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Default Extension="docx" ContentType="application/vnd.openxmlformats-officedocument.wordprocessingml.document"/>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Default Extension="xlsx" ContentType="application/vnd.openxmlformats-officedocument.spreadsheetml.sheet"/>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Default Extension="tiff" ContentType="image/tiff"/>
  <Override PartName="/ppt/diagrams/layout2.xml" ContentType="application/vnd.openxmlformats-officedocument.drawingml.diagramLayout+xml"/>
  <Override PartName="/ppt/diagrams/data5.xml" ContentType="application/vnd.openxmlformats-officedocument.drawingml.diagramData+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diagrams/data3.xml" ContentType="application/vnd.openxmlformats-officedocument.drawingml.diagramData+xml"/>
  <Override PartName="/ppt/notesSlides/notesSlide6.xml" ContentType="application/vnd.openxmlformats-officedocument.presentationml.notesSlide+xml"/>
  <Override PartName="/ppt/diagrams/colors5.xml" ContentType="application/vnd.openxmlformats-officedocument.drawingml.diagramColors+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diagrams/colors2.xml" ContentType="application/vnd.openxmlformats-officedocument.drawingml.diagramColors+xml"/>
  <Override PartName="/ppt/notesSlides/notesSlide1.xml" ContentType="application/vnd.openxmlformats-officedocument.presentationml.notesSlide+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79"/>
  </p:notesMasterIdLst>
  <p:handoutMasterIdLst>
    <p:handoutMasterId r:id="rId80"/>
  </p:handoutMasterIdLst>
  <p:sldIdLst>
    <p:sldId id="427" r:id="rId2"/>
    <p:sldId id="256" r:id="rId3"/>
    <p:sldId id="450" r:id="rId4"/>
    <p:sldId id="451" r:id="rId5"/>
    <p:sldId id="452" r:id="rId6"/>
    <p:sldId id="453" r:id="rId7"/>
    <p:sldId id="455" r:id="rId8"/>
    <p:sldId id="456" r:id="rId9"/>
    <p:sldId id="457" r:id="rId10"/>
    <p:sldId id="458" r:id="rId11"/>
    <p:sldId id="428" r:id="rId12"/>
    <p:sldId id="470" r:id="rId13"/>
    <p:sldId id="443" r:id="rId14"/>
    <p:sldId id="257" r:id="rId15"/>
    <p:sldId id="449" r:id="rId16"/>
    <p:sldId id="361" r:id="rId17"/>
    <p:sldId id="357" r:id="rId18"/>
    <p:sldId id="390" r:id="rId19"/>
    <p:sldId id="349" r:id="rId20"/>
    <p:sldId id="391" r:id="rId21"/>
    <p:sldId id="444" r:id="rId22"/>
    <p:sldId id="433" r:id="rId23"/>
    <p:sldId id="407" r:id="rId24"/>
    <p:sldId id="408" r:id="rId25"/>
    <p:sldId id="409" r:id="rId26"/>
    <p:sldId id="410" r:id="rId27"/>
    <p:sldId id="411" r:id="rId28"/>
    <p:sldId id="412" r:id="rId29"/>
    <p:sldId id="415" r:id="rId30"/>
    <p:sldId id="363" r:id="rId31"/>
    <p:sldId id="345" r:id="rId32"/>
    <p:sldId id="258" r:id="rId33"/>
    <p:sldId id="262" r:id="rId34"/>
    <p:sldId id="358" r:id="rId35"/>
    <p:sldId id="263" r:id="rId36"/>
    <p:sldId id="290" r:id="rId37"/>
    <p:sldId id="355" r:id="rId38"/>
    <p:sldId id="426" r:id="rId39"/>
    <p:sldId id="430" r:id="rId40"/>
    <p:sldId id="435" r:id="rId41"/>
    <p:sldId id="386" r:id="rId42"/>
    <p:sldId id="437" r:id="rId43"/>
    <p:sldId id="388" r:id="rId44"/>
    <p:sldId id="438" r:id="rId45"/>
    <p:sldId id="440" r:id="rId46"/>
    <p:sldId id="371" r:id="rId47"/>
    <p:sldId id="439" r:id="rId48"/>
    <p:sldId id="377" r:id="rId49"/>
    <p:sldId id="378" r:id="rId50"/>
    <p:sldId id="393" r:id="rId51"/>
    <p:sldId id="442" r:id="rId52"/>
    <p:sldId id="395" r:id="rId53"/>
    <p:sldId id="399" r:id="rId54"/>
    <p:sldId id="375" r:id="rId55"/>
    <p:sldId id="446" r:id="rId56"/>
    <p:sldId id="464" r:id="rId57"/>
    <p:sldId id="459" r:id="rId58"/>
    <p:sldId id="460" r:id="rId59"/>
    <p:sldId id="466" r:id="rId60"/>
    <p:sldId id="461" r:id="rId61"/>
    <p:sldId id="462" r:id="rId62"/>
    <p:sldId id="463" r:id="rId63"/>
    <p:sldId id="467" r:id="rId64"/>
    <p:sldId id="475" r:id="rId65"/>
    <p:sldId id="417" r:id="rId66"/>
    <p:sldId id="448" r:id="rId67"/>
    <p:sldId id="471" r:id="rId68"/>
    <p:sldId id="472" r:id="rId69"/>
    <p:sldId id="473" r:id="rId70"/>
    <p:sldId id="474" r:id="rId71"/>
    <p:sldId id="316" r:id="rId72"/>
    <p:sldId id="441" r:id="rId73"/>
    <p:sldId id="468" r:id="rId74"/>
    <p:sldId id="394" r:id="rId75"/>
    <p:sldId id="396" r:id="rId76"/>
    <p:sldId id="278" r:id="rId77"/>
    <p:sldId id="469" r:id="rId78"/>
  </p:sldIdLst>
  <p:sldSz cx="12192000" cy="6858000"/>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e Stephenson" initials="MS" lastIdx="0" clrIdx="0">
    <p:extLst>
      <p:ext uri="{19B8F6BF-5375-455C-9EA6-DF929625EA0E}">
        <p15:presenceInfo xmlns="" xmlns:p15="http://schemas.microsoft.com/office/powerpoint/2012/main" userId="327fbdda0e6cc19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863A53"/>
    <a:srgbClr val="19126E"/>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057" autoAdjust="0"/>
    <p:restoredTop sz="94688" autoAdjust="0"/>
  </p:normalViewPr>
  <p:slideViewPr>
    <p:cSldViewPr snapToGrid="0">
      <p:cViewPr varScale="1">
        <p:scale>
          <a:sx n="72" d="100"/>
          <a:sy n="72" d="100"/>
        </p:scale>
        <p:origin x="-108" y="-672"/>
      </p:cViewPr>
      <p:guideLst>
        <p:guide orient="horz" pos="2160"/>
        <p:guide pos="3840"/>
      </p:guideLst>
    </p:cSldViewPr>
  </p:slideViewPr>
  <p:notesTextViewPr>
    <p:cViewPr>
      <p:scale>
        <a:sx n="1" d="1"/>
        <a:sy n="1" d="1"/>
      </p:scale>
      <p:origin x="0" y="0"/>
    </p:cViewPr>
  </p:notesTextViewPr>
  <p:sorterViewPr>
    <p:cViewPr>
      <p:scale>
        <a:sx n="66" d="100"/>
        <a:sy n="66" d="100"/>
      </p:scale>
      <p:origin x="0" y="1770"/>
    </p:cViewPr>
  </p:sorterViewPr>
  <p:notesViewPr>
    <p:cSldViewPr snapToGrid="0">
      <p:cViewPr varScale="1">
        <p:scale>
          <a:sx n="42" d="100"/>
          <a:sy n="42" d="100"/>
        </p:scale>
        <p:origin x="2088" y="66"/>
      </p:cViewPr>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EAE2BA-E6E9-47BE-90DA-7CC8F543793A}" type="doc">
      <dgm:prSet loTypeId="urn:microsoft.com/office/officeart/2008/layout/CircleAccentTimeline" loCatId="process" qsTypeId="urn:microsoft.com/office/officeart/2005/8/quickstyle/simple4" qsCatId="simple" csTypeId="urn:microsoft.com/office/officeart/2005/8/colors/colorful1#1" csCatId="colorful" phldr="1"/>
      <dgm:spPr/>
      <dgm:t>
        <a:bodyPr/>
        <a:lstStyle/>
        <a:p>
          <a:endParaRPr lang="en-US"/>
        </a:p>
      </dgm:t>
    </dgm:pt>
    <dgm:pt modelId="{28E50F4E-A211-4387-B97C-8204D2D63C7E}">
      <dgm:prSet phldrT="[Text]" custT="1"/>
      <dgm:spPr>
        <a:xfrm rot="17700000">
          <a:off x="290642" y="1339948"/>
          <a:ext cx="1022729" cy="492876"/>
        </a:xfrm>
      </dgm:spPr>
      <dgm:t>
        <a:bodyPr/>
        <a:lstStyle/>
        <a:p>
          <a:r>
            <a:rPr lang="en-US" sz="4000" dirty="0">
              <a:latin typeface="Calibri"/>
              <a:ea typeface="+mn-ea"/>
              <a:cs typeface="+mn-cs"/>
            </a:rPr>
            <a:t>1840</a:t>
          </a:r>
          <a:endParaRPr lang="en-US" sz="4000" dirty="0"/>
        </a:p>
      </dgm:t>
    </dgm:pt>
    <dgm:pt modelId="{3ECDEA85-0997-4DE7-BDA1-9D27574A1BE6}" type="parTrans" cxnId="{22B998FB-6DA3-44DE-8039-70A44451540E}">
      <dgm:prSet/>
      <dgm:spPr/>
      <dgm:t>
        <a:bodyPr/>
        <a:lstStyle/>
        <a:p>
          <a:endParaRPr lang="en-US"/>
        </a:p>
      </dgm:t>
    </dgm:pt>
    <dgm:pt modelId="{7E88C0FE-9E9F-45D8-9EB3-4AB6E6B956AA}" type="sibTrans" cxnId="{22B998FB-6DA3-44DE-8039-70A44451540E}">
      <dgm:prSet/>
      <dgm:spPr/>
      <dgm:t>
        <a:bodyPr/>
        <a:lstStyle/>
        <a:p>
          <a:endParaRPr lang="en-US"/>
        </a:p>
      </dgm:t>
    </dgm:pt>
    <dgm:pt modelId="{0AEA99DD-79F2-454B-89E9-FC77396C9F1D}">
      <dgm:prSet phldrT="[Text]"/>
      <dgm:spPr>
        <a:xfrm rot="17700000">
          <a:off x="868614" y="2802844"/>
          <a:ext cx="884708" cy="426573"/>
        </a:xfrm>
      </dgm:spPr>
      <dgm:t>
        <a:bodyPr/>
        <a:lstStyle/>
        <a:p>
          <a:r>
            <a:rPr lang="en-US" dirty="0">
              <a:latin typeface="Calibri"/>
              <a:ea typeface="+mn-ea"/>
              <a:cs typeface="+mn-cs"/>
            </a:rPr>
            <a:t>L. Pasteur</a:t>
          </a:r>
        </a:p>
      </dgm:t>
    </dgm:pt>
    <dgm:pt modelId="{A2D73402-9AD4-47A3-93FB-B3C18E3B4F0C}" type="parTrans" cxnId="{B4E4664C-2BB7-4195-971F-F79B38F44C6E}">
      <dgm:prSet/>
      <dgm:spPr/>
      <dgm:t>
        <a:bodyPr/>
        <a:lstStyle/>
        <a:p>
          <a:endParaRPr lang="en-US"/>
        </a:p>
      </dgm:t>
    </dgm:pt>
    <dgm:pt modelId="{602E552B-1247-4A9C-B655-B1B1185966C0}" type="sibTrans" cxnId="{B4E4664C-2BB7-4195-971F-F79B38F44C6E}">
      <dgm:prSet/>
      <dgm:spPr/>
      <dgm:t>
        <a:bodyPr/>
        <a:lstStyle/>
        <a:p>
          <a:endParaRPr lang="en-US"/>
        </a:p>
      </dgm:t>
    </dgm:pt>
    <dgm:pt modelId="{7FC2D584-30A6-449E-B7CA-341F5F62FAF5}">
      <dgm:prSet phldrT="[Text]" custT="1"/>
      <dgm:spPr>
        <a:xfrm rot="17700000">
          <a:off x="3526988" y="1339948"/>
          <a:ext cx="1022729" cy="492876"/>
        </a:xfrm>
      </dgm:spPr>
      <dgm:t>
        <a:bodyPr/>
        <a:lstStyle/>
        <a:p>
          <a:r>
            <a:rPr lang="en-US" sz="4000" dirty="0">
              <a:latin typeface="Calibri"/>
              <a:ea typeface="+mn-ea"/>
              <a:cs typeface="+mn-cs"/>
            </a:rPr>
            <a:t>1908</a:t>
          </a:r>
        </a:p>
      </dgm:t>
    </dgm:pt>
    <dgm:pt modelId="{5B8A5422-3BF7-4359-9198-DC33B9CC121C}" type="parTrans" cxnId="{283F8578-61AB-4F3A-B8D5-79928B6E421A}">
      <dgm:prSet/>
      <dgm:spPr/>
      <dgm:t>
        <a:bodyPr/>
        <a:lstStyle/>
        <a:p>
          <a:endParaRPr lang="en-US"/>
        </a:p>
      </dgm:t>
    </dgm:pt>
    <dgm:pt modelId="{9BCC6C0B-54DD-42A5-A6A4-57FEEA70C7B5}" type="sibTrans" cxnId="{283F8578-61AB-4F3A-B8D5-79928B6E421A}">
      <dgm:prSet/>
      <dgm:spPr/>
      <dgm:t>
        <a:bodyPr/>
        <a:lstStyle/>
        <a:p>
          <a:endParaRPr lang="en-US"/>
        </a:p>
      </dgm:t>
    </dgm:pt>
    <dgm:pt modelId="{65A643D8-FAD8-427F-B77E-324519DFF77F}">
      <dgm:prSet phldrT="[Text]"/>
      <dgm:spPr>
        <a:xfrm rot="17700000">
          <a:off x="3616014" y="2802844"/>
          <a:ext cx="884708" cy="426573"/>
        </a:xfrm>
      </dgm:spPr>
      <dgm:t>
        <a:bodyPr/>
        <a:lstStyle/>
        <a:p>
          <a:r>
            <a:rPr lang="en-US" dirty="0">
              <a:latin typeface="Calibri"/>
              <a:ea typeface="+mn-ea"/>
              <a:cs typeface="+mn-cs"/>
            </a:rPr>
            <a:t>E. Metchnikoff</a:t>
          </a:r>
        </a:p>
      </dgm:t>
    </dgm:pt>
    <dgm:pt modelId="{9B490BD3-91C5-4AD9-B795-4720D22F1C89}" type="parTrans" cxnId="{3603CE7F-B3FC-4746-835B-FEBA7784AF37}">
      <dgm:prSet/>
      <dgm:spPr/>
      <dgm:t>
        <a:bodyPr/>
        <a:lstStyle/>
        <a:p>
          <a:endParaRPr lang="en-US"/>
        </a:p>
      </dgm:t>
    </dgm:pt>
    <dgm:pt modelId="{A1CFAE85-B44C-4654-BCFF-0F4929233B2A}" type="sibTrans" cxnId="{3603CE7F-B3FC-4746-835B-FEBA7784AF37}">
      <dgm:prSet/>
      <dgm:spPr/>
      <dgm:t>
        <a:bodyPr/>
        <a:lstStyle/>
        <a:p>
          <a:endParaRPr lang="en-US"/>
        </a:p>
      </dgm:t>
    </dgm:pt>
    <dgm:pt modelId="{34715CF9-EEE8-4273-95CB-71C26E6C7C6B}">
      <dgm:prSet phldrT="[Text]"/>
      <dgm:spPr>
        <a:xfrm rot="17700000">
          <a:off x="5478661" y="2802844"/>
          <a:ext cx="884708" cy="426573"/>
        </a:xfrm>
      </dgm:spPr>
      <dgm:t>
        <a:bodyPr/>
        <a:lstStyle/>
        <a:p>
          <a:r>
            <a:rPr lang="en-US" dirty="0" smtClean="0">
              <a:latin typeface="Calibri"/>
              <a:ea typeface="+mn-ea"/>
              <a:cs typeface="+mn-cs"/>
            </a:rPr>
            <a:t>J.R</a:t>
          </a:r>
          <a:r>
            <a:rPr lang="en-US" dirty="0">
              <a:latin typeface="Calibri"/>
              <a:ea typeface="+mn-ea"/>
              <a:cs typeface="+mn-cs"/>
            </a:rPr>
            <a:t>. </a:t>
          </a:r>
          <a:r>
            <a:rPr lang="en-US" dirty="0" smtClean="0">
              <a:latin typeface="Calibri"/>
              <a:ea typeface="+mn-ea"/>
              <a:cs typeface="+mn-cs"/>
            </a:rPr>
            <a:t>Crewe</a:t>
          </a:r>
          <a:endParaRPr lang="en-US" dirty="0">
            <a:latin typeface="Calibri"/>
            <a:ea typeface="+mn-ea"/>
            <a:cs typeface="+mn-cs"/>
          </a:endParaRPr>
        </a:p>
      </dgm:t>
    </dgm:pt>
    <dgm:pt modelId="{C72C01E7-C637-4781-967A-804D1708812B}" type="parTrans" cxnId="{3AB4B57F-8E1F-4043-B9D0-45900E4D4EC9}">
      <dgm:prSet/>
      <dgm:spPr/>
      <dgm:t>
        <a:bodyPr/>
        <a:lstStyle/>
        <a:p>
          <a:endParaRPr lang="en-US"/>
        </a:p>
      </dgm:t>
    </dgm:pt>
    <dgm:pt modelId="{94976FA4-37C0-4B77-A296-DDD8F79F2D4E}" type="sibTrans" cxnId="{3AB4B57F-8E1F-4043-B9D0-45900E4D4EC9}">
      <dgm:prSet/>
      <dgm:spPr/>
      <dgm:t>
        <a:bodyPr/>
        <a:lstStyle/>
        <a:p>
          <a:endParaRPr lang="en-US"/>
        </a:p>
      </dgm:t>
    </dgm:pt>
    <dgm:pt modelId="{5E7BADAC-2263-44D8-B56B-78B5CA4B2437}">
      <dgm:prSet phldrT="[Text]" custT="1"/>
      <dgm:spPr>
        <a:xfrm rot="17700000">
          <a:off x="5478661" y="2802844"/>
          <a:ext cx="884708" cy="426573"/>
        </a:xfrm>
      </dgm:spPr>
      <dgm:t>
        <a:bodyPr/>
        <a:lstStyle/>
        <a:p>
          <a:r>
            <a:rPr lang="en-US" sz="1400" dirty="0">
              <a:latin typeface="Calibri"/>
              <a:ea typeface="+mn-ea"/>
              <a:cs typeface="+mn-cs"/>
            </a:rPr>
            <a:t>Milk Cure (1929)</a:t>
          </a:r>
        </a:p>
      </dgm:t>
    </dgm:pt>
    <dgm:pt modelId="{8931C903-0D23-4DD7-B1E9-67C3A7B76DEF}" type="parTrans" cxnId="{C064952B-026F-48D4-935E-DAE978B0AFC7}">
      <dgm:prSet/>
      <dgm:spPr/>
      <dgm:t>
        <a:bodyPr/>
        <a:lstStyle/>
        <a:p>
          <a:endParaRPr lang="en-US"/>
        </a:p>
      </dgm:t>
    </dgm:pt>
    <dgm:pt modelId="{8CBF0273-ED52-4676-B10E-C5CC36F4BB63}" type="sibTrans" cxnId="{C064952B-026F-48D4-935E-DAE978B0AFC7}">
      <dgm:prSet/>
      <dgm:spPr/>
      <dgm:t>
        <a:bodyPr/>
        <a:lstStyle/>
        <a:p>
          <a:endParaRPr lang="en-US"/>
        </a:p>
      </dgm:t>
    </dgm:pt>
    <dgm:pt modelId="{2DD0E3A2-47A1-45B4-AE70-088CB8DD0A59}">
      <dgm:prSet phldrT="[Text]" custT="1"/>
      <dgm:spPr>
        <a:xfrm rot="17700000">
          <a:off x="290642" y="1339948"/>
          <a:ext cx="1022729" cy="492876"/>
        </a:xfrm>
      </dgm:spPr>
      <dgm:t>
        <a:bodyPr/>
        <a:lstStyle/>
        <a:p>
          <a:r>
            <a:rPr lang="en-US" sz="4000" dirty="0"/>
            <a:t>1665</a:t>
          </a:r>
        </a:p>
      </dgm:t>
    </dgm:pt>
    <dgm:pt modelId="{B454D756-B210-48BD-B7E1-192FDB9DC4E0}" type="parTrans" cxnId="{79A53E38-937A-4384-9A28-04EBAADFF65E}">
      <dgm:prSet/>
      <dgm:spPr/>
      <dgm:t>
        <a:bodyPr/>
        <a:lstStyle/>
        <a:p>
          <a:endParaRPr lang="en-US"/>
        </a:p>
      </dgm:t>
    </dgm:pt>
    <dgm:pt modelId="{F5A47E19-8C8E-4569-B031-EA7B50A24FA7}" type="sibTrans" cxnId="{79A53E38-937A-4384-9A28-04EBAADFF65E}">
      <dgm:prSet/>
      <dgm:spPr/>
      <dgm:t>
        <a:bodyPr/>
        <a:lstStyle/>
        <a:p>
          <a:endParaRPr lang="en-US"/>
        </a:p>
      </dgm:t>
    </dgm:pt>
    <dgm:pt modelId="{FF9F341D-5BC8-4CA4-9749-A51E6856F234}">
      <dgm:prSet phldrT="[Text]"/>
      <dgm:spPr>
        <a:xfrm rot="17700000">
          <a:off x="290642" y="1339948"/>
          <a:ext cx="1022729" cy="492876"/>
        </a:xfrm>
      </dgm:spPr>
      <dgm:t>
        <a:bodyPr/>
        <a:lstStyle/>
        <a:p>
          <a:r>
            <a:rPr lang="en-US" dirty="0"/>
            <a:t>A. van Leeuwenhoek</a:t>
          </a:r>
        </a:p>
      </dgm:t>
    </dgm:pt>
    <dgm:pt modelId="{73797C75-BCC2-433C-96B8-233A9177ADE0}" type="parTrans" cxnId="{1A642940-FAE5-4E6D-ABDE-D974A1345C04}">
      <dgm:prSet/>
      <dgm:spPr/>
      <dgm:t>
        <a:bodyPr/>
        <a:lstStyle/>
        <a:p>
          <a:endParaRPr lang="en-US"/>
        </a:p>
      </dgm:t>
    </dgm:pt>
    <dgm:pt modelId="{839CAD07-7763-4D49-A1A6-36CE068B64DB}" type="sibTrans" cxnId="{1A642940-FAE5-4E6D-ABDE-D974A1345C04}">
      <dgm:prSet/>
      <dgm:spPr/>
      <dgm:t>
        <a:bodyPr/>
        <a:lstStyle/>
        <a:p>
          <a:endParaRPr lang="en-US"/>
        </a:p>
      </dgm:t>
    </dgm:pt>
    <dgm:pt modelId="{0F23A71C-4E36-47BB-A005-EB6000D4FB71}">
      <dgm:prSet phldrT="[Text]" custT="1"/>
      <dgm:spPr>
        <a:xfrm rot="17700000">
          <a:off x="290642" y="1339948"/>
          <a:ext cx="1022729" cy="492876"/>
        </a:xfrm>
      </dgm:spPr>
      <dgm:t>
        <a:bodyPr/>
        <a:lstStyle/>
        <a:p>
          <a:r>
            <a:rPr lang="en-US" sz="1400" dirty="0"/>
            <a:t>Father of Delft School</a:t>
          </a:r>
        </a:p>
      </dgm:t>
    </dgm:pt>
    <dgm:pt modelId="{F369958D-299A-4796-B810-00DBEBD55E45}" type="parTrans" cxnId="{3EA1B34E-5850-4B8E-83F7-4BD6CEE259DE}">
      <dgm:prSet/>
      <dgm:spPr/>
      <dgm:t>
        <a:bodyPr/>
        <a:lstStyle/>
        <a:p>
          <a:endParaRPr lang="en-US"/>
        </a:p>
      </dgm:t>
    </dgm:pt>
    <dgm:pt modelId="{B4B4EAD5-7CE7-4AC0-8D63-C395AB21A299}" type="sibTrans" cxnId="{3EA1B34E-5850-4B8E-83F7-4BD6CEE259DE}">
      <dgm:prSet/>
      <dgm:spPr/>
      <dgm:t>
        <a:bodyPr/>
        <a:lstStyle/>
        <a:p>
          <a:endParaRPr lang="en-US"/>
        </a:p>
      </dgm:t>
    </dgm:pt>
    <dgm:pt modelId="{3ADC3632-04DE-41BE-A8BE-33443599D9EA}">
      <dgm:prSet phldrT="[Text]" custT="1"/>
      <dgm:spPr>
        <a:xfrm rot="17700000">
          <a:off x="290642" y="1339948"/>
          <a:ext cx="1022729" cy="492876"/>
        </a:xfrm>
      </dgm:spPr>
      <dgm:t>
        <a:bodyPr/>
        <a:lstStyle/>
        <a:p>
          <a:r>
            <a:rPr lang="en-US" sz="1400" dirty="0" smtClean="0"/>
            <a:t>Microbiology, </a:t>
          </a:r>
          <a:r>
            <a:rPr lang="en-US" sz="1400" dirty="0" err="1" smtClean="0"/>
            <a:t>Micrographia</a:t>
          </a:r>
          <a:r>
            <a:rPr lang="en-US" sz="1400" dirty="0" smtClean="0"/>
            <a:t>, </a:t>
          </a:r>
          <a:endParaRPr lang="en-US" sz="1400" dirty="0"/>
        </a:p>
      </dgm:t>
    </dgm:pt>
    <dgm:pt modelId="{64186701-820C-41E6-A84B-9133B12FE1F5}" type="parTrans" cxnId="{34A4093A-1547-4AF9-A417-1ED5561CBA75}">
      <dgm:prSet/>
      <dgm:spPr/>
      <dgm:t>
        <a:bodyPr/>
        <a:lstStyle/>
        <a:p>
          <a:endParaRPr lang="en-US"/>
        </a:p>
      </dgm:t>
    </dgm:pt>
    <dgm:pt modelId="{B79B6A38-CC3A-4F17-A076-5B9055254F0A}" type="sibTrans" cxnId="{34A4093A-1547-4AF9-A417-1ED5561CBA75}">
      <dgm:prSet/>
      <dgm:spPr/>
      <dgm:t>
        <a:bodyPr/>
        <a:lstStyle/>
        <a:p>
          <a:endParaRPr lang="en-US"/>
        </a:p>
      </dgm:t>
    </dgm:pt>
    <dgm:pt modelId="{9D6795F9-8047-4D1F-8627-9A07680A8C37}">
      <dgm:prSet phldrT="[Text]" custT="1"/>
      <dgm:spPr>
        <a:xfrm rot="17700000">
          <a:off x="290642" y="1339948"/>
          <a:ext cx="1022729" cy="492876"/>
        </a:xfrm>
      </dgm:spPr>
      <dgm:t>
        <a:bodyPr/>
        <a:lstStyle/>
        <a:p>
          <a:r>
            <a:rPr lang="en-US" sz="1400" dirty="0"/>
            <a:t>Fellow of Royal Society </a:t>
          </a:r>
          <a:r>
            <a:rPr lang="en-US" sz="1400" dirty="0" smtClean="0"/>
            <a:t/>
          </a:r>
          <a:br>
            <a:rPr lang="en-US" sz="1400" dirty="0" smtClean="0"/>
          </a:br>
          <a:r>
            <a:rPr lang="en-US" sz="1400" dirty="0" smtClean="0"/>
            <a:t>scientific </a:t>
          </a:r>
          <a:r>
            <a:rPr lang="en-US" sz="1400" dirty="0"/>
            <a:t>guild (1680)</a:t>
          </a:r>
        </a:p>
      </dgm:t>
    </dgm:pt>
    <dgm:pt modelId="{0DC33C2D-89BA-4677-B2C4-EBD9B8AD1B4C}" type="parTrans" cxnId="{C539B74C-BA63-41A7-B781-D755D35B6DF7}">
      <dgm:prSet/>
      <dgm:spPr/>
      <dgm:t>
        <a:bodyPr/>
        <a:lstStyle/>
        <a:p>
          <a:endParaRPr lang="en-US"/>
        </a:p>
      </dgm:t>
    </dgm:pt>
    <dgm:pt modelId="{CBDBE745-F2F9-4225-873C-90D265EF3878}" type="sibTrans" cxnId="{C539B74C-BA63-41A7-B781-D755D35B6DF7}">
      <dgm:prSet/>
      <dgm:spPr/>
      <dgm:t>
        <a:bodyPr/>
        <a:lstStyle/>
        <a:p>
          <a:endParaRPr lang="en-US"/>
        </a:p>
      </dgm:t>
    </dgm:pt>
    <dgm:pt modelId="{93B50035-E1BD-4CFE-AD55-F62F44F7BC76}">
      <dgm:prSet phldrT="[Text]"/>
      <dgm:spPr>
        <a:xfrm rot="17700000">
          <a:off x="868614" y="2802844"/>
          <a:ext cx="884708" cy="426573"/>
        </a:xfrm>
      </dgm:spPr>
      <dgm:t>
        <a:bodyPr/>
        <a:lstStyle/>
        <a:p>
          <a:r>
            <a:rPr lang="en-US" dirty="0">
              <a:latin typeface="Calibri"/>
              <a:ea typeface="+mn-ea"/>
              <a:cs typeface="+mn-cs"/>
            </a:rPr>
            <a:t>R. Koch</a:t>
          </a:r>
        </a:p>
      </dgm:t>
    </dgm:pt>
    <dgm:pt modelId="{FD46FF81-1CE3-4C40-8513-C9A84D7F3B2B}" type="parTrans" cxnId="{5F5BC744-C911-4A03-AA99-3ADA30F03C9E}">
      <dgm:prSet/>
      <dgm:spPr/>
      <dgm:t>
        <a:bodyPr/>
        <a:lstStyle/>
        <a:p>
          <a:endParaRPr lang="en-US"/>
        </a:p>
      </dgm:t>
    </dgm:pt>
    <dgm:pt modelId="{D94069D0-EF22-4684-99A0-B6BF447D9288}" type="sibTrans" cxnId="{5F5BC744-C911-4A03-AA99-3ADA30F03C9E}">
      <dgm:prSet/>
      <dgm:spPr/>
      <dgm:t>
        <a:bodyPr/>
        <a:lstStyle/>
        <a:p>
          <a:endParaRPr lang="en-US"/>
        </a:p>
      </dgm:t>
    </dgm:pt>
    <dgm:pt modelId="{70EDE865-48C5-4403-ACB6-0642AC1AF309}">
      <dgm:prSet phldrT="[Text]" custT="1"/>
      <dgm:spPr>
        <a:xfrm rot="17700000">
          <a:off x="868614" y="2802844"/>
          <a:ext cx="884708" cy="426573"/>
        </a:xfrm>
      </dgm:spPr>
      <dgm:t>
        <a:bodyPr/>
        <a:lstStyle/>
        <a:p>
          <a:r>
            <a:rPr lang="en-US" sz="1400" dirty="0">
              <a:latin typeface="Calibri"/>
              <a:ea typeface="+mn-ea"/>
              <a:cs typeface="+mn-cs"/>
            </a:rPr>
            <a:t>Germ </a:t>
          </a:r>
          <a:r>
            <a:rPr lang="en-US" sz="1400" dirty="0" smtClean="0">
              <a:latin typeface="Calibri"/>
              <a:ea typeface="+mn-ea"/>
              <a:cs typeface="+mn-cs"/>
            </a:rPr>
            <a:t>theory,  silkworm </a:t>
          </a:r>
          <a:r>
            <a:rPr lang="en-US" sz="1400" dirty="0">
              <a:latin typeface="Calibri"/>
              <a:ea typeface="+mn-ea"/>
              <a:cs typeface="+mn-cs"/>
            </a:rPr>
            <a:t>pathogens (1860s)</a:t>
          </a:r>
        </a:p>
      </dgm:t>
    </dgm:pt>
    <dgm:pt modelId="{ED45D2E2-94F7-4CB3-8A28-CAEF6FF135C8}" type="parTrans" cxnId="{1FB92405-FBA1-4903-AE44-1D18C99CAC74}">
      <dgm:prSet/>
      <dgm:spPr/>
      <dgm:t>
        <a:bodyPr/>
        <a:lstStyle/>
        <a:p>
          <a:endParaRPr lang="en-US"/>
        </a:p>
      </dgm:t>
    </dgm:pt>
    <dgm:pt modelId="{66DED0B6-A013-4D3E-B5AD-18D659301B44}" type="sibTrans" cxnId="{1FB92405-FBA1-4903-AE44-1D18C99CAC74}">
      <dgm:prSet/>
      <dgm:spPr/>
      <dgm:t>
        <a:bodyPr/>
        <a:lstStyle/>
        <a:p>
          <a:endParaRPr lang="en-US"/>
        </a:p>
      </dgm:t>
    </dgm:pt>
    <dgm:pt modelId="{D4678CA7-7563-49BC-B889-1DC3A24BBCA6}">
      <dgm:prSet phldrT="[Text]" custT="1"/>
      <dgm:spPr>
        <a:xfrm rot="17700000">
          <a:off x="868614" y="2802844"/>
          <a:ext cx="884708" cy="426573"/>
        </a:xfrm>
      </dgm:spPr>
      <dgm:t>
        <a:bodyPr/>
        <a:lstStyle/>
        <a:p>
          <a:r>
            <a:rPr lang="en-US" sz="1400" dirty="0">
              <a:latin typeface="Calibri"/>
              <a:ea typeface="+mn-ea"/>
              <a:cs typeface="+mn-cs"/>
            </a:rPr>
            <a:t>Germ theory for anthrax, casts microbes as avatars of death (1870s)</a:t>
          </a:r>
        </a:p>
      </dgm:t>
    </dgm:pt>
    <dgm:pt modelId="{B101E544-F20B-4DF9-8A9B-5242E5AC4EDD}" type="parTrans" cxnId="{807455FB-0A49-42D4-9A4C-B3B1586E9701}">
      <dgm:prSet/>
      <dgm:spPr/>
      <dgm:t>
        <a:bodyPr/>
        <a:lstStyle/>
        <a:p>
          <a:endParaRPr lang="en-US"/>
        </a:p>
      </dgm:t>
    </dgm:pt>
    <dgm:pt modelId="{4B25B8BC-D2B6-4CB9-96F1-DC39010F36A9}" type="sibTrans" cxnId="{807455FB-0A49-42D4-9A4C-B3B1586E9701}">
      <dgm:prSet/>
      <dgm:spPr/>
      <dgm:t>
        <a:bodyPr/>
        <a:lstStyle/>
        <a:p>
          <a:endParaRPr lang="en-US"/>
        </a:p>
      </dgm:t>
    </dgm:pt>
    <dgm:pt modelId="{A910332A-01B8-46BF-8792-043B06D96670}">
      <dgm:prSet phldrT="[Text]" custT="1"/>
      <dgm:spPr>
        <a:xfrm rot="17700000">
          <a:off x="3616014" y="2802844"/>
          <a:ext cx="884708" cy="426573"/>
        </a:xfrm>
      </dgm:spPr>
      <dgm:t>
        <a:bodyPr/>
        <a:lstStyle/>
        <a:p>
          <a:r>
            <a:rPr lang="en-US" sz="1400" dirty="0">
              <a:latin typeface="Calibri"/>
              <a:ea typeface="+mn-ea"/>
              <a:cs typeface="+mn-cs"/>
            </a:rPr>
            <a:t>Symbiotic bacteria (</a:t>
          </a:r>
          <a:r>
            <a:rPr lang="en-US" sz="1400" dirty="0" err="1">
              <a:latin typeface="Calibri"/>
              <a:ea typeface="+mn-ea"/>
              <a:cs typeface="+mn-cs"/>
            </a:rPr>
            <a:t>probiotics</a:t>
          </a:r>
          <a:r>
            <a:rPr lang="en-US" sz="1400" dirty="0">
              <a:latin typeface="Calibri"/>
              <a:ea typeface="+mn-ea"/>
              <a:cs typeface="+mn-cs"/>
            </a:rPr>
            <a:t>) in fermented milks associated with longevity</a:t>
          </a:r>
        </a:p>
      </dgm:t>
    </dgm:pt>
    <dgm:pt modelId="{119DBCAF-B6D8-4749-9D27-98B04BB905AB}" type="parTrans" cxnId="{1638E978-AA85-4C82-AA3C-B9CBE6547729}">
      <dgm:prSet/>
      <dgm:spPr/>
      <dgm:t>
        <a:bodyPr/>
        <a:lstStyle/>
        <a:p>
          <a:endParaRPr lang="en-US"/>
        </a:p>
      </dgm:t>
    </dgm:pt>
    <dgm:pt modelId="{09638AB9-C06C-4FAE-8F2E-DF3F6A77FB10}" type="sibTrans" cxnId="{1638E978-AA85-4C82-AA3C-B9CBE6547729}">
      <dgm:prSet/>
      <dgm:spPr/>
      <dgm:t>
        <a:bodyPr/>
        <a:lstStyle/>
        <a:p>
          <a:endParaRPr lang="en-US"/>
        </a:p>
      </dgm:t>
    </dgm:pt>
    <dgm:pt modelId="{47525E2E-13E8-495B-AD5E-C34945B71ACF}">
      <dgm:prSet phldrT="[Text]" custT="1"/>
      <dgm:spPr>
        <a:xfrm rot="17700000">
          <a:off x="3616014" y="2802844"/>
          <a:ext cx="884708" cy="426573"/>
        </a:xfrm>
      </dgm:spPr>
      <dgm:t>
        <a:bodyPr/>
        <a:lstStyle/>
        <a:p>
          <a:r>
            <a:rPr lang="en-US" sz="1400" dirty="0">
              <a:latin typeface="Calibri"/>
              <a:ea typeface="+mn-ea"/>
              <a:cs typeface="+mn-cs"/>
            </a:rPr>
            <a:t>Russian Nobel laureate</a:t>
          </a:r>
        </a:p>
      </dgm:t>
    </dgm:pt>
    <dgm:pt modelId="{DD30917B-0206-4F5A-B346-0122B1E12EF4}" type="parTrans" cxnId="{FC932A4D-1DC6-4B45-86BC-DB493287EA83}">
      <dgm:prSet/>
      <dgm:spPr/>
      <dgm:t>
        <a:bodyPr/>
        <a:lstStyle/>
        <a:p>
          <a:endParaRPr lang="en-US"/>
        </a:p>
      </dgm:t>
    </dgm:pt>
    <dgm:pt modelId="{3804B1E1-174D-4443-A7C3-522B75B104D9}" type="sibTrans" cxnId="{FC932A4D-1DC6-4B45-86BC-DB493287EA83}">
      <dgm:prSet/>
      <dgm:spPr/>
      <dgm:t>
        <a:bodyPr/>
        <a:lstStyle/>
        <a:p>
          <a:endParaRPr lang="en-US"/>
        </a:p>
      </dgm:t>
    </dgm:pt>
    <dgm:pt modelId="{2BA72963-B595-4AD1-961A-809E53D27D5E}">
      <dgm:prSet phldrT="[Text]" custT="1"/>
      <dgm:spPr>
        <a:xfrm rot="17700000">
          <a:off x="868614" y="2802844"/>
          <a:ext cx="884708" cy="426573"/>
        </a:xfrm>
      </dgm:spPr>
      <dgm:t>
        <a:bodyPr/>
        <a:lstStyle/>
        <a:p>
          <a:r>
            <a:rPr lang="en-US" sz="1400" dirty="0" smtClean="0">
              <a:latin typeface="Calibri"/>
              <a:ea typeface="+mn-ea"/>
              <a:cs typeface="+mn-cs"/>
            </a:rPr>
            <a:t>Koch’s postulates</a:t>
          </a:r>
          <a:endParaRPr lang="en-US" sz="1400" dirty="0">
            <a:latin typeface="Calibri"/>
            <a:ea typeface="+mn-ea"/>
            <a:cs typeface="+mn-cs"/>
          </a:endParaRPr>
        </a:p>
      </dgm:t>
    </dgm:pt>
    <dgm:pt modelId="{6466489F-6FCD-4514-AE53-0F67CDD22267}" type="parTrans" cxnId="{797A876A-CBF3-468A-841A-B392A8E4FD43}">
      <dgm:prSet/>
      <dgm:spPr/>
      <dgm:t>
        <a:bodyPr/>
        <a:lstStyle/>
        <a:p>
          <a:endParaRPr lang="en-US"/>
        </a:p>
      </dgm:t>
    </dgm:pt>
    <dgm:pt modelId="{E46E3260-E978-4940-B34A-DD2CD3AE1A5E}" type="sibTrans" cxnId="{797A876A-CBF3-468A-841A-B392A8E4FD43}">
      <dgm:prSet/>
      <dgm:spPr/>
      <dgm:t>
        <a:bodyPr/>
        <a:lstStyle/>
        <a:p>
          <a:endParaRPr lang="en-US"/>
        </a:p>
      </dgm:t>
    </dgm:pt>
    <dgm:pt modelId="{FFDD70FB-F3C1-47D2-9C72-DB85F4E73B8B}">
      <dgm:prSet phldrT="[Text]" custT="1"/>
      <dgm:spPr>
        <a:xfrm rot="17700000">
          <a:off x="5478661" y="2802844"/>
          <a:ext cx="884708" cy="426573"/>
        </a:xfrm>
      </dgm:spPr>
      <dgm:t>
        <a:bodyPr/>
        <a:lstStyle/>
        <a:p>
          <a:r>
            <a:rPr lang="en-US" sz="1400" dirty="0" smtClean="0">
              <a:latin typeface="Calibri"/>
              <a:ea typeface="+mn-ea"/>
              <a:cs typeface="+mn-cs"/>
            </a:rPr>
            <a:t>Mayo Foundation</a:t>
          </a:r>
          <a:endParaRPr lang="en-US" sz="1400" dirty="0">
            <a:latin typeface="Calibri"/>
            <a:ea typeface="+mn-ea"/>
            <a:cs typeface="+mn-cs"/>
          </a:endParaRPr>
        </a:p>
      </dgm:t>
    </dgm:pt>
    <dgm:pt modelId="{1D55C3FC-6F82-457C-A2E3-CA4CC9643C2F}" type="parTrans" cxnId="{35D0B50F-E41C-4F95-A00D-E5EA5C083B0E}">
      <dgm:prSet/>
      <dgm:spPr/>
      <dgm:t>
        <a:bodyPr/>
        <a:lstStyle/>
        <a:p>
          <a:endParaRPr lang="en-US"/>
        </a:p>
      </dgm:t>
    </dgm:pt>
    <dgm:pt modelId="{858F5212-B844-40B7-BC8F-8D97EAA7BB7B}" type="sibTrans" cxnId="{35D0B50F-E41C-4F95-A00D-E5EA5C083B0E}">
      <dgm:prSet/>
      <dgm:spPr/>
      <dgm:t>
        <a:bodyPr/>
        <a:lstStyle/>
        <a:p>
          <a:endParaRPr lang="en-US"/>
        </a:p>
      </dgm:t>
    </dgm:pt>
    <dgm:pt modelId="{C666E99A-EA2A-4513-B163-536A725EC1D4}" type="pres">
      <dgm:prSet presAssocID="{E4EAE2BA-E6E9-47BE-90DA-7CC8F543793A}" presName="Name0" presStyleCnt="0">
        <dgm:presLayoutVars>
          <dgm:dir/>
        </dgm:presLayoutVars>
      </dgm:prSet>
      <dgm:spPr/>
      <dgm:t>
        <a:bodyPr/>
        <a:lstStyle/>
        <a:p>
          <a:endParaRPr lang="en-US"/>
        </a:p>
      </dgm:t>
    </dgm:pt>
    <dgm:pt modelId="{7ED39479-DBC6-4B40-BDAD-224B13BE724A}" type="pres">
      <dgm:prSet presAssocID="{2DD0E3A2-47A1-45B4-AE70-088CB8DD0A59}" presName="parComposite" presStyleCnt="0"/>
      <dgm:spPr/>
    </dgm:pt>
    <dgm:pt modelId="{92622C31-87AB-4A1C-920A-F0DF64061895}" type="pres">
      <dgm:prSet presAssocID="{2DD0E3A2-47A1-45B4-AE70-088CB8DD0A59}" presName="parBigCircle" presStyleLbl="node0" presStyleIdx="0" presStyleCnt="3" custLinFactNeighborX="11296"/>
      <dgm:spPr/>
    </dgm:pt>
    <dgm:pt modelId="{7DC0B264-F4E2-463A-819B-BB940C58742B}" type="pres">
      <dgm:prSet presAssocID="{2DD0E3A2-47A1-45B4-AE70-088CB8DD0A59}" presName="parTx" presStyleLbl="revTx" presStyleIdx="0" presStyleCnt="13" custLinFactNeighborX="10576"/>
      <dgm:spPr/>
      <dgm:t>
        <a:bodyPr/>
        <a:lstStyle/>
        <a:p>
          <a:endParaRPr lang="en-US"/>
        </a:p>
      </dgm:t>
    </dgm:pt>
    <dgm:pt modelId="{9D1F39B1-7855-4289-8822-B06C4773A25B}" type="pres">
      <dgm:prSet presAssocID="{2DD0E3A2-47A1-45B4-AE70-088CB8DD0A59}" presName="bSpace" presStyleCnt="0"/>
      <dgm:spPr/>
    </dgm:pt>
    <dgm:pt modelId="{38C32017-21AF-4043-90BF-9BD908360F8B}" type="pres">
      <dgm:prSet presAssocID="{2DD0E3A2-47A1-45B4-AE70-088CB8DD0A59}" presName="parBackupNorm" presStyleCnt="0"/>
      <dgm:spPr/>
    </dgm:pt>
    <dgm:pt modelId="{E3C59338-C849-4DDB-BAC8-34BEB8308F0B}" type="pres">
      <dgm:prSet presAssocID="{F5A47E19-8C8E-4569-B031-EA7B50A24FA7}" presName="parSpace" presStyleCnt="0"/>
      <dgm:spPr/>
    </dgm:pt>
    <dgm:pt modelId="{D3EC9593-27E9-44EC-B02F-EFBF6DB2381B}" type="pres">
      <dgm:prSet presAssocID="{FF9F341D-5BC8-4CA4-9749-A51E6856F234}" presName="desBackupLeftNorm" presStyleCnt="0"/>
      <dgm:spPr/>
    </dgm:pt>
    <dgm:pt modelId="{52460515-4C30-48E9-894D-CD5C19A20327}" type="pres">
      <dgm:prSet presAssocID="{FF9F341D-5BC8-4CA4-9749-A51E6856F234}" presName="desComposite" presStyleCnt="0"/>
      <dgm:spPr/>
    </dgm:pt>
    <dgm:pt modelId="{D40BF4E8-A36A-4870-BDAD-8D06FF334107}" type="pres">
      <dgm:prSet presAssocID="{FF9F341D-5BC8-4CA4-9749-A51E6856F234}" presName="desCircle" presStyleLbl="node1" presStyleIdx="0" presStyleCnt="5" custLinFactNeighborX="21760"/>
      <dgm:spPr/>
    </dgm:pt>
    <dgm:pt modelId="{1DA00BE5-04D6-4FD4-B5C1-3FC19151F1A4}" type="pres">
      <dgm:prSet presAssocID="{FF9F341D-5BC8-4CA4-9749-A51E6856F234}" presName="chTx" presStyleLbl="revTx" presStyleIdx="1" presStyleCnt="13" custLinFactNeighborX="12208"/>
      <dgm:spPr/>
      <dgm:t>
        <a:bodyPr/>
        <a:lstStyle/>
        <a:p>
          <a:endParaRPr lang="en-US"/>
        </a:p>
      </dgm:t>
    </dgm:pt>
    <dgm:pt modelId="{412193A7-DD0C-41BC-A955-114FC2023657}" type="pres">
      <dgm:prSet presAssocID="{FF9F341D-5BC8-4CA4-9749-A51E6856F234}" presName="desTx" presStyleLbl="revTx" presStyleIdx="2" presStyleCnt="13" custScaleX="141239" custScaleY="130415" custLinFactNeighborX="38382" custLinFactNeighborY="-4189">
        <dgm:presLayoutVars>
          <dgm:bulletEnabled val="1"/>
        </dgm:presLayoutVars>
      </dgm:prSet>
      <dgm:spPr/>
      <dgm:t>
        <a:bodyPr/>
        <a:lstStyle/>
        <a:p>
          <a:endParaRPr lang="en-US"/>
        </a:p>
      </dgm:t>
    </dgm:pt>
    <dgm:pt modelId="{E765D40D-46C0-4262-9DB7-8C1A9542F8E2}" type="pres">
      <dgm:prSet presAssocID="{FF9F341D-5BC8-4CA4-9749-A51E6856F234}" presName="desBackupRightNorm" presStyleCnt="0"/>
      <dgm:spPr/>
    </dgm:pt>
    <dgm:pt modelId="{31EC392D-2D83-4E5C-8682-7A637A636537}" type="pres">
      <dgm:prSet presAssocID="{839CAD07-7763-4D49-A1A6-36CE068B64DB}" presName="desSpace" presStyleCnt="0"/>
      <dgm:spPr/>
    </dgm:pt>
    <dgm:pt modelId="{E2E3C590-7FC4-4000-9B21-30C11C32C517}" type="pres">
      <dgm:prSet presAssocID="{28E50F4E-A211-4387-B97C-8204D2D63C7E}" presName="parComposite" presStyleCnt="0"/>
      <dgm:spPr/>
    </dgm:pt>
    <dgm:pt modelId="{28017CDB-A29D-4E6F-AB4C-798EBE6DA64D}" type="pres">
      <dgm:prSet presAssocID="{28E50F4E-A211-4387-B97C-8204D2D63C7E}" presName="parBigCircle" presStyleLbl="node0" presStyleIdx="1" presStyleCnt="3"/>
      <dgm:spPr/>
    </dgm:pt>
    <dgm:pt modelId="{66FE321E-6221-430D-95E7-19DBF56E205F}" type="pres">
      <dgm:prSet presAssocID="{28E50F4E-A211-4387-B97C-8204D2D63C7E}" presName="parTx" presStyleLbl="revTx" presStyleIdx="3" presStyleCnt="13"/>
      <dgm:spPr>
        <a:prstGeom prst="rect">
          <a:avLst/>
        </a:prstGeom>
      </dgm:spPr>
      <dgm:t>
        <a:bodyPr/>
        <a:lstStyle/>
        <a:p>
          <a:endParaRPr lang="en-US"/>
        </a:p>
      </dgm:t>
    </dgm:pt>
    <dgm:pt modelId="{1BA0E56F-434D-4EE4-89C5-185FC0CE6AAD}" type="pres">
      <dgm:prSet presAssocID="{28E50F4E-A211-4387-B97C-8204D2D63C7E}" presName="bSpace" presStyleCnt="0"/>
      <dgm:spPr/>
    </dgm:pt>
    <dgm:pt modelId="{EAEC0C39-E95A-4854-99AC-F1FAA31657FA}" type="pres">
      <dgm:prSet presAssocID="{28E50F4E-A211-4387-B97C-8204D2D63C7E}" presName="parBackupNorm" presStyleCnt="0"/>
      <dgm:spPr/>
    </dgm:pt>
    <dgm:pt modelId="{5744958A-2933-4B47-B6EB-7D7C8BFCEF84}" type="pres">
      <dgm:prSet presAssocID="{7E88C0FE-9E9F-45D8-9EB3-4AB6E6B956AA}" presName="parSpace" presStyleCnt="0"/>
      <dgm:spPr/>
    </dgm:pt>
    <dgm:pt modelId="{02DBAD80-0D72-42CC-B864-98974252703D}" type="pres">
      <dgm:prSet presAssocID="{0AEA99DD-79F2-454B-89E9-FC77396C9F1D}" presName="desBackupLeftNorm" presStyleCnt="0"/>
      <dgm:spPr/>
    </dgm:pt>
    <dgm:pt modelId="{4FBFD1CE-5323-445E-AADD-EF55B1C740B1}" type="pres">
      <dgm:prSet presAssocID="{0AEA99DD-79F2-454B-89E9-FC77396C9F1D}" presName="desComposite" presStyleCnt="0"/>
      <dgm:spPr/>
    </dgm:pt>
    <dgm:pt modelId="{5A8C3FAB-CD74-4F8F-AD16-04074F9041BF}" type="pres">
      <dgm:prSet presAssocID="{0AEA99DD-79F2-454B-89E9-FC77396C9F1D}" presName="desCircle" presStyleLbl="node1" presStyleIdx="1" presStyleCnt="5"/>
      <dgm:spPr/>
    </dgm:pt>
    <dgm:pt modelId="{FDF47E5F-174C-4606-A5A6-ED4628A0F400}" type="pres">
      <dgm:prSet presAssocID="{0AEA99DD-79F2-454B-89E9-FC77396C9F1D}" presName="chTx" presStyleLbl="revTx" presStyleIdx="4" presStyleCnt="13"/>
      <dgm:spPr>
        <a:prstGeom prst="rect">
          <a:avLst/>
        </a:prstGeom>
      </dgm:spPr>
      <dgm:t>
        <a:bodyPr/>
        <a:lstStyle/>
        <a:p>
          <a:endParaRPr lang="en-US"/>
        </a:p>
      </dgm:t>
    </dgm:pt>
    <dgm:pt modelId="{703A9274-6AA5-4BA7-9F0C-49F5E848C1A2}" type="pres">
      <dgm:prSet presAssocID="{0AEA99DD-79F2-454B-89E9-FC77396C9F1D}" presName="desTx" presStyleLbl="revTx" presStyleIdx="5" presStyleCnt="13" custLinFactNeighborX="10626" custLinFactNeighborY="4702">
        <dgm:presLayoutVars>
          <dgm:bulletEnabled val="1"/>
        </dgm:presLayoutVars>
      </dgm:prSet>
      <dgm:spPr/>
      <dgm:t>
        <a:bodyPr/>
        <a:lstStyle/>
        <a:p>
          <a:endParaRPr lang="en-US"/>
        </a:p>
      </dgm:t>
    </dgm:pt>
    <dgm:pt modelId="{5285B23C-3CF9-42E9-8D77-077E19872D98}" type="pres">
      <dgm:prSet presAssocID="{0AEA99DD-79F2-454B-89E9-FC77396C9F1D}" presName="desBackupRightNorm" presStyleCnt="0"/>
      <dgm:spPr/>
    </dgm:pt>
    <dgm:pt modelId="{6876C169-0105-4B0F-8AF0-8569EB893E0E}" type="pres">
      <dgm:prSet presAssocID="{602E552B-1247-4A9C-B655-B1B1185966C0}" presName="desSpace" presStyleCnt="0"/>
      <dgm:spPr/>
    </dgm:pt>
    <dgm:pt modelId="{98DA05C1-25EF-452F-8427-BAE011315CD9}" type="pres">
      <dgm:prSet presAssocID="{93B50035-E1BD-4CFE-AD55-F62F44F7BC76}" presName="desBackupLeftNorm" presStyleCnt="0"/>
      <dgm:spPr/>
    </dgm:pt>
    <dgm:pt modelId="{7A0BC11B-5E54-4358-B527-F8BD2E98C28C}" type="pres">
      <dgm:prSet presAssocID="{93B50035-E1BD-4CFE-AD55-F62F44F7BC76}" presName="desComposite" presStyleCnt="0"/>
      <dgm:spPr/>
    </dgm:pt>
    <dgm:pt modelId="{99DDEE72-F4F8-404D-8DCA-9C5718D602E8}" type="pres">
      <dgm:prSet presAssocID="{93B50035-E1BD-4CFE-AD55-F62F44F7BC76}" presName="desCircle" presStyleLbl="node1" presStyleIdx="2" presStyleCnt="5"/>
      <dgm:spPr/>
    </dgm:pt>
    <dgm:pt modelId="{58779FF1-AC12-4DA3-977C-69BDFE029FC7}" type="pres">
      <dgm:prSet presAssocID="{93B50035-E1BD-4CFE-AD55-F62F44F7BC76}" presName="chTx" presStyleLbl="revTx" presStyleIdx="6" presStyleCnt="13"/>
      <dgm:spPr/>
      <dgm:t>
        <a:bodyPr/>
        <a:lstStyle/>
        <a:p>
          <a:endParaRPr lang="en-US"/>
        </a:p>
      </dgm:t>
    </dgm:pt>
    <dgm:pt modelId="{776F51BF-8912-4D54-ABCB-F302375E287C}" type="pres">
      <dgm:prSet presAssocID="{93B50035-E1BD-4CFE-AD55-F62F44F7BC76}" presName="desTx" presStyleLbl="revTx" presStyleIdx="7" presStyleCnt="13">
        <dgm:presLayoutVars>
          <dgm:bulletEnabled val="1"/>
        </dgm:presLayoutVars>
      </dgm:prSet>
      <dgm:spPr/>
      <dgm:t>
        <a:bodyPr/>
        <a:lstStyle/>
        <a:p>
          <a:endParaRPr lang="en-US"/>
        </a:p>
      </dgm:t>
    </dgm:pt>
    <dgm:pt modelId="{510C49FD-4CA9-4D6C-981B-62B7F2FF7814}" type="pres">
      <dgm:prSet presAssocID="{93B50035-E1BD-4CFE-AD55-F62F44F7BC76}" presName="desBackupRightNorm" presStyleCnt="0"/>
      <dgm:spPr/>
    </dgm:pt>
    <dgm:pt modelId="{BFF4F8BC-0AF0-4EF1-9E73-E773FFD04959}" type="pres">
      <dgm:prSet presAssocID="{D94069D0-EF22-4684-99A0-B6BF447D9288}" presName="desSpace" presStyleCnt="0"/>
      <dgm:spPr/>
    </dgm:pt>
    <dgm:pt modelId="{98C1E74A-8C95-49B9-99D3-43E036DDBE09}" type="pres">
      <dgm:prSet presAssocID="{7FC2D584-30A6-449E-B7CA-341F5F62FAF5}" presName="parComposite" presStyleCnt="0"/>
      <dgm:spPr/>
    </dgm:pt>
    <dgm:pt modelId="{625298DF-66F0-44EC-B355-04318A84B0F2}" type="pres">
      <dgm:prSet presAssocID="{7FC2D584-30A6-449E-B7CA-341F5F62FAF5}" presName="parBigCircle" presStyleLbl="node0" presStyleIdx="2" presStyleCnt="3"/>
      <dgm:spPr/>
    </dgm:pt>
    <dgm:pt modelId="{2B4BD85E-C901-45C5-8EB9-6B9FEE12A7BE}" type="pres">
      <dgm:prSet presAssocID="{7FC2D584-30A6-449E-B7CA-341F5F62FAF5}" presName="parTx" presStyleLbl="revTx" presStyleIdx="8" presStyleCnt="13"/>
      <dgm:spPr>
        <a:prstGeom prst="rect">
          <a:avLst/>
        </a:prstGeom>
      </dgm:spPr>
      <dgm:t>
        <a:bodyPr/>
        <a:lstStyle/>
        <a:p>
          <a:endParaRPr lang="en-US"/>
        </a:p>
      </dgm:t>
    </dgm:pt>
    <dgm:pt modelId="{761EFD8F-410E-414C-A480-BA932E71A143}" type="pres">
      <dgm:prSet presAssocID="{7FC2D584-30A6-449E-B7CA-341F5F62FAF5}" presName="bSpace" presStyleCnt="0"/>
      <dgm:spPr/>
    </dgm:pt>
    <dgm:pt modelId="{B82C08B3-DB74-4E36-B2E9-76F2AEEFB24B}" type="pres">
      <dgm:prSet presAssocID="{7FC2D584-30A6-449E-B7CA-341F5F62FAF5}" presName="parBackupNorm" presStyleCnt="0"/>
      <dgm:spPr/>
    </dgm:pt>
    <dgm:pt modelId="{E0DB4E77-87D5-45B6-AD70-2CE9930ABB87}" type="pres">
      <dgm:prSet presAssocID="{9BCC6C0B-54DD-42A5-A6A4-57FEEA70C7B5}" presName="parSpace" presStyleCnt="0"/>
      <dgm:spPr/>
    </dgm:pt>
    <dgm:pt modelId="{050B9D53-6469-4729-A9BE-E42DCEA4252C}" type="pres">
      <dgm:prSet presAssocID="{65A643D8-FAD8-427F-B77E-324519DFF77F}" presName="desBackupLeftNorm" presStyleCnt="0"/>
      <dgm:spPr/>
    </dgm:pt>
    <dgm:pt modelId="{A169135A-8620-4269-A500-0BFE5F166735}" type="pres">
      <dgm:prSet presAssocID="{65A643D8-FAD8-427F-B77E-324519DFF77F}" presName="desComposite" presStyleCnt="0"/>
      <dgm:spPr/>
    </dgm:pt>
    <dgm:pt modelId="{DF89BFF2-B2D4-4325-85A2-579AFC2E967F}" type="pres">
      <dgm:prSet presAssocID="{65A643D8-FAD8-427F-B77E-324519DFF77F}" presName="desCircle" presStyleLbl="node1" presStyleIdx="3" presStyleCnt="5"/>
      <dgm:spPr/>
    </dgm:pt>
    <dgm:pt modelId="{DB665163-915F-40A6-83DE-D9E80507F79D}" type="pres">
      <dgm:prSet presAssocID="{65A643D8-FAD8-427F-B77E-324519DFF77F}" presName="chTx" presStyleLbl="revTx" presStyleIdx="9" presStyleCnt="13"/>
      <dgm:spPr>
        <a:prstGeom prst="rect">
          <a:avLst/>
        </a:prstGeom>
      </dgm:spPr>
      <dgm:t>
        <a:bodyPr/>
        <a:lstStyle/>
        <a:p>
          <a:endParaRPr lang="en-US"/>
        </a:p>
      </dgm:t>
    </dgm:pt>
    <dgm:pt modelId="{B929AC72-0696-4EEE-AFB6-7E192A81CD7E}" type="pres">
      <dgm:prSet presAssocID="{65A643D8-FAD8-427F-B77E-324519DFF77F}" presName="desTx" presStyleLbl="revTx" presStyleIdx="10" presStyleCnt="13">
        <dgm:presLayoutVars>
          <dgm:bulletEnabled val="1"/>
        </dgm:presLayoutVars>
      </dgm:prSet>
      <dgm:spPr/>
      <dgm:t>
        <a:bodyPr/>
        <a:lstStyle/>
        <a:p>
          <a:endParaRPr lang="en-US"/>
        </a:p>
      </dgm:t>
    </dgm:pt>
    <dgm:pt modelId="{4C54F472-8EC0-43AD-AD8B-7B532BC9203C}" type="pres">
      <dgm:prSet presAssocID="{65A643D8-FAD8-427F-B77E-324519DFF77F}" presName="desBackupRightNorm" presStyleCnt="0"/>
      <dgm:spPr/>
    </dgm:pt>
    <dgm:pt modelId="{A5C2DB3F-F2F5-4831-9AD1-C5C2EEE15AC9}" type="pres">
      <dgm:prSet presAssocID="{A1CFAE85-B44C-4654-BCFF-0F4929233B2A}" presName="desSpace" presStyleCnt="0"/>
      <dgm:spPr/>
    </dgm:pt>
    <dgm:pt modelId="{2DCAFA14-D7C4-4F78-B029-404092A13026}" type="pres">
      <dgm:prSet presAssocID="{34715CF9-EEE8-4273-95CB-71C26E6C7C6B}" presName="desBackupLeftNorm" presStyleCnt="0"/>
      <dgm:spPr/>
    </dgm:pt>
    <dgm:pt modelId="{0E9A3BE5-6BD6-4BD2-9017-0EA94C02D2C1}" type="pres">
      <dgm:prSet presAssocID="{34715CF9-EEE8-4273-95CB-71C26E6C7C6B}" presName="desComposite" presStyleCnt="0"/>
      <dgm:spPr/>
    </dgm:pt>
    <dgm:pt modelId="{F29F9248-E937-41A9-B337-233B34EA417E}" type="pres">
      <dgm:prSet presAssocID="{34715CF9-EEE8-4273-95CB-71C26E6C7C6B}" presName="desCircle" presStyleLbl="node1" presStyleIdx="4" presStyleCnt="5"/>
      <dgm:spPr/>
    </dgm:pt>
    <dgm:pt modelId="{EED0D1A0-4600-4F94-A6DF-0F89FEABFA42}" type="pres">
      <dgm:prSet presAssocID="{34715CF9-EEE8-4273-95CB-71C26E6C7C6B}" presName="chTx" presStyleLbl="revTx" presStyleIdx="11" presStyleCnt="13"/>
      <dgm:spPr/>
      <dgm:t>
        <a:bodyPr/>
        <a:lstStyle/>
        <a:p>
          <a:endParaRPr lang="en-US"/>
        </a:p>
      </dgm:t>
    </dgm:pt>
    <dgm:pt modelId="{CDBC6F1F-25FB-44EF-88A8-C649CE7D9DCC}" type="pres">
      <dgm:prSet presAssocID="{34715CF9-EEE8-4273-95CB-71C26E6C7C6B}" presName="desTx" presStyleLbl="revTx" presStyleIdx="12" presStyleCnt="13" custScaleX="72696" custLinFactNeighborX="6677" custLinFactNeighborY="14208">
        <dgm:presLayoutVars>
          <dgm:bulletEnabled val="1"/>
        </dgm:presLayoutVars>
      </dgm:prSet>
      <dgm:spPr/>
      <dgm:t>
        <a:bodyPr/>
        <a:lstStyle/>
        <a:p>
          <a:endParaRPr lang="en-US"/>
        </a:p>
      </dgm:t>
    </dgm:pt>
    <dgm:pt modelId="{3E78BC69-08E2-4E1A-BB55-D6F0E82A0E18}" type="pres">
      <dgm:prSet presAssocID="{34715CF9-EEE8-4273-95CB-71C26E6C7C6B}" presName="desBackupRightNorm" presStyleCnt="0"/>
      <dgm:spPr/>
    </dgm:pt>
    <dgm:pt modelId="{DC818CFB-A952-458A-B6ED-6763B7371F81}" type="pres">
      <dgm:prSet presAssocID="{94976FA4-37C0-4B77-A296-DDD8F79F2D4E}" presName="desSpace" presStyleCnt="0"/>
      <dgm:spPr/>
    </dgm:pt>
  </dgm:ptLst>
  <dgm:cxnLst>
    <dgm:cxn modelId="{C096DE49-6426-4592-B52F-47E9D8A7D864}" type="presOf" srcId="{65A643D8-FAD8-427F-B77E-324519DFF77F}" destId="{DB665163-915F-40A6-83DE-D9E80507F79D}" srcOrd="0" destOrd="0" presId="urn:microsoft.com/office/officeart/2008/layout/CircleAccentTimeline"/>
    <dgm:cxn modelId="{1FB92405-FBA1-4903-AE44-1D18C99CAC74}" srcId="{0AEA99DD-79F2-454B-89E9-FC77396C9F1D}" destId="{70EDE865-48C5-4403-ACB6-0642AC1AF309}" srcOrd="0" destOrd="0" parTransId="{ED45D2E2-94F7-4CB3-8A28-CAEF6FF135C8}" sibTransId="{66DED0B6-A013-4D3E-B5AD-18D659301B44}"/>
    <dgm:cxn modelId="{35D0B50F-E41C-4F95-A00D-E5EA5C083B0E}" srcId="{34715CF9-EEE8-4273-95CB-71C26E6C7C6B}" destId="{FFDD70FB-F3C1-47D2-9C72-DB85F4E73B8B}" srcOrd="0" destOrd="0" parTransId="{1D55C3FC-6F82-457C-A2E3-CA4CC9643C2F}" sibTransId="{858F5212-B844-40B7-BC8F-8D97EAA7BB7B}"/>
    <dgm:cxn modelId="{5F5BC744-C911-4A03-AA99-3ADA30F03C9E}" srcId="{28E50F4E-A211-4387-B97C-8204D2D63C7E}" destId="{93B50035-E1BD-4CFE-AD55-F62F44F7BC76}" srcOrd="1" destOrd="0" parTransId="{FD46FF81-1CE3-4C40-8513-C9A84D7F3B2B}" sibTransId="{D94069D0-EF22-4684-99A0-B6BF447D9288}"/>
    <dgm:cxn modelId="{1638E978-AA85-4C82-AA3C-B9CBE6547729}" srcId="{65A643D8-FAD8-427F-B77E-324519DFF77F}" destId="{A910332A-01B8-46BF-8792-043B06D96670}" srcOrd="1" destOrd="0" parTransId="{119DBCAF-B6D8-4749-9D27-98B04BB905AB}" sibTransId="{09638AB9-C06C-4FAE-8F2E-DF3F6A77FB10}"/>
    <dgm:cxn modelId="{2C11E5FA-B3AB-46FF-99B6-304BC77D5744}" type="presOf" srcId="{E4EAE2BA-E6E9-47BE-90DA-7CC8F543793A}" destId="{C666E99A-EA2A-4513-B163-536A725EC1D4}" srcOrd="0" destOrd="0" presId="urn:microsoft.com/office/officeart/2008/layout/CircleAccentTimeline"/>
    <dgm:cxn modelId="{A10967EC-72AC-48FB-8DFB-C80B637B2EE1}" type="presOf" srcId="{7FC2D584-30A6-449E-B7CA-341F5F62FAF5}" destId="{2B4BD85E-C901-45C5-8EB9-6B9FEE12A7BE}" srcOrd="0" destOrd="0" presId="urn:microsoft.com/office/officeart/2008/layout/CircleAccentTimeline"/>
    <dgm:cxn modelId="{DECCBF15-8CAF-45E4-8B98-87BD2CDA32DF}" type="presOf" srcId="{3ADC3632-04DE-41BE-A8BE-33443599D9EA}" destId="{412193A7-DD0C-41BC-A955-114FC2023657}" srcOrd="0" destOrd="0" presId="urn:microsoft.com/office/officeart/2008/layout/CircleAccentTimeline"/>
    <dgm:cxn modelId="{3603CE7F-B3FC-4746-835B-FEBA7784AF37}" srcId="{7FC2D584-30A6-449E-B7CA-341F5F62FAF5}" destId="{65A643D8-FAD8-427F-B77E-324519DFF77F}" srcOrd="0" destOrd="0" parTransId="{9B490BD3-91C5-4AD9-B795-4720D22F1C89}" sibTransId="{A1CFAE85-B44C-4654-BCFF-0F4929233B2A}"/>
    <dgm:cxn modelId="{4C276EDB-CC41-4C6B-A751-B068A682A733}" type="presOf" srcId="{2BA72963-B595-4AD1-961A-809E53D27D5E}" destId="{776F51BF-8912-4D54-ABCB-F302375E287C}" srcOrd="0" destOrd="1" presId="urn:microsoft.com/office/officeart/2008/layout/CircleAccentTimeline"/>
    <dgm:cxn modelId="{24FA4345-1E07-4C64-91AB-0EAB38B32580}" type="presOf" srcId="{FFDD70FB-F3C1-47D2-9C72-DB85F4E73B8B}" destId="{CDBC6F1F-25FB-44EF-88A8-C649CE7D9DCC}" srcOrd="0" destOrd="0" presId="urn:microsoft.com/office/officeart/2008/layout/CircleAccentTimeline"/>
    <dgm:cxn modelId="{40778F4F-0493-442C-8C80-F9709C291EEE}" type="presOf" srcId="{A910332A-01B8-46BF-8792-043B06D96670}" destId="{B929AC72-0696-4EEE-AFB6-7E192A81CD7E}" srcOrd="0" destOrd="1" presId="urn:microsoft.com/office/officeart/2008/layout/CircleAccentTimeline"/>
    <dgm:cxn modelId="{EC152867-E52C-47D8-879B-2C87D8EE553D}" type="presOf" srcId="{93B50035-E1BD-4CFE-AD55-F62F44F7BC76}" destId="{58779FF1-AC12-4DA3-977C-69BDFE029FC7}" srcOrd="0" destOrd="0" presId="urn:microsoft.com/office/officeart/2008/layout/CircleAccentTimeline"/>
    <dgm:cxn modelId="{283F8578-61AB-4F3A-B8D5-79928B6E421A}" srcId="{E4EAE2BA-E6E9-47BE-90DA-7CC8F543793A}" destId="{7FC2D584-30A6-449E-B7CA-341F5F62FAF5}" srcOrd="2" destOrd="0" parTransId="{5B8A5422-3BF7-4359-9198-DC33B9CC121C}" sibTransId="{9BCC6C0B-54DD-42A5-A6A4-57FEEA70C7B5}"/>
    <dgm:cxn modelId="{1A642940-FAE5-4E6D-ABDE-D974A1345C04}" srcId="{2DD0E3A2-47A1-45B4-AE70-088CB8DD0A59}" destId="{FF9F341D-5BC8-4CA4-9749-A51E6856F234}" srcOrd="0" destOrd="0" parTransId="{73797C75-BCC2-433C-96B8-233A9177ADE0}" sibTransId="{839CAD07-7763-4D49-A1A6-36CE068B64DB}"/>
    <dgm:cxn modelId="{FC932A4D-1DC6-4B45-86BC-DB493287EA83}" srcId="{65A643D8-FAD8-427F-B77E-324519DFF77F}" destId="{47525E2E-13E8-495B-AD5E-C34945B71ACF}" srcOrd="0" destOrd="0" parTransId="{DD30917B-0206-4F5A-B346-0122B1E12EF4}" sibTransId="{3804B1E1-174D-4443-A7C3-522B75B104D9}"/>
    <dgm:cxn modelId="{B4E4664C-2BB7-4195-971F-F79B38F44C6E}" srcId="{28E50F4E-A211-4387-B97C-8204D2D63C7E}" destId="{0AEA99DD-79F2-454B-89E9-FC77396C9F1D}" srcOrd="0" destOrd="0" parTransId="{A2D73402-9AD4-47A3-93FB-B3C18E3B4F0C}" sibTransId="{602E552B-1247-4A9C-B655-B1B1185966C0}"/>
    <dgm:cxn modelId="{4EE26A2D-C602-485F-9FB7-6B786C7A488F}" type="presOf" srcId="{0F23A71C-4E36-47BB-A005-EB6000D4FB71}" destId="{412193A7-DD0C-41BC-A955-114FC2023657}" srcOrd="0" destOrd="2" presId="urn:microsoft.com/office/officeart/2008/layout/CircleAccentTimeline"/>
    <dgm:cxn modelId="{807455FB-0A49-42D4-9A4C-B3B1586E9701}" srcId="{93B50035-E1BD-4CFE-AD55-F62F44F7BC76}" destId="{D4678CA7-7563-49BC-B889-1DC3A24BBCA6}" srcOrd="0" destOrd="0" parTransId="{B101E544-F20B-4DF9-8A9B-5242E5AC4EDD}" sibTransId="{4B25B8BC-D2B6-4CB9-96F1-DC39010F36A9}"/>
    <dgm:cxn modelId="{C539B74C-BA63-41A7-B781-D755D35B6DF7}" srcId="{FF9F341D-5BC8-4CA4-9749-A51E6856F234}" destId="{9D6795F9-8047-4D1F-8627-9A07680A8C37}" srcOrd="1" destOrd="0" parTransId="{0DC33C2D-89BA-4677-B2C4-EBD9B8AD1B4C}" sibTransId="{CBDBE745-F2F9-4225-873C-90D265EF3878}"/>
    <dgm:cxn modelId="{C064952B-026F-48D4-935E-DAE978B0AFC7}" srcId="{34715CF9-EEE8-4273-95CB-71C26E6C7C6B}" destId="{5E7BADAC-2263-44D8-B56B-78B5CA4B2437}" srcOrd="1" destOrd="0" parTransId="{8931C903-0D23-4DD7-B1E9-67C3A7B76DEF}" sibTransId="{8CBF0273-ED52-4676-B10E-C5CC36F4BB63}"/>
    <dgm:cxn modelId="{3AB4B57F-8E1F-4043-B9D0-45900E4D4EC9}" srcId="{7FC2D584-30A6-449E-B7CA-341F5F62FAF5}" destId="{34715CF9-EEE8-4273-95CB-71C26E6C7C6B}" srcOrd="1" destOrd="0" parTransId="{C72C01E7-C637-4781-967A-804D1708812B}" sibTransId="{94976FA4-37C0-4B77-A296-DDD8F79F2D4E}"/>
    <dgm:cxn modelId="{3225158B-BAEC-483E-947D-D01324CA0FB0}" type="presOf" srcId="{5E7BADAC-2263-44D8-B56B-78B5CA4B2437}" destId="{CDBC6F1F-25FB-44EF-88A8-C649CE7D9DCC}" srcOrd="0" destOrd="1" presId="urn:microsoft.com/office/officeart/2008/layout/CircleAccentTimeline"/>
    <dgm:cxn modelId="{4BD7AC17-E69A-4CD6-9E0D-B50B9ABD3CAF}" type="presOf" srcId="{9D6795F9-8047-4D1F-8627-9A07680A8C37}" destId="{412193A7-DD0C-41BC-A955-114FC2023657}" srcOrd="0" destOrd="1" presId="urn:microsoft.com/office/officeart/2008/layout/CircleAccentTimeline"/>
    <dgm:cxn modelId="{EED980B2-1368-4790-84E2-1D6748F627E9}" type="presOf" srcId="{2DD0E3A2-47A1-45B4-AE70-088CB8DD0A59}" destId="{7DC0B264-F4E2-463A-819B-BB940C58742B}" srcOrd="0" destOrd="0" presId="urn:microsoft.com/office/officeart/2008/layout/CircleAccentTimeline"/>
    <dgm:cxn modelId="{79A53E38-937A-4384-9A28-04EBAADFF65E}" srcId="{E4EAE2BA-E6E9-47BE-90DA-7CC8F543793A}" destId="{2DD0E3A2-47A1-45B4-AE70-088CB8DD0A59}" srcOrd="0" destOrd="0" parTransId="{B454D756-B210-48BD-B7E1-192FDB9DC4E0}" sibTransId="{F5A47E19-8C8E-4569-B031-EA7B50A24FA7}"/>
    <dgm:cxn modelId="{423DBA70-5C7C-4525-A51F-0A464CD3977B}" type="presOf" srcId="{70EDE865-48C5-4403-ACB6-0642AC1AF309}" destId="{703A9274-6AA5-4BA7-9F0C-49F5E848C1A2}" srcOrd="0" destOrd="0" presId="urn:microsoft.com/office/officeart/2008/layout/CircleAccentTimeline"/>
    <dgm:cxn modelId="{22B998FB-6DA3-44DE-8039-70A44451540E}" srcId="{E4EAE2BA-E6E9-47BE-90DA-7CC8F543793A}" destId="{28E50F4E-A211-4387-B97C-8204D2D63C7E}" srcOrd="1" destOrd="0" parTransId="{3ECDEA85-0997-4DE7-BDA1-9D27574A1BE6}" sibTransId="{7E88C0FE-9E9F-45D8-9EB3-4AB6E6B956AA}"/>
    <dgm:cxn modelId="{284C4F56-03C3-46CE-AFA7-87832686E26C}" type="presOf" srcId="{47525E2E-13E8-495B-AD5E-C34945B71ACF}" destId="{B929AC72-0696-4EEE-AFB6-7E192A81CD7E}" srcOrd="0" destOrd="0" presId="urn:microsoft.com/office/officeart/2008/layout/CircleAccentTimeline"/>
    <dgm:cxn modelId="{3D1471FF-BA17-4B40-9ED3-42D06B44F27D}" type="presOf" srcId="{28E50F4E-A211-4387-B97C-8204D2D63C7E}" destId="{66FE321E-6221-430D-95E7-19DBF56E205F}" srcOrd="0" destOrd="0" presId="urn:microsoft.com/office/officeart/2008/layout/CircleAccentTimeline"/>
    <dgm:cxn modelId="{3EA1B34E-5850-4B8E-83F7-4BD6CEE259DE}" srcId="{FF9F341D-5BC8-4CA4-9749-A51E6856F234}" destId="{0F23A71C-4E36-47BB-A005-EB6000D4FB71}" srcOrd="2" destOrd="0" parTransId="{F369958D-299A-4796-B810-00DBEBD55E45}" sibTransId="{B4B4EAD5-7CE7-4AC0-8D63-C395AB21A299}"/>
    <dgm:cxn modelId="{4B23C35F-7DCB-4D5D-AA6B-488694E32E2A}" type="presOf" srcId="{34715CF9-EEE8-4273-95CB-71C26E6C7C6B}" destId="{EED0D1A0-4600-4F94-A6DF-0F89FEABFA42}" srcOrd="0" destOrd="0" presId="urn:microsoft.com/office/officeart/2008/layout/CircleAccentTimeline"/>
    <dgm:cxn modelId="{797A876A-CBF3-468A-841A-B392A8E4FD43}" srcId="{93B50035-E1BD-4CFE-AD55-F62F44F7BC76}" destId="{2BA72963-B595-4AD1-961A-809E53D27D5E}" srcOrd="1" destOrd="0" parTransId="{6466489F-6FCD-4514-AE53-0F67CDD22267}" sibTransId="{E46E3260-E978-4940-B34A-DD2CD3AE1A5E}"/>
    <dgm:cxn modelId="{62975112-8F00-4849-AF23-2A1EA95CE1BF}" type="presOf" srcId="{FF9F341D-5BC8-4CA4-9749-A51E6856F234}" destId="{1DA00BE5-04D6-4FD4-B5C1-3FC19151F1A4}" srcOrd="0" destOrd="0" presId="urn:microsoft.com/office/officeart/2008/layout/CircleAccentTimeline"/>
    <dgm:cxn modelId="{34A4093A-1547-4AF9-A417-1ED5561CBA75}" srcId="{FF9F341D-5BC8-4CA4-9749-A51E6856F234}" destId="{3ADC3632-04DE-41BE-A8BE-33443599D9EA}" srcOrd="0" destOrd="0" parTransId="{64186701-820C-41E6-A84B-9133B12FE1F5}" sibTransId="{B79B6A38-CC3A-4F17-A076-5B9055254F0A}"/>
    <dgm:cxn modelId="{C0C35BD0-29B4-4CAC-B61A-A1E362BD1593}" type="presOf" srcId="{0AEA99DD-79F2-454B-89E9-FC77396C9F1D}" destId="{FDF47E5F-174C-4606-A5A6-ED4628A0F400}" srcOrd="0" destOrd="0" presId="urn:microsoft.com/office/officeart/2008/layout/CircleAccentTimeline"/>
    <dgm:cxn modelId="{47021A4F-1B1C-4C8B-9174-A79758CF28D8}" type="presOf" srcId="{D4678CA7-7563-49BC-B889-1DC3A24BBCA6}" destId="{776F51BF-8912-4D54-ABCB-F302375E287C}" srcOrd="0" destOrd="0" presId="urn:microsoft.com/office/officeart/2008/layout/CircleAccentTimeline"/>
    <dgm:cxn modelId="{BE1E609B-A372-4A7F-B0B3-726F3B80E6F9}" type="presParOf" srcId="{C666E99A-EA2A-4513-B163-536A725EC1D4}" destId="{7ED39479-DBC6-4B40-BDAD-224B13BE724A}" srcOrd="0" destOrd="0" presId="urn:microsoft.com/office/officeart/2008/layout/CircleAccentTimeline"/>
    <dgm:cxn modelId="{C85F0B71-45BB-413D-9E66-EB9B80450DC9}" type="presParOf" srcId="{7ED39479-DBC6-4B40-BDAD-224B13BE724A}" destId="{92622C31-87AB-4A1C-920A-F0DF64061895}" srcOrd="0" destOrd="0" presId="urn:microsoft.com/office/officeart/2008/layout/CircleAccentTimeline"/>
    <dgm:cxn modelId="{E6BD8529-CD7F-4CCD-A41E-2098FCC4D5FB}" type="presParOf" srcId="{7ED39479-DBC6-4B40-BDAD-224B13BE724A}" destId="{7DC0B264-F4E2-463A-819B-BB940C58742B}" srcOrd="1" destOrd="0" presId="urn:microsoft.com/office/officeart/2008/layout/CircleAccentTimeline"/>
    <dgm:cxn modelId="{5D07CFCD-2630-445E-8A76-975B589AAD99}" type="presParOf" srcId="{7ED39479-DBC6-4B40-BDAD-224B13BE724A}" destId="{9D1F39B1-7855-4289-8822-B06C4773A25B}" srcOrd="2" destOrd="0" presId="urn:microsoft.com/office/officeart/2008/layout/CircleAccentTimeline"/>
    <dgm:cxn modelId="{5F7100DB-FA1F-4FDC-8487-CD059AEAECD5}" type="presParOf" srcId="{C666E99A-EA2A-4513-B163-536A725EC1D4}" destId="{38C32017-21AF-4043-90BF-9BD908360F8B}" srcOrd="1" destOrd="0" presId="urn:microsoft.com/office/officeart/2008/layout/CircleAccentTimeline"/>
    <dgm:cxn modelId="{E1C6AD99-EDDE-401A-8991-49B0F3633E72}" type="presParOf" srcId="{C666E99A-EA2A-4513-B163-536A725EC1D4}" destId="{E3C59338-C849-4DDB-BAC8-34BEB8308F0B}" srcOrd="2" destOrd="0" presId="urn:microsoft.com/office/officeart/2008/layout/CircleAccentTimeline"/>
    <dgm:cxn modelId="{5279D9C9-B118-49A1-AEBE-5A096A6A1CAE}" type="presParOf" srcId="{C666E99A-EA2A-4513-B163-536A725EC1D4}" destId="{D3EC9593-27E9-44EC-B02F-EFBF6DB2381B}" srcOrd="3" destOrd="0" presId="urn:microsoft.com/office/officeart/2008/layout/CircleAccentTimeline"/>
    <dgm:cxn modelId="{579D7187-F169-46D5-8239-2042638517DF}" type="presParOf" srcId="{C666E99A-EA2A-4513-B163-536A725EC1D4}" destId="{52460515-4C30-48E9-894D-CD5C19A20327}" srcOrd="4" destOrd="0" presId="urn:microsoft.com/office/officeart/2008/layout/CircleAccentTimeline"/>
    <dgm:cxn modelId="{BD364323-1C75-4C5E-A7B2-762626EED572}" type="presParOf" srcId="{52460515-4C30-48E9-894D-CD5C19A20327}" destId="{D40BF4E8-A36A-4870-BDAD-8D06FF334107}" srcOrd="0" destOrd="0" presId="urn:microsoft.com/office/officeart/2008/layout/CircleAccentTimeline"/>
    <dgm:cxn modelId="{B9265769-230F-473B-ACBF-1EB2827668F1}" type="presParOf" srcId="{52460515-4C30-48E9-894D-CD5C19A20327}" destId="{1DA00BE5-04D6-4FD4-B5C1-3FC19151F1A4}" srcOrd="1" destOrd="0" presId="urn:microsoft.com/office/officeart/2008/layout/CircleAccentTimeline"/>
    <dgm:cxn modelId="{C2DFB09D-A1C7-412E-ADA0-F5BD83CD70FE}" type="presParOf" srcId="{52460515-4C30-48E9-894D-CD5C19A20327}" destId="{412193A7-DD0C-41BC-A955-114FC2023657}" srcOrd="2" destOrd="0" presId="urn:microsoft.com/office/officeart/2008/layout/CircleAccentTimeline"/>
    <dgm:cxn modelId="{5F775410-66A7-4ED8-BDEE-062AF3664274}" type="presParOf" srcId="{C666E99A-EA2A-4513-B163-536A725EC1D4}" destId="{E765D40D-46C0-4262-9DB7-8C1A9542F8E2}" srcOrd="5" destOrd="0" presId="urn:microsoft.com/office/officeart/2008/layout/CircleAccentTimeline"/>
    <dgm:cxn modelId="{9F33135E-B996-451C-871B-B2684E4715CE}" type="presParOf" srcId="{C666E99A-EA2A-4513-B163-536A725EC1D4}" destId="{31EC392D-2D83-4E5C-8682-7A637A636537}" srcOrd="6" destOrd="0" presId="urn:microsoft.com/office/officeart/2008/layout/CircleAccentTimeline"/>
    <dgm:cxn modelId="{A622BCED-122B-469E-A988-88AD0C6610A2}" type="presParOf" srcId="{C666E99A-EA2A-4513-B163-536A725EC1D4}" destId="{E2E3C590-7FC4-4000-9B21-30C11C32C517}" srcOrd="7" destOrd="0" presId="urn:microsoft.com/office/officeart/2008/layout/CircleAccentTimeline"/>
    <dgm:cxn modelId="{F0329BF1-9F95-4250-BA0E-6C0FA3695569}" type="presParOf" srcId="{E2E3C590-7FC4-4000-9B21-30C11C32C517}" destId="{28017CDB-A29D-4E6F-AB4C-798EBE6DA64D}" srcOrd="0" destOrd="0" presId="urn:microsoft.com/office/officeart/2008/layout/CircleAccentTimeline"/>
    <dgm:cxn modelId="{FA3DBF55-F1F7-4A33-A058-5DFD23041D87}" type="presParOf" srcId="{E2E3C590-7FC4-4000-9B21-30C11C32C517}" destId="{66FE321E-6221-430D-95E7-19DBF56E205F}" srcOrd="1" destOrd="0" presId="urn:microsoft.com/office/officeart/2008/layout/CircleAccentTimeline"/>
    <dgm:cxn modelId="{C45535D4-0DD6-4E17-A627-4C4B2BA74474}" type="presParOf" srcId="{E2E3C590-7FC4-4000-9B21-30C11C32C517}" destId="{1BA0E56F-434D-4EE4-89C5-185FC0CE6AAD}" srcOrd="2" destOrd="0" presId="urn:microsoft.com/office/officeart/2008/layout/CircleAccentTimeline"/>
    <dgm:cxn modelId="{9A237503-E26B-4625-81EE-004E22998949}" type="presParOf" srcId="{C666E99A-EA2A-4513-B163-536A725EC1D4}" destId="{EAEC0C39-E95A-4854-99AC-F1FAA31657FA}" srcOrd="8" destOrd="0" presId="urn:microsoft.com/office/officeart/2008/layout/CircleAccentTimeline"/>
    <dgm:cxn modelId="{5A43F80F-5691-43E9-8649-09E05148C9B1}" type="presParOf" srcId="{C666E99A-EA2A-4513-B163-536A725EC1D4}" destId="{5744958A-2933-4B47-B6EB-7D7C8BFCEF84}" srcOrd="9" destOrd="0" presId="urn:microsoft.com/office/officeart/2008/layout/CircleAccentTimeline"/>
    <dgm:cxn modelId="{FA043DC1-F28A-4FB4-8822-8ED437803032}" type="presParOf" srcId="{C666E99A-EA2A-4513-B163-536A725EC1D4}" destId="{02DBAD80-0D72-42CC-B864-98974252703D}" srcOrd="10" destOrd="0" presId="urn:microsoft.com/office/officeart/2008/layout/CircleAccentTimeline"/>
    <dgm:cxn modelId="{30D59A4F-85FA-4434-BEAA-12543A1F31A5}" type="presParOf" srcId="{C666E99A-EA2A-4513-B163-536A725EC1D4}" destId="{4FBFD1CE-5323-445E-AADD-EF55B1C740B1}" srcOrd="11" destOrd="0" presId="urn:microsoft.com/office/officeart/2008/layout/CircleAccentTimeline"/>
    <dgm:cxn modelId="{88FC8CC5-C683-4D7B-B1A2-2AF13083699F}" type="presParOf" srcId="{4FBFD1CE-5323-445E-AADD-EF55B1C740B1}" destId="{5A8C3FAB-CD74-4F8F-AD16-04074F9041BF}" srcOrd="0" destOrd="0" presId="urn:microsoft.com/office/officeart/2008/layout/CircleAccentTimeline"/>
    <dgm:cxn modelId="{8E47A99E-3260-446A-90C4-02E9ED7FCC24}" type="presParOf" srcId="{4FBFD1CE-5323-445E-AADD-EF55B1C740B1}" destId="{FDF47E5F-174C-4606-A5A6-ED4628A0F400}" srcOrd="1" destOrd="0" presId="urn:microsoft.com/office/officeart/2008/layout/CircleAccentTimeline"/>
    <dgm:cxn modelId="{BE23EBBE-CAA7-4879-B219-8E8C96B22A52}" type="presParOf" srcId="{4FBFD1CE-5323-445E-AADD-EF55B1C740B1}" destId="{703A9274-6AA5-4BA7-9F0C-49F5E848C1A2}" srcOrd="2" destOrd="0" presId="urn:microsoft.com/office/officeart/2008/layout/CircleAccentTimeline"/>
    <dgm:cxn modelId="{C9D39E12-B43F-4D56-80EB-DF63B4DF2A31}" type="presParOf" srcId="{C666E99A-EA2A-4513-B163-536A725EC1D4}" destId="{5285B23C-3CF9-42E9-8D77-077E19872D98}" srcOrd="12" destOrd="0" presId="urn:microsoft.com/office/officeart/2008/layout/CircleAccentTimeline"/>
    <dgm:cxn modelId="{6AEF221F-70B5-458C-BF87-801F197FA6C6}" type="presParOf" srcId="{C666E99A-EA2A-4513-B163-536A725EC1D4}" destId="{6876C169-0105-4B0F-8AF0-8569EB893E0E}" srcOrd="13" destOrd="0" presId="urn:microsoft.com/office/officeart/2008/layout/CircleAccentTimeline"/>
    <dgm:cxn modelId="{23845373-D5A3-469F-AA78-4856C56B5571}" type="presParOf" srcId="{C666E99A-EA2A-4513-B163-536A725EC1D4}" destId="{98DA05C1-25EF-452F-8427-BAE011315CD9}" srcOrd="14" destOrd="0" presId="urn:microsoft.com/office/officeart/2008/layout/CircleAccentTimeline"/>
    <dgm:cxn modelId="{43EEA552-5985-4D61-9294-C0B37347EE55}" type="presParOf" srcId="{C666E99A-EA2A-4513-B163-536A725EC1D4}" destId="{7A0BC11B-5E54-4358-B527-F8BD2E98C28C}" srcOrd="15" destOrd="0" presId="urn:microsoft.com/office/officeart/2008/layout/CircleAccentTimeline"/>
    <dgm:cxn modelId="{7CC4F000-BBF5-49A1-BE16-0C120EE65BAB}" type="presParOf" srcId="{7A0BC11B-5E54-4358-B527-F8BD2E98C28C}" destId="{99DDEE72-F4F8-404D-8DCA-9C5718D602E8}" srcOrd="0" destOrd="0" presId="urn:microsoft.com/office/officeart/2008/layout/CircleAccentTimeline"/>
    <dgm:cxn modelId="{2AC692F2-BB7B-436B-B5DD-2CC3503A35D4}" type="presParOf" srcId="{7A0BC11B-5E54-4358-B527-F8BD2E98C28C}" destId="{58779FF1-AC12-4DA3-977C-69BDFE029FC7}" srcOrd="1" destOrd="0" presId="urn:microsoft.com/office/officeart/2008/layout/CircleAccentTimeline"/>
    <dgm:cxn modelId="{856584D6-7C98-4B1C-9592-386A1991AC15}" type="presParOf" srcId="{7A0BC11B-5E54-4358-B527-F8BD2E98C28C}" destId="{776F51BF-8912-4D54-ABCB-F302375E287C}" srcOrd="2" destOrd="0" presId="urn:microsoft.com/office/officeart/2008/layout/CircleAccentTimeline"/>
    <dgm:cxn modelId="{68490DA7-930A-467E-BE72-650DED2E8358}" type="presParOf" srcId="{C666E99A-EA2A-4513-B163-536A725EC1D4}" destId="{510C49FD-4CA9-4D6C-981B-62B7F2FF7814}" srcOrd="16" destOrd="0" presId="urn:microsoft.com/office/officeart/2008/layout/CircleAccentTimeline"/>
    <dgm:cxn modelId="{5002BD25-B8F8-429A-8795-BBD824577FB8}" type="presParOf" srcId="{C666E99A-EA2A-4513-B163-536A725EC1D4}" destId="{BFF4F8BC-0AF0-4EF1-9E73-E773FFD04959}" srcOrd="17" destOrd="0" presId="urn:microsoft.com/office/officeart/2008/layout/CircleAccentTimeline"/>
    <dgm:cxn modelId="{4E128A52-0756-4C75-A974-44D8AC84E791}" type="presParOf" srcId="{C666E99A-EA2A-4513-B163-536A725EC1D4}" destId="{98C1E74A-8C95-49B9-99D3-43E036DDBE09}" srcOrd="18" destOrd="0" presId="urn:microsoft.com/office/officeart/2008/layout/CircleAccentTimeline"/>
    <dgm:cxn modelId="{3A636FB9-02CF-40E1-9E32-077C3EE1BD43}" type="presParOf" srcId="{98C1E74A-8C95-49B9-99D3-43E036DDBE09}" destId="{625298DF-66F0-44EC-B355-04318A84B0F2}" srcOrd="0" destOrd="0" presId="urn:microsoft.com/office/officeart/2008/layout/CircleAccentTimeline"/>
    <dgm:cxn modelId="{83A0D699-A9F6-4F67-9AC2-E530462B0496}" type="presParOf" srcId="{98C1E74A-8C95-49B9-99D3-43E036DDBE09}" destId="{2B4BD85E-C901-45C5-8EB9-6B9FEE12A7BE}" srcOrd="1" destOrd="0" presId="urn:microsoft.com/office/officeart/2008/layout/CircleAccentTimeline"/>
    <dgm:cxn modelId="{D44608C9-2085-4944-BD95-0E294CA6A9EB}" type="presParOf" srcId="{98C1E74A-8C95-49B9-99D3-43E036DDBE09}" destId="{761EFD8F-410E-414C-A480-BA932E71A143}" srcOrd="2" destOrd="0" presId="urn:microsoft.com/office/officeart/2008/layout/CircleAccentTimeline"/>
    <dgm:cxn modelId="{5EFE2D26-B4C3-43D0-9D4A-4047ECAD76B0}" type="presParOf" srcId="{C666E99A-EA2A-4513-B163-536A725EC1D4}" destId="{B82C08B3-DB74-4E36-B2E9-76F2AEEFB24B}" srcOrd="19" destOrd="0" presId="urn:microsoft.com/office/officeart/2008/layout/CircleAccentTimeline"/>
    <dgm:cxn modelId="{AF96174D-75D5-45F9-BB13-07C7BD537C15}" type="presParOf" srcId="{C666E99A-EA2A-4513-B163-536A725EC1D4}" destId="{E0DB4E77-87D5-45B6-AD70-2CE9930ABB87}" srcOrd="20" destOrd="0" presId="urn:microsoft.com/office/officeart/2008/layout/CircleAccentTimeline"/>
    <dgm:cxn modelId="{04406879-8FFD-40DA-B40E-4B830B11BE82}" type="presParOf" srcId="{C666E99A-EA2A-4513-B163-536A725EC1D4}" destId="{050B9D53-6469-4729-A9BE-E42DCEA4252C}" srcOrd="21" destOrd="0" presId="urn:microsoft.com/office/officeart/2008/layout/CircleAccentTimeline"/>
    <dgm:cxn modelId="{2F2DAEB0-30E7-48AA-84A3-8D7991630936}" type="presParOf" srcId="{C666E99A-EA2A-4513-B163-536A725EC1D4}" destId="{A169135A-8620-4269-A500-0BFE5F166735}" srcOrd="22" destOrd="0" presId="urn:microsoft.com/office/officeart/2008/layout/CircleAccentTimeline"/>
    <dgm:cxn modelId="{776C20AF-F097-4CD6-A2E3-B4D3A995BFB7}" type="presParOf" srcId="{A169135A-8620-4269-A500-0BFE5F166735}" destId="{DF89BFF2-B2D4-4325-85A2-579AFC2E967F}" srcOrd="0" destOrd="0" presId="urn:microsoft.com/office/officeart/2008/layout/CircleAccentTimeline"/>
    <dgm:cxn modelId="{B6B51B3E-87DB-40EB-9268-8479BA35C33E}" type="presParOf" srcId="{A169135A-8620-4269-A500-0BFE5F166735}" destId="{DB665163-915F-40A6-83DE-D9E80507F79D}" srcOrd="1" destOrd="0" presId="urn:microsoft.com/office/officeart/2008/layout/CircleAccentTimeline"/>
    <dgm:cxn modelId="{D20B070F-7EF6-4839-B1AD-2171FAA8E3E5}" type="presParOf" srcId="{A169135A-8620-4269-A500-0BFE5F166735}" destId="{B929AC72-0696-4EEE-AFB6-7E192A81CD7E}" srcOrd="2" destOrd="0" presId="urn:microsoft.com/office/officeart/2008/layout/CircleAccentTimeline"/>
    <dgm:cxn modelId="{81640B88-0CC8-4860-9BC3-D45321F72D16}" type="presParOf" srcId="{C666E99A-EA2A-4513-B163-536A725EC1D4}" destId="{4C54F472-8EC0-43AD-AD8B-7B532BC9203C}" srcOrd="23" destOrd="0" presId="urn:microsoft.com/office/officeart/2008/layout/CircleAccentTimeline"/>
    <dgm:cxn modelId="{2FAD7A2B-2A3F-4D67-958E-30E5EEC36881}" type="presParOf" srcId="{C666E99A-EA2A-4513-B163-536A725EC1D4}" destId="{A5C2DB3F-F2F5-4831-9AD1-C5C2EEE15AC9}" srcOrd="24" destOrd="0" presId="urn:microsoft.com/office/officeart/2008/layout/CircleAccentTimeline"/>
    <dgm:cxn modelId="{272FA42D-C1F5-4E01-8D64-0F06110C9599}" type="presParOf" srcId="{C666E99A-EA2A-4513-B163-536A725EC1D4}" destId="{2DCAFA14-D7C4-4F78-B029-404092A13026}" srcOrd="25" destOrd="0" presId="urn:microsoft.com/office/officeart/2008/layout/CircleAccentTimeline"/>
    <dgm:cxn modelId="{9BEC052A-8E35-4E46-A884-FE349D257095}" type="presParOf" srcId="{C666E99A-EA2A-4513-B163-536A725EC1D4}" destId="{0E9A3BE5-6BD6-4BD2-9017-0EA94C02D2C1}" srcOrd="26" destOrd="0" presId="urn:microsoft.com/office/officeart/2008/layout/CircleAccentTimeline"/>
    <dgm:cxn modelId="{FEC0B2EB-AB5B-43DF-900D-7AD1E6D37476}" type="presParOf" srcId="{0E9A3BE5-6BD6-4BD2-9017-0EA94C02D2C1}" destId="{F29F9248-E937-41A9-B337-233B34EA417E}" srcOrd="0" destOrd="0" presId="urn:microsoft.com/office/officeart/2008/layout/CircleAccentTimeline"/>
    <dgm:cxn modelId="{FBB0B0EF-5CDC-492C-AA5F-5016CFF746C9}" type="presParOf" srcId="{0E9A3BE5-6BD6-4BD2-9017-0EA94C02D2C1}" destId="{EED0D1A0-4600-4F94-A6DF-0F89FEABFA42}" srcOrd="1" destOrd="0" presId="urn:microsoft.com/office/officeart/2008/layout/CircleAccentTimeline"/>
    <dgm:cxn modelId="{DCF6A555-6487-4D3A-8F16-2992C97D1D7A}" type="presParOf" srcId="{0E9A3BE5-6BD6-4BD2-9017-0EA94C02D2C1}" destId="{CDBC6F1F-25FB-44EF-88A8-C649CE7D9DCC}" srcOrd="2" destOrd="0" presId="urn:microsoft.com/office/officeart/2008/layout/CircleAccentTimeline"/>
    <dgm:cxn modelId="{A8B32175-A48A-4466-A255-D07257E23205}" type="presParOf" srcId="{C666E99A-EA2A-4513-B163-536A725EC1D4}" destId="{3E78BC69-08E2-4E1A-BB55-D6F0E82A0E18}" srcOrd="27" destOrd="0" presId="urn:microsoft.com/office/officeart/2008/layout/CircleAccentTimeline"/>
    <dgm:cxn modelId="{6B48CC41-46F8-49D1-8F2D-6F5A8400E73A}" type="presParOf" srcId="{C666E99A-EA2A-4513-B163-536A725EC1D4}" destId="{DC818CFB-A952-458A-B6ED-6763B7371F81}" srcOrd="28" destOrd="0" presId="urn:microsoft.com/office/officeart/2008/layout/CircleAccentTimeline"/>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EAE2BA-E6E9-47BE-90DA-7CC8F543793A}" type="doc">
      <dgm:prSet loTypeId="urn:microsoft.com/office/officeart/2008/layout/CircleAccentTimeline" loCatId="process" qsTypeId="urn:microsoft.com/office/officeart/2005/8/quickstyle/simple4" qsCatId="simple" csTypeId="urn:microsoft.com/office/officeart/2005/8/colors/colorful1#1" csCatId="colorful" phldr="1"/>
      <dgm:spPr/>
      <dgm:t>
        <a:bodyPr/>
        <a:lstStyle/>
        <a:p>
          <a:endParaRPr lang="en-US"/>
        </a:p>
      </dgm:t>
    </dgm:pt>
    <dgm:pt modelId="{C4843CC7-1E96-4B59-9DC6-ACB4F823B6CA}">
      <dgm:prSet phldrT="[Text]" custT="1"/>
      <dgm:spPr>
        <a:xfrm rot="17700000">
          <a:off x="6763335" y="1339948"/>
          <a:ext cx="1022729" cy="492876"/>
        </a:xfrm>
      </dgm:spPr>
      <dgm:t>
        <a:bodyPr/>
        <a:lstStyle/>
        <a:p>
          <a:r>
            <a:rPr lang="en-US" sz="4000" dirty="0">
              <a:latin typeface="Calibri"/>
              <a:ea typeface="+mn-ea"/>
              <a:cs typeface="+mn-cs"/>
            </a:rPr>
            <a:t>1960</a:t>
          </a:r>
        </a:p>
      </dgm:t>
    </dgm:pt>
    <dgm:pt modelId="{B45DE71B-8C61-4A29-BBB0-5AA953CF7542}" type="parTrans" cxnId="{A81889D7-B4F1-469E-A91B-D36894BED34C}">
      <dgm:prSet/>
      <dgm:spPr/>
      <dgm:t>
        <a:bodyPr/>
        <a:lstStyle/>
        <a:p>
          <a:endParaRPr lang="en-US"/>
        </a:p>
      </dgm:t>
    </dgm:pt>
    <dgm:pt modelId="{E03609D5-4748-4E3C-8F59-7CA6A6BDD666}" type="sibTrans" cxnId="{A81889D7-B4F1-469E-A91B-D36894BED34C}">
      <dgm:prSet/>
      <dgm:spPr/>
      <dgm:t>
        <a:bodyPr/>
        <a:lstStyle/>
        <a:p>
          <a:endParaRPr lang="en-US"/>
        </a:p>
      </dgm:t>
    </dgm:pt>
    <dgm:pt modelId="{6DAD87FF-BEE1-47C7-9ABC-793DE899EB6F}">
      <dgm:prSet phldrT="[Text]" custT="1"/>
      <dgm:spPr>
        <a:xfrm rot="17700000">
          <a:off x="6852361" y="2802844"/>
          <a:ext cx="884708" cy="426573"/>
        </a:xfrm>
      </dgm:spPr>
      <dgm:t>
        <a:bodyPr/>
        <a:lstStyle/>
        <a:p>
          <a:r>
            <a:rPr lang="en-US" sz="4000" dirty="0" smtClean="0">
              <a:latin typeface="Calibri"/>
              <a:ea typeface="+mn-ea"/>
              <a:cs typeface="+mn-cs"/>
            </a:rPr>
            <a:t>2007</a:t>
          </a:r>
          <a:endParaRPr lang="en-US" sz="4000" dirty="0">
            <a:latin typeface="Calibri"/>
            <a:ea typeface="+mn-ea"/>
            <a:cs typeface="+mn-cs"/>
          </a:endParaRPr>
        </a:p>
      </dgm:t>
    </dgm:pt>
    <dgm:pt modelId="{904722D1-185C-445F-8332-FDBDED8E5B30}" type="parTrans" cxnId="{8ECA8577-36FA-4167-8AD3-FBFB29AA8064}">
      <dgm:prSet/>
      <dgm:spPr/>
      <dgm:t>
        <a:bodyPr/>
        <a:lstStyle/>
        <a:p>
          <a:endParaRPr lang="en-US"/>
        </a:p>
      </dgm:t>
    </dgm:pt>
    <dgm:pt modelId="{4887A342-EE15-4A0E-B908-66EDC9FE81DF}" type="sibTrans" cxnId="{8ECA8577-36FA-4167-8AD3-FBFB29AA8064}">
      <dgm:prSet/>
      <dgm:spPr/>
      <dgm:t>
        <a:bodyPr/>
        <a:lstStyle/>
        <a:p>
          <a:endParaRPr lang="en-US"/>
        </a:p>
      </dgm:t>
    </dgm:pt>
    <dgm:pt modelId="{C3034BB2-A72B-4A3A-A726-5C2062BEDF10}">
      <dgm:prSet phldrT="[Text]"/>
      <dgm:spPr>
        <a:xfrm rot="17700000">
          <a:off x="6852361" y="2802844"/>
          <a:ext cx="884708" cy="426573"/>
        </a:xfrm>
      </dgm:spPr>
      <dgm:t>
        <a:bodyPr/>
        <a:lstStyle/>
        <a:p>
          <a:r>
            <a:rPr lang="en-US" dirty="0" smtClean="0">
              <a:latin typeface="Calibri"/>
              <a:ea typeface="+mn-ea"/>
              <a:cs typeface="+mn-cs"/>
            </a:rPr>
            <a:t>Human Microbiome Project</a:t>
          </a:r>
          <a:endParaRPr lang="en-US" dirty="0">
            <a:latin typeface="Calibri"/>
            <a:ea typeface="+mn-ea"/>
            <a:cs typeface="+mn-cs"/>
          </a:endParaRPr>
        </a:p>
      </dgm:t>
    </dgm:pt>
    <dgm:pt modelId="{46BEBB38-56CE-46DD-BE48-50262C4E79AF}" type="parTrans" cxnId="{9A70F492-8293-45AD-9F95-6437102734D4}">
      <dgm:prSet/>
      <dgm:spPr/>
      <dgm:t>
        <a:bodyPr/>
        <a:lstStyle/>
        <a:p>
          <a:endParaRPr lang="en-US"/>
        </a:p>
      </dgm:t>
    </dgm:pt>
    <dgm:pt modelId="{65059E51-27E3-4C28-BCF4-CB0EAE1962F5}" type="sibTrans" cxnId="{9A70F492-8293-45AD-9F95-6437102734D4}">
      <dgm:prSet/>
      <dgm:spPr/>
      <dgm:t>
        <a:bodyPr/>
        <a:lstStyle/>
        <a:p>
          <a:endParaRPr lang="en-US"/>
        </a:p>
      </dgm:t>
    </dgm:pt>
    <dgm:pt modelId="{7227CA71-EEBA-4D6F-86BA-88980DBBFCF8}">
      <dgm:prSet phldrT="[Text]"/>
      <dgm:spPr>
        <a:xfrm rot="17700000">
          <a:off x="6852361" y="2802844"/>
          <a:ext cx="884708" cy="426573"/>
        </a:xfrm>
      </dgm:spPr>
      <dgm:t>
        <a:bodyPr/>
        <a:lstStyle/>
        <a:p>
          <a:r>
            <a:rPr lang="en-US" dirty="0">
              <a:latin typeface="Calibri"/>
              <a:ea typeface="+mn-ea"/>
              <a:cs typeface="+mn-cs"/>
            </a:rPr>
            <a:t>R. Dubos, D. Savage, R. </a:t>
          </a:r>
          <a:r>
            <a:rPr lang="en-US" dirty="0" err="1">
              <a:latin typeface="Calibri"/>
              <a:ea typeface="+mn-ea"/>
              <a:cs typeface="+mn-cs"/>
            </a:rPr>
            <a:t>Schaedler</a:t>
          </a:r>
          <a:endParaRPr lang="en-US" dirty="0">
            <a:latin typeface="Calibri"/>
            <a:ea typeface="+mn-ea"/>
            <a:cs typeface="+mn-cs"/>
          </a:endParaRPr>
        </a:p>
      </dgm:t>
    </dgm:pt>
    <dgm:pt modelId="{8084D60D-F977-4D7A-A6DB-0DC0702B767D}" type="parTrans" cxnId="{69F77BC5-5395-4D05-95E4-966698CCC06B}">
      <dgm:prSet/>
      <dgm:spPr/>
      <dgm:t>
        <a:bodyPr/>
        <a:lstStyle/>
        <a:p>
          <a:endParaRPr lang="en-US"/>
        </a:p>
      </dgm:t>
    </dgm:pt>
    <dgm:pt modelId="{C0ADCD70-614A-4E6F-A107-CCD8F7354EF2}" type="sibTrans" cxnId="{69F77BC5-5395-4D05-95E4-966698CCC06B}">
      <dgm:prSet/>
      <dgm:spPr/>
      <dgm:t>
        <a:bodyPr/>
        <a:lstStyle/>
        <a:p>
          <a:endParaRPr lang="en-US"/>
        </a:p>
      </dgm:t>
    </dgm:pt>
    <dgm:pt modelId="{16CC52C9-83F6-4364-9185-F631A9663ACA}">
      <dgm:prSet phldrT="[Text]" custT="1"/>
      <dgm:spPr>
        <a:xfrm rot="17700000">
          <a:off x="6852361" y="2802844"/>
          <a:ext cx="884708" cy="426573"/>
        </a:xfrm>
      </dgm:spPr>
      <dgm:t>
        <a:bodyPr/>
        <a:lstStyle/>
        <a:p>
          <a:r>
            <a:rPr lang="en-US" sz="1400" dirty="0">
              <a:latin typeface="Calibri"/>
              <a:ea typeface="+mn-ea"/>
              <a:cs typeface="+mn-cs"/>
            </a:rPr>
            <a:t>Valued study of microbial </a:t>
          </a:r>
          <a:r>
            <a:rPr lang="en-US" sz="1400" dirty="0" err="1">
              <a:latin typeface="Calibri"/>
              <a:ea typeface="+mn-ea"/>
              <a:cs typeface="+mn-cs"/>
            </a:rPr>
            <a:t>symbionts</a:t>
          </a:r>
          <a:endParaRPr lang="en-US" sz="1400" dirty="0">
            <a:latin typeface="Calibri"/>
            <a:ea typeface="+mn-ea"/>
            <a:cs typeface="+mn-cs"/>
          </a:endParaRPr>
        </a:p>
      </dgm:t>
    </dgm:pt>
    <dgm:pt modelId="{F9615FE8-2074-428F-8421-79FCC276B772}" type="parTrans" cxnId="{E1910838-6D7B-4752-A6CC-65212369D922}">
      <dgm:prSet/>
      <dgm:spPr/>
      <dgm:t>
        <a:bodyPr/>
        <a:lstStyle/>
        <a:p>
          <a:endParaRPr lang="en-US"/>
        </a:p>
      </dgm:t>
    </dgm:pt>
    <dgm:pt modelId="{96D27716-E4D7-40B9-B452-F1BCFBAEC848}" type="sibTrans" cxnId="{E1910838-6D7B-4752-A6CC-65212369D922}">
      <dgm:prSet/>
      <dgm:spPr/>
      <dgm:t>
        <a:bodyPr/>
        <a:lstStyle/>
        <a:p>
          <a:endParaRPr lang="en-US"/>
        </a:p>
      </dgm:t>
    </dgm:pt>
    <dgm:pt modelId="{A2143419-1AC1-47E6-B02F-C00D6C4E00CB}">
      <dgm:prSet phldrT="[Text]"/>
      <dgm:spPr>
        <a:xfrm rot="17700000">
          <a:off x="6852361" y="2802844"/>
          <a:ext cx="884708" cy="426573"/>
        </a:xfrm>
      </dgm:spPr>
      <dgm:t>
        <a:bodyPr/>
        <a:lstStyle/>
        <a:p>
          <a:r>
            <a:rPr lang="en-US" dirty="0">
              <a:latin typeface="Calibri"/>
              <a:ea typeface="+mn-ea"/>
              <a:cs typeface="+mn-cs"/>
            </a:rPr>
            <a:t>C. </a:t>
          </a:r>
          <a:r>
            <a:rPr lang="en-US" dirty="0" err="1">
              <a:latin typeface="Calibri"/>
              <a:ea typeface="+mn-ea"/>
              <a:cs typeface="+mn-cs"/>
            </a:rPr>
            <a:t>Woese</a:t>
          </a:r>
          <a:endParaRPr lang="en-US" dirty="0">
            <a:latin typeface="Calibri"/>
            <a:ea typeface="+mn-ea"/>
            <a:cs typeface="+mn-cs"/>
          </a:endParaRPr>
        </a:p>
      </dgm:t>
    </dgm:pt>
    <dgm:pt modelId="{E390557A-1F6B-44E7-83DA-1D519A24C2D9}" type="parTrans" cxnId="{9A777545-511B-4E39-BE92-2173164DB19D}">
      <dgm:prSet/>
      <dgm:spPr/>
      <dgm:t>
        <a:bodyPr/>
        <a:lstStyle/>
        <a:p>
          <a:endParaRPr lang="en-US"/>
        </a:p>
      </dgm:t>
    </dgm:pt>
    <dgm:pt modelId="{FB5BF33F-D96C-4D35-A93E-941229434597}" type="sibTrans" cxnId="{9A777545-511B-4E39-BE92-2173164DB19D}">
      <dgm:prSet/>
      <dgm:spPr/>
      <dgm:t>
        <a:bodyPr/>
        <a:lstStyle/>
        <a:p>
          <a:endParaRPr lang="en-US"/>
        </a:p>
      </dgm:t>
    </dgm:pt>
    <dgm:pt modelId="{B901F168-8A1E-4044-83ED-6D131D347DD2}">
      <dgm:prSet phldrT="[Text]" custT="1"/>
      <dgm:spPr>
        <a:xfrm rot="17700000">
          <a:off x="6852361" y="2802844"/>
          <a:ext cx="884708" cy="426573"/>
        </a:xfrm>
      </dgm:spPr>
      <dgm:t>
        <a:bodyPr/>
        <a:lstStyle/>
        <a:p>
          <a:r>
            <a:rPr lang="en-US" sz="1400" dirty="0">
              <a:latin typeface="Calibri"/>
              <a:ea typeface="+mn-ea"/>
              <a:cs typeface="+mn-cs"/>
            </a:rPr>
            <a:t>16S </a:t>
          </a:r>
          <a:r>
            <a:rPr lang="en-US" sz="1400" dirty="0" err="1">
              <a:latin typeface="Calibri"/>
              <a:ea typeface="+mn-ea"/>
              <a:cs typeface="+mn-cs"/>
            </a:rPr>
            <a:t>rRNA</a:t>
          </a:r>
          <a:r>
            <a:rPr lang="en-US" sz="1400" dirty="0">
              <a:latin typeface="Calibri"/>
              <a:ea typeface="+mn-ea"/>
              <a:cs typeface="+mn-cs"/>
            </a:rPr>
            <a:t> transformed taxonomy and ecology of microbes</a:t>
          </a:r>
        </a:p>
      </dgm:t>
    </dgm:pt>
    <dgm:pt modelId="{0F8E6ED6-351D-4971-A4D4-F2148CA97C4B}" type="parTrans" cxnId="{3A32A970-EB28-4DF1-8E1E-6EC785101518}">
      <dgm:prSet/>
      <dgm:spPr/>
      <dgm:t>
        <a:bodyPr/>
        <a:lstStyle/>
        <a:p>
          <a:endParaRPr lang="en-US"/>
        </a:p>
      </dgm:t>
    </dgm:pt>
    <dgm:pt modelId="{C9D09895-AB4A-4680-AB3D-219081B47466}" type="sibTrans" cxnId="{3A32A970-EB28-4DF1-8E1E-6EC785101518}">
      <dgm:prSet/>
      <dgm:spPr/>
      <dgm:t>
        <a:bodyPr/>
        <a:lstStyle/>
        <a:p>
          <a:endParaRPr lang="en-US"/>
        </a:p>
      </dgm:t>
    </dgm:pt>
    <dgm:pt modelId="{00AC2A8A-4A5C-4E65-9799-2D33CD57596E}">
      <dgm:prSet phldrT="[Text]" custT="1"/>
      <dgm:spPr>
        <a:xfrm rot="17700000">
          <a:off x="6852361" y="2802844"/>
          <a:ext cx="884708" cy="426573"/>
        </a:xfrm>
      </dgm:spPr>
      <dgm:t>
        <a:bodyPr/>
        <a:lstStyle/>
        <a:p>
          <a:r>
            <a:rPr lang="en-US" sz="1400" dirty="0">
              <a:latin typeface="Calibri"/>
              <a:ea typeface="+mn-ea"/>
              <a:cs typeface="+mn-cs"/>
            </a:rPr>
            <a:t>Genetics more powerful lens than physical traits</a:t>
          </a:r>
        </a:p>
      </dgm:t>
    </dgm:pt>
    <dgm:pt modelId="{DC3B2C1E-BFA6-4294-BB7B-4BD6E43C9CBF}" type="parTrans" cxnId="{07AEF502-54E4-460F-8480-E54F4E97B657}">
      <dgm:prSet/>
      <dgm:spPr/>
      <dgm:t>
        <a:bodyPr/>
        <a:lstStyle/>
        <a:p>
          <a:endParaRPr lang="en-US"/>
        </a:p>
      </dgm:t>
    </dgm:pt>
    <dgm:pt modelId="{30C11B8B-D75F-4E1C-B086-6299930FF550}" type="sibTrans" cxnId="{07AEF502-54E4-460F-8480-E54F4E97B657}">
      <dgm:prSet/>
      <dgm:spPr/>
      <dgm:t>
        <a:bodyPr/>
        <a:lstStyle/>
        <a:p>
          <a:endParaRPr lang="en-US"/>
        </a:p>
      </dgm:t>
    </dgm:pt>
    <dgm:pt modelId="{9F974C9F-4276-4211-BE30-BEC406C630BA}">
      <dgm:prSet phldrT="[Text]" custT="1"/>
      <dgm:spPr>
        <a:xfrm rot="17700000">
          <a:off x="6852361" y="2802844"/>
          <a:ext cx="884708" cy="426573"/>
        </a:xfrm>
      </dgm:spPr>
      <dgm:t>
        <a:bodyPr/>
        <a:lstStyle/>
        <a:p>
          <a:r>
            <a:rPr lang="en-US" sz="1400" dirty="0">
              <a:latin typeface="Calibri"/>
              <a:ea typeface="+mn-ea"/>
              <a:cs typeface="+mn-cs"/>
            </a:rPr>
            <a:t>True census of microbes, culture independent</a:t>
          </a:r>
        </a:p>
      </dgm:t>
    </dgm:pt>
    <dgm:pt modelId="{E6C4BEAD-86F3-4CB1-841B-EE16A414BA5C}" type="parTrans" cxnId="{DEA1B738-64D4-416E-9422-8CADF786EB0F}">
      <dgm:prSet/>
      <dgm:spPr/>
      <dgm:t>
        <a:bodyPr/>
        <a:lstStyle/>
        <a:p>
          <a:endParaRPr lang="en-US"/>
        </a:p>
      </dgm:t>
    </dgm:pt>
    <dgm:pt modelId="{929948D3-D66B-4E05-83B7-BFF1AE710763}" type="sibTrans" cxnId="{DEA1B738-64D4-416E-9422-8CADF786EB0F}">
      <dgm:prSet/>
      <dgm:spPr/>
      <dgm:t>
        <a:bodyPr/>
        <a:lstStyle/>
        <a:p>
          <a:endParaRPr lang="en-US"/>
        </a:p>
      </dgm:t>
    </dgm:pt>
    <dgm:pt modelId="{386B094B-960F-46A0-B15E-F0315E197D74}">
      <dgm:prSet phldrT="[Text]"/>
      <dgm:spPr>
        <a:xfrm rot="17700000">
          <a:off x="6852361" y="2802844"/>
          <a:ext cx="884708" cy="426573"/>
        </a:xfrm>
      </dgm:spPr>
      <dgm:t>
        <a:bodyPr/>
        <a:lstStyle/>
        <a:p>
          <a:r>
            <a:rPr lang="en-US" dirty="0" smtClean="0">
              <a:latin typeface="Calibri"/>
              <a:ea typeface="+mn-ea"/>
              <a:cs typeface="+mn-cs"/>
            </a:rPr>
            <a:t>T. </a:t>
          </a:r>
          <a:r>
            <a:rPr lang="en-US" dirty="0" err="1" smtClean="0">
              <a:latin typeface="Calibri"/>
              <a:ea typeface="+mn-ea"/>
              <a:cs typeface="+mn-cs"/>
            </a:rPr>
            <a:t>Rosebury</a:t>
          </a:r>
          <a:endParaRPr lang="en-US" dirty="0">
            <a:latin typeface="Calibri"/>
            <a:ea typeface="+mn-ea"/>
            <a:cs typeface="+mn-cs"/>
          </a:endParaRPr>
        </a:p>
      </dgm:t>
    </dgm:pt>
    <dgm:pt modelId="{86433789-B463-49E4-AA1C-B53EE7294875}" type="parTrans" cxnId="{A2C9EBF4-6561-4D7E-A835-ECBDFBBA9C41}">
      <dgm:prSet/>
      <dgm:spPr/>
      <dgm:t>
        <a:bodyPr/>
        <a:lstStyle/>
        <a:p>
          <a:endParaRPr lang="en-US"/>
        </a:p>
      </dgm:t>
    </dgm:pt>
    <dgm:pt modelId="{6484EE1E-6BBE-494E-82FF-1AE4D6C169E0}" type="sibTrans" cxnId="{A2C9EBF4-6561-4D7E-A835-ECBDFBBA9C41}">
      <dgm:prSet/>
      <dgm:spPr/>
      <dgm:t>
        <a:bodyPr/>
        <a:lstStyle/>
        <a:p>
          <a:endParaRPr lang="en-US"/>
        </a:p>
      </dgm:t>
    </dgm:pt>
    <dgm:pt modelId="{30563454-B82A-4537-A0B1-4AEA5BFA7EB8}">
      <dgm:prSet phldrT="[Text]" custT="1"/>
      <dgm:spPr>
        <a:xfrm rot="17700000">
          <a:off x="6852361" y="2802844"/>
          <a:ext cx="884708" cy="426573"/>
        </a:xfrm>
      </dgm:spPr>
      <dgm:t>
        <a:bodyPr/>
        <a:lstStyle/>
        <a:p>
          <a:r>
            <a:rPr lang="en-US" sz="1400" dirty="0">
              <a:latin typeface="Calibri"/>
              <a:ea typeface="+mn-ea"/>
              <a:cs typeface="+mn-cs"/>
            </a:rPr>
            <a:t>Microorganisms Indigenous to Man (1962)</a:t>
          </a:r>
        </a:p>
      </dgm:t>
    </dgm:pt>
    <dgm:pt modelId="{116490FB-69EE-4536-8549-AA335091EBCD}" type="parTrans" cxnId="{6973BA94-D8B5-4909-8187-0AF9CB5C944A}">
      <dgm:prSet/>
      <dgm:spPr/>
      <dgm:t>
        <a:bodyPr/>
        <a:lstStyle/>
        <a:p>
          <a:endParaRPr lang="en-US"/>
        </a:p>
      </dgm:t>
    </dgm:pt>
    <dgm:pt modelId="{2BC190BA-ACBC-4328-B123-E6E800B53560}" type="sibTrans" cxnId="{6973BA94-D8B5-4909-8187-0AF9CB5C944A}">
      <dgm:prSet/>
      <dgm:spPr/>
      <dgm:t>
        <a:bodyPr/>
        <a:lstStyle/>
        <a:p>
          <a:endParaRPr lang="en-US"/>
        </a:p>
      </dgm:t>
    </dgm:pt>
    <dgm:pt modelId="{C666E99A-EA2A-4513-B163-536A725EC1D4}" type="pres">
      <dgm:prSet presAssocID="{E4EAE2BA-E6E9-47BE-90DA-7CC8F543793A}" presName="Name0" presStyleCnt="0">
        <dgm:presLayoutVars>
          <dgm:dir/>
        </dgm:presLayoutVars>
      </dgm:prSet>
      <dgm:spPr/>
      <dgm:t>
        <a:bodyPr/>
        <a:lstStyle/>
        <a:p>
          <a:endParaRPr lang="en-US"/>
        </a:p>
      </dgm:t>
    </dgm:pt>
    <dgm:pt modelId="{BDD180BB-E7D6-424B-BB10-543442B20526}" type="pres">
      <dgm:prSet presAssocID="{C4843CC7-1E96-4B59-9DC6-ACB4F823B6CA}" presName="parComposite" presStyleCnt="0"/>
      <dgm:spPr/>
    </dgm:pt>
    <dgm:pt modelId="{C91E5157-B099-45D6-9AF6-5D780FCC0741}" type="pres">
      <dgm:prSet presAssocID="{C4843CC7-1E96-4B59-9DC6-ACB4F823B6CA}" presName="parBigCircle" presStyleLbl="node0" presStyleIdx="0" presStyleCnt="2"/>
      <dgm:spPr/>
    </dgm:pt>
    <dgm:pt modelId="{BD32F408-1A1D-4F3B-9E8F-4018961D8EE0}" type="pres">
      <dgm:prSet presAssocID="{C4843CC7-1E96-4B59-9DC6-ACB4F823B6CA}" presName="parTx" presStyleLbl="revTx" presStyleIdx="0" presStyleCnt="10"/>
      <dgm:spPr>
        <a:prstGeom prst="rect">
          <a:avLst/>
        </a:prstGeom>
      </dgm:spPr>
      <dgm:t>
        <a:bodyPr/>
        <a:lstStyle/>
        <a:p>
          <a:endParaRPr lang="en-US"/>
        </a:p>
      </dgm:t>
    </dgm:pt>
    <dgm:pt modelId="{AFA50EA1-01B9-4434-81F0-09F78468F491}" type="pres">
      <dgm:prSet presAssocID="{C4843CC7-1E96-4B59-9DC6-ACB4F823B6CA}" presName="bSpace" presStyleCnt="0"/>
      <dgm:spPr/>
    </dgm:pt>
    <dgm:pt modelId="{A8705CB7-3A00-47B5-9D67-6B49167A9F5F}" type="pres">
      <dgm:prSet presAssocID="{C4843CC7-1E96-4B59-9DC6-ACB4F823B6CA}" presName="parBackupNorm" presStyleCnt="0"/>
      <dgm:spPr/>
    </dgm:pt>
    <dgm:pt modelId="{5F85F400-DB07-4C0F-B47D-3E3A119A97E2}" type="pres">
      <dgm:prSet presAssocID="{E03609D5-4748-4E3C-8F59-7CA6A6BDD666}" presName="parSpace" presStyleCnt="0"/>
      <dgm:spPr/>
    </dgm:pt>
    <dgm:pt modelId="{5D88AAEC-89AD-4AFF-A57E-AF3DCE386BBF}" type="pres">
      <dgm:prSet presAssocID="{386B094B-960F-46A0-B15E-F0315E197D74}" presName="desBackupLeftNorm" presStyleCnt="0"/>
      <dgm:spPr/>
    </dgm:pt>
    <dgm:pt modelId="{65845878-2E23-4B79-B24D-D4F82E1CDD34}" type="pres">
      <dgm:prSet presAssocID="{386B094B-960F-46A0-B15E-F0315E197D74}" presName="desComposite" presStyleCnt="0"/>
      <dgm:spPr/>
    </dgm:pt>
    <dgm:pt modelId="{8FFB2D0E-E2CC-4E0E-AC91-C4967A686A62}" type="pres">
      <dgm:prSet presAssocID="{386B094B-960F-46A0-B15E-F0315E197D74}" presName="desCircle" presStyleLbl="node1" presStyleIdx="0" presStyleCnt="4" custLinFactNeighborX="-4492"/>
      <dgm:spPr/>
    </dgm:pt>
    <dgm:pt modelId="{D33C3670-78D3-4C9B-8445-4C6B51CEEA8F}" type="pres">
      <dgm:prSet presAssocID="{386B094B-960F-46A0-B15E-F0315E197D74}" presName="chTx" presStyleLbl="revTx" presStyleIdx="1" presStyleCnt="10"/>
      <dgm:spPr/>
      <dgm:t>
        <a:bodyPr/>
        <a:lstStyle/>
        <a:p>
          <a:endParaRPr lang="en-US"/>
        </a:p>
      </dgm:t>
    </dgm:pt>
    <dgm:pt modelId="{BABC1B05-84CE-4393-A484-69F4549C77E1}" type="pres">
      <dgm:prSet presAssocID="{386B094B-960F-46A0-B15E-F0315E197D74}" presName="desTx" presStyleLbl="revTx" presStyleIdx="2" presStyleCnt="10" custScaleX="83487" custLinFactNeighborX="7564" custLinFactNeighborY="10739">
        <dgm:presLayoutVars>
          <dgm:bulletEnabled val="1"/>
        </dgm:presLayoutVars>
      </dgm:prSet>
      <dgm:spPr/>
      <dgm:t>
        <a:bodyPr/>
        <a:lstStyle/>
        <a:p>
          <a:endParaRPr lang="en-US"/>
        </a:p>
      </dgm:t>
    </dgm:pt>
    <dgm:pt modelId="{15F0D558-F8BC-48AB-B4D0-8A55361D044F}" type="pres">
      <dgm:prSet presAssocID="{386B094B-960F-46A0-B15E-F0315E197D74}" presName="desBackupRightNorm" presStyleCnt="0"/>
      <dgm:spPr/>
    </dgm:pt>
    <dgm:pt modelId="{C35DF0CC-15B7-4921-8795-556A45454BF5}" type="pres">
      <dgm:prSet presAssocID="{6484EE1E-6BBE-494E-82FF-1AE4D6C169E0}" presName="desSpace" presStyleCnt="0"/>
      <dgm:spPr/>
    </dgm:pt>
    <dgm:pt modelId="{7589912E-6E9A-4DF1-9653-B99CF974F434}" type="pres">
      <dgm:prSet presAssocID="{7227CA71-EEBA-4D6F-86BA-88980DBBFCF8}" presName="desBackupLeftNorm" presStyleCnt="0"/>
      <dgm:spPr/>
    </dgm:pt>
    <dgm:pt modelId="{6F6EC9A6-46D7-4880-A45E-976CD8C75A52}" type="pres">
      <dgm:prSet presAssocID="{7227CA71-EEBA-4D6F-86BA-88980DBBFCF8}" presName="desComposite" presStyleCnt="0"/>
      <dgm:spPr/>
    </dgm:pt>
    <dgm:pt modelId="{D8F5BB68-391B-4C5D-9C87-E3AE8137C67E}" type="pres">
      <dgm:prSet presAssocID="{7227CA71-EEBA-4D6F-86BA-88980DBBFCF8}" presName="desCircle" presStyleLbl="node1" presStyleIdx="1" presStyleCnt="4" custLinFactNeighborX="-2246"/>
      <dgm:spPr/>
    </dgm:pt>
    <dgm:pt modelId="{E3C35C4B-2F09-4CEB-8B5E-8405D1844BE6}" type="pres">
      <dgm:prSet presAssocID="{7227CA71-EEBA-4D6F-86BA-88980DBBFCF8}" presName="chTx" presStyleLbl="revTx" presStyleIdx="3" presStyleCnt="10"/>
      <dgm:spPr/>
      <dgm:t>
        <a:bodyPr/>
        <a:lstStyle/>
        <a:p>
          <a:endParaRPr lang="en-US"/>
        </a:p>
      </dgm:t>
    </dgm:pt>
    <dgm:pt modelId="{82B2F41D-D8D8-417E-8DA4-D9B3BBB5493C}" type="pres">
      <dgm:prSet presAssocID="{7227CA71-EEBA-4D6F-86BA-88980DBBFCF8}" presName="desTx" presStyleLbl="revTx" presStyleIdx="4" presStyleCnt="10" custScaleX="76817" custScaleY="162211" custLinFactNeighborX="-3790" custLinFactNeighborY="10248">
        <dgm:presLayoutVars>
          <dgm:bulletEnabled val="1"/>
        </dgm:presLayoutVars>
      </dgm:prSet>
      <dgm:spPr/>
      <dgm:t>
        <a:bodyPr/>
        <a:lstStyle/>
        <a:p>
          <a:endParaRPr lang="en-US"/>
        </a:p>
      </dgm:t>
    </dgm:pt>
    <dgm:pt modelId="{AB74A8A0-E4B5-4EF0-8EDE-412BDD10870B}" type="pres">
      <dgm:prSet presAssocID="{7227CA71-EEBA-4D6F-86BA-88980DBBFCF8}" presName="desBackupRightNorm" presStyleCnt="0"/>
      <dgm:spPr/>
    </dgm:pt>
    <dgm:pt modelId="{A1412C4B-E1B6-440B-B3D9-0125E0D91780}" type="pres">
      <dgm:prSet presAssocID="{C0ADCD70-614A-4E6F-A107-CCD8F7354EF2}" presName="desSpace" presStyleCnt="0"/>
      <dgm:spPr/>
    </dgm:pt>
    <dgm:pt modelId="{D9358881-3431-464E-B9BC-5177577EAB4E}" type="pres">
      <dgm:prSet presAssocID="{A2143419-1AC1-47E6-B02F-C00D6C4E00CB}" presName="desBackupLeftNorm" presStyleCnt="0"/>
      <dgm:spPr/>
    </dgm:pt>
    <dgm:pt modelId="{5F5D4954-0E27-485D-8710-FBACD106DAF0}" type="pres">
      <dgm:prSet presAssocID="{A2143419-1AC1-47E6-B02F-C00D6C4E00CB}" presName="desComposite" presStyleCnt="0"/>
      <dgm:spPr/>
    </dgm:pt>
    <dgm:pt modelId="{A5A7112A-7492-4E66-95A3-2C27AE1B07C5}" type="pres">
      <dgm:prSet presAssocID="{A2143419-1AC1-47E6-B02F-C00D6C4E00CB}" presName="desCircle" presStyleLbl="node1" presStyleIdx="2" presStyleCnt="4" custLinFactNeighborX="6738"/>
      <dgm:spPr/>
    </dgm:pt>
    <dgm:pt modelId="{CD1EF0E8-4D88-4EB4-9476-180AEF9702AD}" type="pres">
      <dgm:prSet presAssocID="{A2143419-1AC1-47E6-B02F-C00D6C4E00CB}" presName="chTx" presStyleLbl="revTx" presStyleIdx="5" presStyleCnt="10"/>
      <dgm:spPr/>
      <dgm:t>
        <a:bodyPr/>
        <a:lstStyle/>
        <a:p>
          <a:endParaRPr lang="en-US"/>
        </a:p>
      </dgm:t>
    </dgm:pt>
    <dgm:pt modelId="{FF7378F8-C858-4083-9252-5F735D437A3A}" type="pres">
      <dgm:prSet presAssocID="{A2143419-1AC1-47E6-B02F-C00D6C4E00CB}" presName="desTx" presStyleLbl="revTx" presStyleIdx="6" presStyleCnt="10">
        <dgm:presLayoutVars>
          <dgm:bulletEnabled val="1"/>
        </dgm:presLayoutVars>
      </dgm:prSet>
      <dgm:spPr/>
      <dgm:t>
        <a:bodyPr/>
        <a:lstStyle/>
        <a:p>
          <a:endParaRPr lang="en-US"/>
        </a:p>
      </dgm:t>
    </dgm:pt>
    <dgm:pt modelId="{2A611F72-6BDE-479D-8280-BDA6C3326027}" type="pres">
      <dgm:prSet presAssocID="{A2143419-1AC1-47E6-B02F-C00D6C4E00CB}" presName="desBackupRightNorm" presStyleCnt="0"/>
      <dgm:spPr/>
    </dgm:pt>
    <dgm:pt modelId="{078AC25A-C657-4DC7-A2CE-650E997841F1}" type="pres">
      <dgm:prSet presAssocID="{FB5BF33F-D96C-4D35-A93E-941229434597}" presName="desSpace" presStyleCnt="0"/>
      <dgm:spPr/>
    </dgm:pt>
    <dgm:pt modelId="{41A297C8-E5D4-495C-9168-E47E4E64B657}" type="pres">
      <dgm:prSet presAssocID="{6DAD87FF-BEE1-47C7-9ABC-793DE899EB6F}" presName="parComposite" presStyleCnt="0"/>
      <dgm:spPr/>
    </dgm:pt>
    <dgm:pt modelId="{9BACFA29-FCEE-424F-AFD5-2A91CF4FED5C}" type="pres">
      <dgm:prSet presAssocID="{6DAD87FF-BEE1-47C7-9ABC-793DE899EB6F}" presName="parBigCircle" presStyleLbl="node0" presStyleIdx="1" presStyleCnt="2" custLinFactNeighborX="34397"/>
      <dgm:spPr/>
    </dgm:pt>
    <dgm:pt modelId="{463CB854-1949-49D3-9447-158EA0CBDB58}" type="pres">
      <dgm:prSet presAssocID="{6DAD87FF-BEE1-47C7-9ABC-793DE899EB6F}" presName="parTx" presStyleLbl="revTx" presStyleIdx="7" presStyleCnt="10" custLinFactNeighborX="32214"/>
      <dgm:spPr/>
      <dgm:t>
        <a:bodyPr/>
        <a:lstStyle/>
        <a:p>
          <a:endParaRPr lang="en-US"/>
        </a:p>
      </dgm:t>
    </dgm:pt>
    <dgm:pt modelId="{71510E6E-AAB1-4FA7-B234-9DF80AF2AA12}" type="pres">
      <dgm:prSet presAssocID="{6DAD87FF-BEE1-47C7-9ABC-793DE899EB6F}" presName="bSpace" presStyleCnt="0"/>
      <dgm:spPr/>
    </dgm:pt>
    <dgm:pt modelId="{CF63CEC6-DBCB-433E-94F8-943C0061B1FB}" type="pres">
      <dgm:prSet presAssocID="{6DAD87FF-BEE1-47C7-9ABC-793DE899EB6F}" presName="parBackupNorm" presStyleCnt="0"/>
      <dgm:spPr/>
    </dgm:pt>
    <dgm:pt modelId="{2CEE0B64-2E5D-4418-9B64-6AABFA2C6C0B}" type="pres">
      <dgm:prSet presAssocID="{4887A342-EE15-4A0E-B908-66EDC9FE81DF}" presName="parSpace" presStyleCnt="0"/>
      <dgm:spPr/>
    </dgm:pt>
    <dgm:pt modelId="{8E2C5A57-4EC8-4643-8BEB-D1E5BC569612}" type="pres">
      <dgm:prSet presAssocID="{C3034BB2-A72B-4A3A-A726-5C2062BEDF10}" presName="desBackupLeftNorm" presStyleCnt="0"/>
      <dgm:spPr/>
    </dgm:pt>
    <dgm:pt modelId="{757D4E37-716D-44EB-B224-836E20F5C87F}" type="pres">
      <dgm:prSet presAssocID="{C3034BB2-A72B-4A3A-A726-5C2062BEDF10}" presName="desComposite" presStyleCnt="0"/>
      <dgm:spPr/>
    </dgm:pt>
    <dgm:pt modelId="{16EF869F-7EA4-461F-8DBC-58BF47073D5A}" type="pres">
      <dgm:prSet presAssocID="{C3034BB2-A72B-4A3A-A726-5C2062BEDF10}" presName="desCircle" presStyleLbl="node1" presStyleIdx="3" presStyleCnt="4" custLinFactNeighborX="66316"/>
      <dgm:spPr/>
    </dgm:pt>
    <dgm:pt modelId="{E453E09F-266B-47A8-8E07-29A2E78017AA}" type="pres">
      <dgm:prSet presAssocID="{C3034BB2-A72B-4A3A-A726-5C2062BEDF10}" presName="chTx" presStyleLbl="revTx" presStyleIdx="8" presStyleCnt="10" custScaleY="91245" custLinFactNeighborX="44819" custLinFactNeighborY="-2815"/>
      <dgm:spPr/>
      <dgm:t>
        <a:bodyPr/>
        <a:lstStyle/>
        <a:p>
          <a:endParaRPr lang="en-US"/>
        </a:p>
      </dgm:t>
    </dgm:pt>
    <dgm:pt modelId="{99A7F0AF-3B9C-4DCA-AC74-DDD3600F0B1F}" type="pres">
      <dgm:prSet presAssocID="{C3034BB2-A72B-4A3A-A726-5C2062BEDF10}" presName="desTx" presStyleLbl="revTx" presStyleIdx="9" presStyleCnt="10">
        <dgm:presLayoutVars>
          <dgm:bulletEnabled val="1"/>
        </dgm:presLayoutVars>
      </dgm:prSet>
      <dgm:spPr/>
    </dgm:pt>
    <dgm:pt modelId="{584B9C7F-0B38-4DB7-9F6A-748D08427400}" type="pres">
      <dgm:prSet presAssocID="{C3034BB2-A72B-4A3A-A726-5C2062BEDF10}" presName="desBackupRightNorm" presStyleCnt="0"/>
      <dgm:spPr/>
    </dgm:pt>
    <dgm:pt modelId="{334C21BF-FB10-41BE-8917-829CEEC781DE}" type="pres">
      <dgm:prSet presAssocID="{65059E51-27E3-4C28-BCF4-CB0EAE1962F5}" presName="desSpace" presStyleCnt="0"/>
      <dgm:spPr/>
    </dgm:pt>
  </dgm:ptLst>
  <dgm:cxnLst>
    <dgm:cxn modelId="{852D9F87-34A7-439F-8796-87213708CC63}" type="presOf" srcId="{E4EAE2BA-E6E9-47BE-90DA-7CC8F543793A}" destId="{C666E99A-EA2A-4513-B163-536A725EC1D4}" srcOrd="0" destOrd="0" presId="urn:microsoft.com/office/officeart/2008/layout/CircleAccentTimeline"/>
    <dgm:cxn modelId="{E1910838-6D7B-4752-A6CC-65212369D922}" srcId="{7227CA71-EEBA-4D6F-86BA-88980DBBFCF8}" destId="{16CC52C9-83F6-4364-9185-F631A9663ACA}" srcOrd="0" destOrd="0" parTransId="{F9615FE8-2074-428F-8421-79FCC276B772}" sibTransId="{96D27716-E4D7-40B9-B452-F1BCFBAEC848}"/>
    <dgm:cxn modelId="{DEA1B738-64D4-416E-9422-8CADF786EB0F}" srcId="{A2143419-1AC1-47E6-B02F-C00D6C4E00CB}" destId="{9F974C9F-4276-4211-BE30-BEC406C630BA}" srcOrd="2" destOrd="0" parTransId="{E6C4BEAD-86F3-4CB1-841B-EE16A414BA5C}" sibTransId="{929948D3-D66B-4E05-83B7-BFF1AE710763}"/>
    <dgm:cxn modelId="{61A76D96-F405-4E99-B73C-C844E4C26E71}" type="presOf" srcId="{16CC52C9-83F6-4364-9185-F631A9663ACA}" destId="{82B2F41D-D8D8-417E-8DA4-D9B3BBB5493C}" srcOrd="0" destOrd="0" presId="urn:microsoft.com/office/officeart/2008/layout/CircleAccentTimeline"/>
    <dgm:cxn modelId="{54610D96-FF03-47B7-915A-17E833EF2E6E}" type="presOf" srcId="{B901F168-8A1E-4044-83ED-6D131D347DD2}" destId="{FF7378F8-C858-4083-9252-5F735D437A3A}" srcOrd="0" destOrd="0" presId="urn:microsoft.com/office/officeart/2008/layout/CircleAccentTimeline"/>
    <dgm:cxn modelId="{A81889D7-B4F1-469E-A91B-D36894BED34C}" srcId="{E4EAE2BA-E6E9-47BE-90DA-7CC8F543793A}" destId="{C4843CC7-1E96-4B59-9DC6-ACB4F823B6CA}" srcOrd="0" destOrd="0" parTransId="{B45DE71B-8C61-4A29-BBB0-5AA953CF7542}" sibTransId="{E03609D5-4748-4E3C-8F59-7CA6A6BDD666}"/>
    <dgm:cxn modelId="{61F9F653-754D-4A5A-9008-5DA5C5A24BAA}" type="presOf" srcId="{A2143419-1AC1-47E6-B02F-C00D6C4E00CB}" destId="{CD1EF0E8-4D88-4EB4-9476-180AEF9702AD}" srcOrd="0" destOrd="0" presId="urn:microsoft.com/office/officeart/2008/layout/CircleAccentTimeline"/>
    <dgm:cxn modelId="{223A33A7-76A1-4EE9-A1A8-9D67C8CB2602}" type="presOf" srcId="{C4843CC7-1E96-4B59-9DC6-ACB4F823B6CA}" destId="{BD32F408-1A1D-4F3B-9E8F-4018961D8EE0}" srcOrd="0" destOrd="0" presId="urn:microsoft.com/office/officeart/2008/layout/CircleAccentTimeline"/>
    <dgm:cxn modelId="{6973BA94-D8B5-4909-8187-0AF9CB5C944A}" srcId="{386B094B-960F-46A0-B15E-F0315E197D74}" destId="{30563454-B82A-4537-A0B1-4AEA5BFA7EB8}" srcOrd="0" destOrd="0" parTransId="{116490FB-69EE-4536-8549-AA335091EBCD}" sibTransId="{2BC190BA-ACBC-4328-B123-E6E800B53560}"/>
    <dgm:cxn modelId="{9D9FB2B6-D499-4713-A090-04D63384927E}" type="presOf" srcId="{30563454-B82A-4537-A0B1-4AEA5BFA7EB8}" destId="{BABC1B05-84CE-4393-A484-69F4549C77E1}" srcOrd="0" destOrd="0" presId="urn:microsoft.com/office/officeart/2008/layout/CircleAccentTimeline"/>
    <dgm:cxn modelId="{6691DC8E-EC6D-43EC-B696-EFB7A36E67A3}" type="presOf" srcId="{9F974C9F-4276-4211-BE30-BEC406C630BA}" destId="{FF7378F8-C858-4083-9252-5F735D437A3A}" srcOrd="0" destOrd="2" presId="urn:microsoft.com/office/officeart/2008/layout/CircleAccentTimeline"/>
    <dgm:cxn modelId="{3A32A970-EB28-4DF1-8E1E-6EC785101518}" srcId="{A2143419-1AC1-47E6-B02F-C00D6C4E00CB}" destId="{B901F168-8A1E-4044-83ED-6D131D347DD2}" srcOrd="0" destOrd="0" parTransId="{0F8E6ED6-351D-4971-A4D4-F2148CA97C4B}" sibTransId="{C9D09895-AB4A-4680-AB3D-219081B47466}"/>
    <dgm:cxn modelId="{BD77C3D3-BADD-44DD-AB23-19918E67E2A4}" type="presOf" srcId="{7227CA71-EEBA-4D6F-86BA-88980DBBFCF8}" destId="{E3C35C4B-2F09-4CEB-8B5E-8405D1844BE6}" srcOrd="0" destOrd="0" presId="urn:microsoft.com/office/officeart/2008/layout/CircleAccentTimeline"/>
    <dgm:cxn modelId="{425D430D-EE41-4CBD-BE46-7E1E5FC3847B}" type="presOf" srcId="{6DAD87FF-BEE1-47C7-9ABC-793DE899EB6F}" destId="{463CB854-1949-49D3-9447-158EA0CBDB58}" srcOrd="0" destOrd="0" presId="urn:microsoft.com/office/officeart/2008/layout/CircleAccentTimeline"/>
    <dgm:cxn modelId="{A2C9EBF4-6561-4D7E-A835-ECBDFBBA9C41}" srcId="{C4843CC7-1E96-4B59-9DC6-ACB4F823B6CA}" destId="{386B094B-960F-46A0-B15E-F0315E197D74}" srcOrd="0" destOrd="0" parTransId="{86433789-B463-49E4-AA1C-B53EE7294875}" sibTransId="{6484EE1E-6BBE-494E-82FF-1AE4D6C169E0}"/>
    <dgm:cxn modelId="{8ECA8577-36FA-4167-8AD3-FBFB29AA8064}" srcId="{E4EAE2BA-E6E9-47BE-90DA-7CC8F543793A}" destId="{6DAD87FF-BEE1-47C7-9ABC-793DE899EB6F}" srcOrd="1" destOrd="0" parTransId="{904722D1-185C-445F-8332-FDBDED8E5B30}" sibTransId="{4887A342-EE15-4A0E-B908-66EDC9FE81DF}"/>
    <dgm:cxn modelId="{9A70F492-8293-45AD-9F95-6437102734D4}" srcId="{6DAD87FF-BEE1-47C7-9ABC-793DE899EB6F}" destId="{C3034BB2-A72B-4A3A-A726-5C2062BEDF10}" srcOrd="0" destOrd="0" parTransId="{46BEBB38-56CE-46DD-BE48-50262C4E79AF}" sibTransId="{65059E51-27E3-4C28-BCF4-CB0EAE1962F5}"/>
    <dgm:cxn modelId="{A9DDBD0F-973D-4E0E-A5EE-7235512A80BB}" type="presOf" srcId="{C3034BB2-A72B-4A3A-A726-5C2062BEDF10}" destId="{E453E09F-266B-47A8-8E07-29A2E78017AA}" srcOrd="0" destOrd="0" presId="urn:microsoft.com/office/officeart/2008/layout/CircleAccentTimeline"/>
    <dgm:cxn modelId="{69F77BC5-5395-4D05-95E4-966698CCC06B}" srcId="{C4843CC7-1E96-4B59-9DC6-ACB4F823B6CA}" destId="{7227CA71-EEBA-4D6F-86BA-88980DBBFCF8}" srcOrd="1" destOrd="0" parTransId="{8084D60D-F977-4D7A-A6DB-0DC0702B767D}" sibTransId="{C0ADCD70-614A-4E6F-A107-CCD8F7354EF2}"/>
    <dgm:cxn modelId="{5FCDB429-8E17-4A53-9E79-C088BDEFC85B}" type="presOf" srcId="{386B094B-960F-46A0-B15E-F0315E197D74}" destId="{D33C3670-78D3-4C9B-8445-4C6B51CEEA8F}" srcOrd="0" destOrd="0" presId="urn:microsoft.com/office/officeart/2008/layout/CircleAccentTimeline"/>
    <dgm:cxn modelId="{07AEF502-54E4-460F-8480-E54F4E97B657}" srcId="{A2143419-1AC1-47E6-B02F-C00D6C4E00CB}" destId="{00AC2A8A-4A5C-4E65-9799-2D33CD57596E}" srcOrd="1" destOrd="0" parTransId="{DC3B2C1E-BFA6-4294-BB7B-4BD6E43C9CBF}" sibTransId="{30C11B8B-D75F-4E1C-B086-6299930FF550}"/>
    <dgm:cxn modelId="{FD0B5E53-FCC0-4C31-A16C-C5AD8FE7C14A}" type="presOf" srcId="{00AC2A8A-4A5C-4E65-9799-2D33CD57596E}" destId="{FF7378F8-C858-4083-9252-5F735D437A3A}" srcOrd="0" destOrd="1" presId="urn:microsoft.com/office/officeart/2008/layout/CircleAccentTimeline"/>
    <dgm:cxn modelId="{9A777545-511B-4E39-BE92-2173164DB19D}" srcId="{C4843CC7-1E96-4B59-9DC6-ACB4F823B6CA}" destId="{A2143419-1AC1-47E6-B02F-C00D6C4E00CB}" srcOrd="2" destOrd="0" parTransId="{E390557A-1F6B-44E7-83DA-1D519A24C2D9}" sibTransId="{FB5BF33F-D96C-4D35-A93E-941229434597}"/>
    <dgm:cxn modelId="{3DF0E2E9-BED7-4AB6-9258-5A533F5DB82B}" type="presParOf" srcId="{C666E99A-EA2A-4513-B163-536A725EC1D4}" destId="{BDD180BB-E7D6-424B-BB10-543442B20526}" srcOrd="0" destOrd="0" presId="urn:microsoft.com/office/officeart/2008/layout/CircleAccentTimeline"/>
    <dgm:cxn modelId="{1F991A49-A71E-4C46-8723-7BC597D72773}" type="presParOf" srcId="{BDD180BB-E7D6-424B-BB10-543442B20526}" destId="{C91E5157-B099-45D6-9AF6-5D780FCC0741}" srcOrd="0" destOrd="0" presId="urn:microsoft.com/office/officeart/2008/layout/CircleAccentTimeline"/>
    <dgm:cxn modelId="{1C5C50BF-3E49-4EFA-BEFA-2B345DEE1EF7}" type="presParOf" srcId="{BDD180BB-E7D6-424B-BB10-543442B20526}" destId="{BD32F408-1A1D-4F3B-9E8F-4018961D8EE0}" srcOrd="1" destOrd="0" presId="urn:microsoft.com/office/officeart/2008/layout/CircleAccentTimeline"/>
    <dgm:cxn modelId="{78F887BE-DE01-4DFF-B9E0-C1DCEDFEC19A}" type="presParOf" srcId="{BDD180BB-E7D6-424B-BB10-543442B20526}" destId="{AFA50EA1-01B9-4434-81F0-09F78468F491}" srcOrd="2" destOrd="0" presId="urn:microsoft.com/office/officeart/2008/layout/CircleAccentTimeline"/>
    <dgm:cxn modelId="{6C08E8A0-644B-4520-BEDB-2B331A602BA4}" type="presParOf" srcId="{C666E99A-EA2A-4513-B163-536A725EC1D4}" destId="{A8705CB7-3A00-47B5-9D67-6B49167A9F5F}" srcOrd="1" destOrd="0" presId="urn:microsoft.com/office/officeart/2008/layout/CircleAccentTimeline"/>
    <dgm:cxn modelId="{59C2B3B7-6C86-4BE4-B51E-8624EF9BEA7C}" type="presParOf" srcId="{C666E99A-EA2A-4513-B163-536A725EC1D4}" destId="{5F85F400-DB07-4C0F-B47D-3E3A119A97E2}" srcOrd="2" destOrd="0" presId="urn:microsoft.com/office/officeart/2008/layout/CircleAccentTimeline"/>
    <dgm:cxn modelId="{E050FA09-71CE-44C4-A06D-F75F26067C7A}" type="presParOf" srcId="{C666E99A-EA2A-4513-B163-536A725EC1D4}" destId="{5D88AAEC-89AD-4AFF-A57E-AF3DCE386BBF}" srcOrd="3" destOrd="0" presId="urn:microsoft.com/office/officeart/2008/layout/CircleAccentTimeline"/>
    <dgm:cxn modelId="{2E263ED9-C3B1-4B8B-A564-030F64A8C03E}" type="presParOf" srcId="{C666E99A-EA2A-4513-B163-536A725EC1D4}" destId="{65845878-2E23-4B79-B24D-D4F82E1CDD34}" srcOrd="4" destOrd="0" presId="urn:microsoft.com/office/officeart/2008/layout/CircleAccentTimeline"/>
    <dgm:cxn modelId="{BBF3AAED-092A-474A-864B-F4AA654654C7}" type="presParOf" srcId="{65845878-2E23-4B79-B24D-D4F82E1CDD34}" destId="{8FFB2D0E-E2CC-4E0E-AC91-C4967A686A62}" srcOrd="0" destOrd="0" presId="urn:microsoft.com/office/officeart/2008/layout/CircleAccentTimeline"/>
    <dgm:cxn modelId="{3674F421-84FC-4A5D-A0D1-3CE17E81FC03}" type="presParOf" srcId="{65845878-2E23-4B79-B24D-D4F82E1CDD34}" destId="{D33C3670-78D3-4C9B-8445-4C6B51CEEA8F}" srcOrd="1" destOrd="0" presId="urn:microsoft.com/office/officeart/2008/layout/CircleAccentTimeline"/>
    <dgm:cxn modelId="{DBCA8DF6-DC6A-4BFF-BA63-E487BCF39B80}" type="presParOf" srcId="{65845878-2E23-4B79-B24D-D4F82E1CDD34}" destId="{BABC1B05-84CE-4393-A484-69F4549C77E1}" srcOrd="2" destOrd="0" presId="urn:microsoft.com/office/officeart/2008/layout/CircleAccentTimeline"/>
    <dgm:cxn modelId="{BA659053-5817-4858-8867-29FEE4BDA31B}" type="presParOf" srcId="{C666E99A-EA2A-4513-B163-536A725EC1D4}" destId="{15F0D558-F8BC-48AB-B4D0-8A55361D044F}" srcOrd="5" destOrd="0" presId="urn:microsoft.com/office/officeart/2008/layout/CircleAccentTimeline"/>
    <dgm:cxn modelId="{D304C493-44E5-4A0B-9145-160CAC9B99AA}" type="presParOf" srcId="{C666E99A-EA2A-4513-B163-536A725EC1D4}" destId="{C35DF0CC-15B7-4921-8795-556A45454BF5}" srcOrd="6" destOrd="0" presId="urn:microsoft.com/office/officeart/2008/layout/CircleAccentTimeline"/>
    <dgm:cxn modelId="{006E5468-87E6-4DAE-9CF5-51A2742E2FD8}" type="presParOf" srcId="{C666E99A-EA2A-4513-B163-536A725EC1D4}" destId="{7589912E-6E9A-4DF1-9653-B99CF974F434}" srcOrd="7" destOrd="0" presId="urn:microsoft.com/office/officeart/2008/layout/CircleAccentTimeline"/>
    <dgm:cxn modelId="{E9067E2D-5814-49F9-9929-375357936745}" type="presParOf" srcId="{C666E99A-EA2A-4513-B163-536A725EC1D4}" destId="{6F6EC9A6-46D7-4880-A45E-976CD8C75A52}" srcOrd="8" destOrd="0" presId="urn:microsoft.com/office/officeart/2008/layout/CircleAccentTimeline"/>
    <dgm:cxn modelId="{068B4925-734F-4959-96C8-926855F968EC}" type="presParOf" srcId="{6F6EC9A6-46D7-4880-A45E-976CD8C75A52}" destId="{D8F5BB68-391B-4C5D-9C87-E3AE8137C67E}" srcOrd="0" destOrd="0" presId="urn:microsoft.com/office/officeart/2008/layout/CircleAccentTimeline"/>
    <dgm:cxn modelId="{4046630B-7C08-4603-B1EC-53FA57B16097}" type="presParOf" srcId="{6F6EC9A6-46D7-4880-A45E-976CD8C75A52}" destId="{E3C35C4B-2F09-4CEB-8B5E-8405D1844BE6}" srcOrd="1" destOrd="0" presId="urn:microsoft.com/office/officeart/2008/layout/CircleAccentTimeline"/>
    <dgm:cxn modelId="{D669E93C-4162-4CEB-822E-8FE57619E32D}" type="presParOf" srcId="{6F6EC9A6-46D7-4880-A45E-976CD8C75A52}" destId="{82B2F41D-D8D8-417E-8DA4-D9B3BBB5493C}" srcOrd="2" destOrd="0" presId="urn:microsoft.com/office/officeart/2008/layout/CircleAccentTimeline"/>
    <dgm:cxn modelId="{CD63CB73-A847-40D8-8F25-D1D0BEBD2A44}" type="presParOf" srcId="{C666E99A-EA2A-4513-B163-536A725EC1D4}" destId="{AB74A8A0-E4B5-4EF0-8EDE-412BDD10870B}" srcOrd="9" destOrd="0" presId="urn:microsoft.com/office/officeart/2008/layout/CircleAccentTimeline"/>
    <dgm:cxn modelId="{B13F1B6B-9A55-405B-8654-258F9BBBBE10}" type="presParOf" srcId="{C666E99A-EA2A-4513-B163-536A725EC1D4}" destId="{A1412C4B-E1B6-440B-B3D9-0125E0D91780}" srcOrd="10" destOrd="0" presId="urn:microsoft.com/office/officeart/2008/layout/CircleAccentTimeline"/>
    <dgm:cxn modelId="{7F521A98-4908-43AC-9597-EB00E376AA0C}" type="presParOf" srcId="{C666E99A-EA2A-4513-B163-536A725EC1D4}" destId="{D9358881-3431-464E-B9BC-5177577EAB4E}" srcOrd="11" destOrd="0" presId="urn:microsoft.com/office/officeart/2008/layout/CircleAccentTimeline"/>
    <dgm:cxn modelId="{CE1D58DF-B4FD-4024-851E-037F53E88BE4}" type="presParOf" srcId="{C666E99A-EA2A-4513-B163-536A725EC1D4}" destId="{5F5D4954-0E27-485D-8710-FBACD106DAF0}" srcOrd="12" destOrd="0" presId="urn:microsoft.com/office/officeart/2008/layout/CircleAccentTimeline"/>
    <dgm:cxn modelId="{75517298-856B-4F8E-8249-ED05E50E9CED}" type="presParOf" srcId="{5F5D4954-0E27-485D-8710-FBACD106DAF0}" destId="{A5A7112A-7492-4E66-95A3-2C27AE1B07C5}" srcOrd="0" destOrd="0" presId="urn:microsoft.com/office/officeart/2008/layout/CircleAccentTimeline"/>
    <dgm:cxn modelId="{0A4C3254-253F-481F-8021-986509DEFF59}" type="presParOf" srcId="{5F5D4954-0E27-485D-8710-FBACD106DAF0}" destId="{CD1EF0E8-4D88-4EB4-9476-180AEF9702AD}" srcOrd="1" destOrd="0" presId="urn:microsoft.com/office/officeart/2008/layout/CircleAccentTimeline"/>
    <dgm:cxn modelId="{25674384-0F0A-4119-9BF3-D9B26B06781E}" type="presParOf" srcId="{5F5D4954-0E27-485D-8710-FBACD106DAF0}" destId="{FF7378F8-C858-4083-9252-5F735D437A3A}" srcOrd="2" destOrd="0" presId="urn:microsoft.com/office/officeart/2008/layout/CircleAccentTimeline"/>
    <dgm:cxn modelId="{D3B0994E-BD87-4BAC-98E3-45B46B4EF536}" type="presParOf" srcId="{C666E99A-EA2A-4513-B163-536A725EC1D4}" destId="{2A611F72-6BDE-479D-8280-BDA6C3326027}" srcOrd="13" destOrd="0" presId="urn:microsoft.com/office/officeart/2008/layout/CircleAccentTimeline"/>
    <dgm:cxn modelId="{D7E3FEFD-FD6F-41F7-AA6C-54AA3A485352}" type="presParOf" srcId="{C666E99A-EA2A-4513-B163-536A725EC1D4}" destId="{078AC25A-C657-4DC7-A2CE-650E997841F1}" srcOrd="14" destOrd="0" presId="urn:microsoft.com/office/officeart/2008/layout/CircleAccentTimeline"/>
    <dgm:cxn modelId="{0FDBE265-7173-42AA-96E8-62625BCC6E4B}" type="presParOf" srcId="{C666E99A-EA2A-4513-B163-536A725EC1D4}" destId="{41A297C8-E5D4-495C-9168-E47E4E64B657}" srcOrd="15" destOrd="0" presId="urn:microsoft.com/office/officeart/2008/layout/CircleAccentTimeline"/>
    <dgm:cxn modelId="{D95B2BCF-903F-4905-A016-DBCC79F66686}" type="presParOf" srcId="{41A297C8-E5D4-495C-9168-E47E4E64B657}" destId="{9BACFA29-FCEE-424F-AFD5-2A91CF4FED5C}" srcOrd="0" destOrd="0" presId="urn:microsoft.com/office/officeart/2008/layout/CircleAccentTimeline"/>
    <dgm:cxn modelId="{1DC66D91-8F58-4CF0-A0A0-3E4CFC8726E2}" type="presParOf" srcId="{41A297C8-E5D4-495C-9168-E47E4E64B657}" destId="{463CB854-1949-49D3-9447-158EA0CBDB58}" srcOrd="1" destOrd="0" presId="urn:microsoft.com/office/officeart/2008/layout/CircleAccentTimeline"/>
    <dgm:cxn modelId="{4C823430-5239-45BE-9FD5-F51DEC9EC1E3}" type="presParOf" srcId="{41A297C8-E5D4-495C-9168-E47E4E64B657}" destId="{71510E6E-AAB1-4FA7-B234-9DF80AF2AA12}" srcOrd="2" destOrd="0" presId="urn:microsoft.com/office/officeart/2008/layout/CircleAccentTimeline"/>
    <dgm:cxn modelId="{D67C05B2-7416-4065-A977-2F8B8B6B5BE4}" type="presParOf" srcId="{C666E99A-EA2A-4513-B163-536A725EC1D4}" destId="{CF63CEC6-DBCB-433E-94F8-943C0061B1FB}" srcOrd="16" destOrd="0" presId="urn:microsoft.com/office/officeart/2008/layout/CircleAccentTimeline"/>
    <dgm:cxn modelId="{D2CDB62F-0DB7-4311-AB8B-9C8F9C0BB27B}" type="presParOf" srcId="{C666E99A-EA2A-4513-B163-536A725EC1D4}" destId="{2CEE0B64-2E5D-4418-9B64-6AABFA2C6C0B}" srcOrd="17" destOrd="0" presId="urn:microsoft.com/office/officeart/2008/layout/CircleAccentTimeline"/>
    <dgm:cxn modelId="{505E9012-B0D1-4239-B659-C3910F665F24}" type="presParOf" srcId="{C666E99A-EA2A-4513-B163-536A725EC1D4}" destId="{8E2C5A57-4EC8-4643-8BEB-D1E5BC569612}" srcOrd="18" destOrd="0" presId="urn:microsoft.com/office/officeart/2008/layout/CircleAccentTimeline"/>
    <dgm:cxn modelId="{F88FB8A3-406B-4AFB-A293-4545596722C2}" type="presParOf" srcId="{C666E99A-EA2A-4513-B163-536A725EC1D4}" destId="{757D4E37-716D-44EB-B224-836E20F5C87F}" srcOrd="19" destOrd="0" presId="urn:microsoft.com/office/officeart/2008/layout/CircleAccentTimeline"/>
    <dgm:cxn modelId="{77C79068-9FE4-40E0-964D-8F38199FF591}" type="presParOf" srcId="{757D4E37-716D-44EB-B224-836E20F5C87F}" destId="{16EF869F-7EA4-461F-8DBC-58BF47073D5A}" srcOrd="0" destOrd="0" presId="urn:microsoft.com/office/officeart/2008/layout/CircleAccentTimeline"/>
    <dgm:cxn modelId="{5E862AF6-E664-4510-BC51-689871FE327D}" type="presParOf" srcId="{757D4E37-716D-44EB-B224-836E20F5C87F}" destId="{E453E09F-266B-47A8-8E07-29A2E78017AA}" srcOrd="1" destOrd="0" presId="urn:microsoft.com/office/officeart/2008/layout/CircleAccentTimeline"/>
    <dgm:cxn modelId="{C187EC37-F907-4F6E-A0B1-F0E522442036}" type="presParOf" srcId="{757D4E37-716D-44EB-B224-836E20F5C87F}" destId="{99A7F0AF-3B9C-4DCA-AC74-DDD3600F0B1F}" srcOrd="2" destOrd="0" presId="urn:microsoft.com/office/officeart/2008/layout/CircleAccentTimeline"/>
    <dgm:cxn modelId="{4E85E534-68B6-436D-B3CE-0DD6BB72A275}" type="presParOf" srcId="{C666E99A-EA2A-4513-B163-536A725EC1D4}" destId="{584B9C7F-0B38-4DB7-9F6A-748D08427400}" srcOrd="20" destOrd="0" presId="urn:microsoft.com/office/officeart/2008/layout/CircleAccentTimeline"/>
    <dgm:cxn modelId="{9DC9B657-FC40-4EDA-B3DF-8EAD93283BBD}" type="presParOf" srcId="{C666E99A-EA2A-4513-B163-536A725EC1D4}" destId="{334C21BF-FB10-41BE-8917-829CEEC781DE}" srcOrd="21" destOrd="0" presId="urn:microsoft.com/office/officeart/2008/layout/CircleAccentTimeline"/>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4EAE2BA-E6E9-47BE-90DA-7CC8F543793A}" type="doc">
      <dgm:prSet loTypeId="urn:microsoft.com/office/officeart/2008/layout/CircleAccentTimeline" loCatId="process" qsTypeId="urn:microsoft.com/office/officeart/2005/8/quickstyle/simple4" qsCatId="simple" csTypeId="urn:microsoft.com/office/officeart/2005/8/colors/colorful1#1" csCatId="colorful" phldr="1"/>
      <dgm:spPr/>
      <dgm:t>
        <a:bodyPr/>
        <a:lstStyle/>
        <a:p>
          <a:endParaRPr lang="en-US"/>
        </a:p>
      </dgm:t>
    </dgm:pt>
    <dgm:pt modelId="{5262A163-DC1D-4263-A3C3-3422C40132C4}">
      <dgm:prSet phldrT="[Text]" custT="1"/>
      <dgm:spPr>
        <a:xfrm rot="17700000">
          <a:off x="6852361" y="2802844"/>
          <a:ext cx="884708" cy="426573"/>
        </a:xfrm>
      </dgm:spPr>
      <dgm:t>
        <a:bodyPr/>
        <a:lstStyle/>
        <a:p>
          <a:r>
            <a:rPr lang="en-US" sz="4000" dirty="0">
              <a:latin typeface="Calibri"/>
              <a:ea typeface="+mn-ea"/>
              <a:cs typeface="+mn-cs"/>
            </a:rPr>
            <a:t>2007</a:t>
          </a:r>
        </a:p>
      </dgm:t>
    </dgm:pt>
    <dgm:pt modelId="{30BD25AD-A124-4C55-8A21-807939C8F6E4}" type="parTrans" cxnId="{E6CA2265-80C5-49A6-B2C5-7390B36E37A9}">
      <dgm:prSet/>
      <dgm:spPr/>
      <dgm:t>
        <a:bodyPr/>
        <a:lstStyle/>
        <a:p>
          <a:endParaRPr lang="en-US"/>
        </a:p>
      </dgm:t>
    </dgm:pt>
    <dgm:pt modelId="{7D2E0DA4-D269-4882-8F90-86B5D3A2E2F9}" type="sibTrans" cxnId="{E6CA2265-80C5-49A6-B2C5-7390B36E37A9}">
      <dgm:prSet/>
      <dgm:spPr/>
      <dgm:t>
        <a:bodyPr/>
        <a:lstStyle/>
        <a:p>
          <a:endParaRPr lang="en-US"/>
        </a:p>
      </dgm:t>
    </dgm:pt>
    <dgm:pt modelId="{F0374A18-5CE9-442D-9A41-0DAD00A3D037}">
      <dgm:prSet phldrT="[Text]"/>
      <dgm:spPr>
        <a:xfrm rot="17700000">
          <a:off x="6852361" y="2802844"/>
          <a:ext cx="884708" cy="426573"/>
        </a:xfrm>
      </dgm:spPr>
      <dgm:t>
        <a:bodyPr/>
        <a:lstStyle/>
        <a:p>
          <a:r>
            <a:rPr lang="en-US" dirty="0">
              <a:latin typeface="Calibri"/>
              <a:ea typeface="+mn-ea"/>
              <a:cs typeface="+mn-cs"/>
            </a:rPr>
            <a:t>Human Microbiome Project initiated</a:t>
          </a:r>
        </a:p>
      </dgm:t>
    </dgm:pt>
    <dgm:pt modelId="{AF384BDA-D945-49EE-9DF1-94C0025E9418}" type="parTrans" cxnId="{8084DD8A-040D-4765-A88F-B6C74296BBB8}">
      <dgm:prSet/>
      <dgm:spPr/>
      <dgm:t>
        <a:bodyPr/>
        <a:lstStyle/>
        <a:p>
          <a:endParaRPr lang="en-US"/>
        </a:p>
      </dgm:t>
    </dgm:pt>
    <dgm:pt modelId="{FE8E13B7-059A-47A6-A29C-A42A081FC1C0}" type="sibTrans" cxnId="{8084DD8A-040D-4765-A88F-B6C74296BBB8}">
      <dgm:prSet/>
      <dgm:spPr/>
      <dgm:t>
        <a:bodyPr/>
        <a:lstStyle/>
        <a:p>
          <a:endParaRPr lang="en-US"/>
        </a:p>
      </dgm:t>
    </dgm:pt>
    <dgm:pt modelId="{A6A3AE0A-196E-4CB9-94A6-A6F97D64E597}">
      <dgm:prSet phldrT="[Text]"/>
      <dgm:spPr>
        <a:xfrm rot="17700000">
          <a:off x="6852361" y="2802844"/>
          <a:ext cx="884708" cy="426573"/>
        </a:xfrm>
      </dgm:spPr>
      <dgm:t>
        <a:bodyPr/>
        <a:lstStyle/>
        <a:p>
          <a:r>
            <a:rPr lang="en-US" dirty="0">
              <a:latin typeface="Calibri"/>
              <a:ea typeface="+mn-ea"/>
              <a:cs typeface="+mn-cs"/>
            </a:rPr>
            <a:t>First human milk microbiome paper  (2011)</a:t>
          </a:r>
        </a:p>
      </dgm:t>
    </dgm:pt>
    <dgm:pt modelId="{D60A17E6-3100-4D09-B8B7-C2654FCBAC98}" type="parTrans" cxnId="{1ABAE5ED-14D9-4B7F-B345-E93D3EDA7D99}">
      <dgm:prSet/>
      <dgm:spPr/>
      <dgm:t>
        <a:bodyPr/>
        <a:lstStyle/>
        <a:p>
          <a:endParaRPr lang="en-US"/>
        </a:p>
      </dgm:t>
    </dgm:pt>
    <dgm:pt modelId="{96BE6A25-F7D5-4E68-8275-C414EE8D979F}" type="sibTrans" cxnId="{1ABAE5ED-14D9-4B7F-B345-E93D3EDA7D99}">
      <dgm:prSet/>
      <dgm:spPr/>
      <dgm:t>
        <a:bodyPr/>
        <a:lstStyle/>
        <a:p>
          <a:endParaRPr lang="en-US"/>
        </a:p>
      </dgm:t>
    </dgm:pt>
    <dgm:pt modelId="{7E29DE48-1637-41DF-8246-9E0F347F29F4}">
      <dgm:prSet phldrT="[Text]"/>
      <dgm:spPr>
        <a:xfrm rot="17700000">
          <a:off x="6852361" y="2802844"/>
          <a:ext cx="884708" cy="426573"/>
        </a:xfrm>
      </dgm:spPr>
      <dgm:t>
        <a:bodyPr/>
        <a:lstStyle/>
        <a:p>
          <a:r>
            <a:rPr lang="en-US" dirty="0">
              <a:latin typeface="Calibri"/>
              <a:ea typeface="+mn-ea"/>
              <a:cs typeface="+mn-cs"/>
            </a:rPr>
            <a:t>First bovine </a:t>
          </a:r>
          <a:r>
            <a:rPr lang="en-US" dirty="0" smtClean="0">
              <a:latin typeface="Calibri"/>
              <a:ea typeface="+mn-ea"/>
              <a:cs typeface="+mn-cs"/>
            </a:rPr>
            <a:t>milk microbiome </a:t>
          </a:r>
          <a:r>
            <a:rPr lang="en-US" dirty="0">
              <a:latin typeface="Calibri"/>
              <a:ea typeface="+mn-ea"/>
              <a:cs typeface="+mn-cs"/>
            </a:rPr>
            <a:t>papers (2013)</a:t>
          </a:r>
        </a:p>
      </dgm:t>
    </dgm:pt>
    <dgm:pt modelId="{1A35DAF3-EF0B-477B-A554-24A52813979C}" type="parTrans" cxnId="{5468AC92-8D4C-4B9A-AB91-70E09AE3FE1B}">
      <dgm:prSet/>
      <dgm:spPr/>
      <dgm:t>
        <a:bodyPr/>
        <a:lstStyle/>
        <a:p>
          <a:endParaRPr lang="en-US"/>
        </a:p>
      </dgm:t>
    </dgm:pt>
    <dgm:pt modelId="{BEB4A3A5-65B1-4449-8D7D-8C0439A8285A}" type="sibTrans" cxnId="{5468AC92-8D4C-4B9A-AB91-70E09AE3FE1B}">
      <dgm:prSet/>
      <dgm:spPr/>
      <dgm:t>
        <a:bodyPr/>
        <a:lstStyle/>
        <a:p>
          <a:endParaRPr lang="en-US"/>
        </a:p>
      </dgm:t>
    </dgm:pt>
    <dgm:pt modelId="{57D364AD-1750-41D5-ADEC-3EA8DC71C191}">
      <dgm:prSet phldrT="[Text]" custT="1"/>
      <dgm:spPr>
        <a:xfrm rot="17700000">
          <a:off x="6852361" y="2802844"/>
          <a:ext cx="884708" cy="426573"/>
        </a:xfrm>
      </dgm:spPr>
      <dgm:t>
        <a:bodyPr/>
        <a:lstStyle/>
        <a:p>
          <a:r>
            <a:rPr lang="en-US" sz="4000" dirty="0">
              <a:latin typeface="Calibri"/>
              <a:ea typeface="+mn-ea"/>
              <a:cs typeface="+mn-cs"/>
            </a:rPr>
            <a:t>2017</a:t>
          </a:r>
        </a:p>
      </dgm:t>
    </dgm:pt>
    <dgm:pt modelId="{8845A951-5C73-4E75-AD92-38EA9D5C12C6}" type="parTrans" cxnId="{0D8BBDDB-9F93-4D65-9BCD-CC6B20391ADE}">
      <dgm:prSet/>
      <dgm:spPr/>
      <dgm:t>
        <a:bodyPr/>
        <a:lstStyle/>
        <a:p>
          <a:endParaRPr lang="en-US"/>
        </a:p>
      </dgm:t>
    </dgm:pt>
    <dgm:pt modelId="{0F274E2F-6E9B-4B1C-A7E6-1159C369C333}" type="sibTrans" cxnId="{0D8BBDDB-9F93-4D65-9BCD-CC6B20391ADE}">
      <dgm:prSet/>
      <dgm:spPr/>
      <dgm:t>
        <a:bodyPr/>
        <a:lstStyle/>
        <a:p>
          <a:endParaRPr lang="en-US"/>
        </a:p>
      </dgm:t>
    </dgm:pt>
    <dgm:pt modelId="{3B869CD5-8096-457B-B2EE-FDB953DC3F9C}">
      <dgm:prSet phldrT="[Text]"/>
      <dgm:spPr>
        <a:xfrm rot="17700000">
          <a:off x="6852361" y="2802844"/>
          <a:ext cx="884708" cy="426573"/>
        </a:xfrm>
      </dgm:spPr>
      <dgm:t>
        <a:bodyPr/>
        <a:lstStyle/>
        <a:p>
          <a:r>
            <a:rPr lang="en-US" dirty="0" err="1">
              <a:latin typeface="Calibri"/>
              <a:ea typeface="+mn-ea"/>
              <a:cs typeface="+mn-cs"/>
            </a:rPr>
            <a:t>Micropia</a:t>
          </a:r>
          <a:r>
            <a:rPr lang="en-US" dirty="0">
              <a:latin typeface="Calibri"/>
              <a:ea typeface="+mn-ea"/>
              <a:cs typeface="+mn-cs"/>
            </a:rPr>
            <a:t> museum opened in Amsterdam, influenced by work of Delft School   (2014)</a:t>
          </a:r>
        </a:p>
      </dgm:t>
    </dgm:pt>
    <dgm:pt modelId="{4141E0F1-5204-4EB7-8F79-23D47D6F1ED3}" type="parTrans" cxnId="{0053FA70-0CDB-41E7-AD19-CFDC900F8D49}">
      <dgm:prSet/>
      <dgm:spPr/>
      <dgm:t>
        <a:bodyPr/>
        <a:lstStyle/>
        <a:p>
          <a:endParaRPr lang="en-US"/>
        </a:p>
      </dgm:t>
    </dgm:pt>
    <dgm:pt modelId="{ED712278-8875-453C-8206-274B1337CAC3}" type="sibTrans" cxnId="{0053FA70-0CDB-41E7-AD19-CFDC900F8D49}">
      <dgm:prSet/>
      <dgm:spPr/>
      <dgm:t>
        <a:bodyPr/>
        <a:lstStyle/>
        <a:p>
          <a:endParaRPr lang="en-US"/>
        </a:p>
      </dgm:t>
    </dgm:pt>
    <dgm:pt modelId="{7ECFA061-4C37-459D-8507-CAB7C3C262F8}">
      <dgm:prSet phldrT="[Text]"/>
      <dgm:spPr>
        <a:xfrm rot="17700000">
          <a:off x="6852361" y="2802844"/>
          <a:ext cx="884708" cy="426573"/>
        </a:xfrm>
      </dgm:spPr>
      <dgm:t>
        <a:bodyPr/>
        <a:lstStyle/>
        <a:p>
          <a:r>
            <a:rPr lang="en-US" dirty="0">
              <a:latin typeface="Calibri"/>
              <a:ea typeface="+mn-ea"/>
              <a:cs typeface="+mn-cs"/>
            </a:rPr>
            <a:t>R. </a:t>
          </a:r>
          <a:r>
            <a:rPr lang="en-US" dirty="0" err="1" smtClean="0">
              <a:latin typeface="Calibri"/>
              <a:ea typeface="+mn-ea"/>
              <a:cs typeface="+mn-cs"/>
            </a:rPr>
            <a:t>Dietert</a:t>
          </a:r>
          <a:r>
            <a:rPr lang="en-US" dirty="0" smtClean="0">
              <a:latin typeface="Calibri"/>
              <a:ea typeface="+mn-ea"/>
              <a:cs typeface="+mn-cs"/>
            </a:rPr>
            <a:t>, 2016 </a:t>
          </a:r>
          <a:endParaRPr lang="en-US" dirty="0">
            <a:latin typeface="Calibri"/>
            <a:ea typeface="+mn-ea"/>
            <a:cs typeface="+mn-cs"/>
          </a:endParaRPr>
        </a:p>
      </dgm:t>
    </dgm:pt>
    <dgm:pt modelId="{B0888FFE-D580-45C3-9DCB-E52EB5FC6992}" type="parTrans" cxnId="{0710C21B-CF69-48F6-821C-09FFBB616E55}">
      <dgm:prSet/>
      <dgm:spPr/>
      <dgm:t>
        <a:bodyPr/>
        <a:lstStyle/>
        <a:p>
          <a:endParaRPr lang="en-US"/>
        </a:p>
      </dgm:t>
    </dgm:pt>
    <dgm:pt modelId="{92AE3FDE-8AE1-401D-9E85-2B61DEE563DD}" type="sibTrans" cxnId="{0710C21B-CF69-48F6-821C-09FFBB616E55}">
      <dgm:prSet/>
      <dgm:spPr/>
      <dgm:t>
        <a:bodyPr/>
        <a:lstStyle/>
        <a:p>
          <a:endParaRPr lang="en-US"/>
        </a:p>
      </dgm:t>
    </dgm:pt>
    <dgm:pt modelId="{F5DAC42A-9953-4E68-9D2A-DB2E464600A0}">
      <dgm:prSet phldrT="[Text]"/>
      <dgm:spPr>
        <a:xfrm rot="17700000">
          <a:off x="6852361" y="2802844"/>
          <a:ext cx="884708" cy="426573"/>
        </a:xfrm>
      </dgm:spPr>
      <dgm:t>
        <a:bodyPr/>
        <a:lstStyle/>
        <a:p>
          <a:r>
            <a:rPr lang="en-US" dirty="0">
              <a:latin typeface="Calibri"/>
              <a:ea typeface="+mn-ea"/>
              <a:cs typeface="+mn-cs"/>
            </a:rPr>
            <a:t>E. Yong</a:t>
          </a:r>
        </a:p>
      </dgm:t>
    </dgm:pt>
    <dgm:pt modelId="{2859DB43-8CC4-44ED-BB8C-9F576244957C}" type="parTrans" cxnId="{83A4C3D3-FF87-45F1-B8E5-DE7110B64F11}">
      <dgm:prSet/>
      <dgm:spPr/>
      <dgm:t>
        <a:bodyPr/>
        <a:lstStyle/>
        <a:p>
          <a:endParaRPr lang="en-US"/>
        </a:p>
      </dgm:t>
    </dgm:pt>
    <dgm:pt modelId="{6BD379C7-8411-4C59-8DF8-B7A658259661}" type="sibTrans" cxnId="{83A4C3D3-FF87-45F1-B8E5-DE7110B64F11}">
      <dgm:prSet/>
      <dgm:spPr/>
      <dgm:t>
        <a:bodyPr/>
        <a:lstStyle/>
        <a:p>
          <a:endParaRPr lang="en-US"/>
        </a:p>
      </dgm:t>
    </dgm:pt>
    <dgm:pt modelId="{A97ECC41-F4A1-4074-A456-76D7B624A553}">
      <dgm:prSet phldrT="[Text]"/>
      <dgm:spPr>
        <a:xfrm rot="17700000">
          <a:off x="6852361" y="2802844"/>
          <a:ext cx="884708" cy="426573"/>
        </a:xfrm>
      </dgm:spPr>
      <dgm:t>
        <a:bodyPr/>
        <a:lstStyle/>
        <a:p>
          <a:r>
            <a:rPr lang="en-US" dirty="0" err="1" smtClean="0">
              <a:latin typeface="Calibri"/>
              <a:ea typeface="+mn-ea"/>
              <a:cs typeface="+mn-cs"/>
            </a:rPr>
            <a:t>Jaykus</a:t>
          </a:r>
          <a:r>
            <a:rPr lang="en-US" dirty="0" smtClean="0">
              <a:latin typeface="Calibri"/>
              <a:ea typeface="+mn-ea"/>
              <a:cs typeface="+mn-cs"/>
            </a:rPr>
            <a:t> et al., 2009  </a:t>
          </a:r>
          <a:endParaRPr lang="en-US" dirty="0">
            <a:latin typeface="Calibri"/>
            <a:ea typeface="+mn-ea"/>
            <a:cs typeface="+mn-cs"/>
          </a:endParaRPr>
        </a:p>
      </dgm:t>
    </dgm:pt>
    <dgm:pt modelId="{BFF9FDA8-CC6B-4D20-8777-DDB1E7A00455}" type="parTrans" cxnId="{CD45D6E5-96F8-4DA1-B2B5-A93014A89DC0}">
      <dgm:prSet/>
      <dgm:spPr/>
      <dgm:t>
        <a:bodyPr/>
        <a:lstStyle/>
        <a:p>
          <a:endParaRPr lang="en-US"/>
        </a:p>
      </dgm:t>
    </dgm:pt>
    <dgm:pt modelId="{231F5332-C23F-459E-B7C7-5655E59C01E7}" type="sibTrans" cxnId="{CD45D6E5-96F8-4DA1-B2B5-A93014A89DC0}">
      <dgm:prSet/>
      <dgm:spPr/>
      <dgm:t>
        <a:bodyPr/>
        <a:lstStyle/>
        <a:p>
          <a:endParaRPr lang="en-US"/>
        </a:p>
      </dgm:t>
    </dgm:pt>
    <dgm:pt modelId="{E0F2540B-71E8-431A-8F4F-330390FCDCE5}">
      <dgm:prSet phldrT="[Text]"/>
      <dgm:spPr>
        <a:xfrm rot="17700000">
          <a:off x="6852361" y="2802844"/>
          <a:ext cx="884708" cy="426573"/>
        </a:xfrm>
      </dgm:spPr>
      <dgm:t>
        <a:bodyPr/>
        <a:lstStyle/>
        <a:p>
          <a:r>
            <a:rPr lang="en-US" dirty="0" smtClean="0">
              <a:latin typeface="Calibri"/>
              <a:ea typeface="+mn-ea"/>
              <a:cs typeface="+mn-cs"/>
            </a:rPr>
            <a:t>M. McGuire et al.</a:t>
          </a:r>
          <a:endParaRPr lang="en-US" dirty="0">
            <a:latin typeface="Calibri"/>
            <a:ea typeface="+mn-ea"/>
            <a:cs typeface="+mn-cs"/>
          </a:endParaRPr>
        </a:p>
      </dgm:t>
    </dgm:pt>
    <dgm:pt modelId="{DB4DFDAC-E9CD-4FF9-A543-B8EEF6E1DB13}" type="parTrans" cxnId="{90C35C80-C22C-4020-B500-0457A87C47FA}">
      <dgm:prSet/>
      <dgm:spPr/>
      <dgm:t>
        <a:bodyPr/>
        <a:lstStyle/>
        <a:p>
          <a:endParaRPr lang="en-US"/>
        </a:p>
      </dgm:t>
    </dgm:pt>
    <dgm:pt modelId="{20EE45BF-0640-4FAE-AA69-0E89B3DC4647}" type="sibTrans" cxnId="{90C35C80-C22C-4020-B500-0457A87C47FA}">
      <dgm:prSet/>
      <dgm:spPr/>
      <dgm:t>
        <a:bodyPr/>
        <a:lstStyle/>
        <a:p>
          <a:endParaRPr lang="en-US"/>
        </a:p>
      </dgm:t>
    </dgm:pt>
    <dgm:pt modelId="{C666E99A-EA2A-4513-B163-536A725EC1D4}" type="pres">
      <dgm:prSet presAssocID="{E4EAE2BA-E6E9-47BE-90DA-7CC8F543793A}" presName="Name0" presStyleCnt="0">
        <dgm:presLayoutVars>
          <dgm:dir/>
        </dgm:presLayoutVars>
      </dgm:prSet>
      <dgm:spPr/>
      <dgm:t>
        <a:bodyPr/>
        <a:lstStyle/>
        <a:p>
          <a:endParaRPr lang="en-US"/>
        </a:p>
      </dgm:t>
    </dgm:pt>
    <dgm:pt modelId="{585D0FA6-C371-4C7B-9835-4670D7382EE7}" type="pres">
      <dgm:prSet presAssocID="{5262A163-DC1D-4263-A3C3-3422C40132C4}" presName="parComposite" presStyleCnt="0"/>
      <dgm:spPr/>
    </dgm:pt>
    <dgm:pt modelId="{883D7331-68EE-4D37-B038-3FFD39F6D77E}" type="pres">
      <dgm:prSet presAssocID="{5262A163-DC1D-4263-A3C3-3422C40132C4}" presName="parBigCircle" presStyleLbl="node0" presStyleIdx="0" presStyleCnt="3"/>
      <dgm:spPr/>
    </dgm:pt>
    <dgm:pt modelId="{376095CB-D6B3-450F-A417-72CA3FB2729D}" type="pres">
      <dgm:prSet presAssocID="{5262A163-DC1D-4263-A3C3-3422C40132C4}" presName="parTx" presStyleLbl="revTx" presStyleIdx="0" presStyleCnt="17"/>
      <dgm:spPr/>
      <dgm:t>
        <a:bodyPr/>
        <a:lstStyle/>
        <a:p>
          <a:endParaRPr lang="en-US"/>
        </a:p>
      </dgm:t>
    </dgm:pt>
    <dgm:pt modelId="{5F37703A-FB05-43AB-9B9B-FAB82DB4C81D}" type="pres">
      <dgm:prSet presAssocID="{5262A163-DC1D-4263-A3C3-3422C40132C4}" presName="bSpace" presStyleCnt="0"/>
      <dgm:spPr/>
    </dgm:pt>
    <dgm:pt modelId="{22728231-590B-4FC9-B3D8-3799AEB058AB}" type="pres">
      <dgm:prSet presAssocID="{5262A163-DC1D-4263-A3C3-3422C40132C4}" presName="parBackupNorm" presStyleCnt="0"/>
      <dgm:spPr/>
    </dgm:pt>
    <dgm:pt modelId="{E2DDC4AC-F554-4C23-82C3-8ED1F7FB0574}" type="pres">
      <dgm:prSet presAssocID="{7D2E0DA4-D269-4882-8F90-86B5D3A2E2F9}" presName="parSpace" presStyleCnt="0"/>
      <dgm:spPr/>
    </dgm:pt>
    <dgm:pt modelId="{0C56D976-767B-4FB1-B185-C70ADE064B06}" type="pres">
      <dgm:prSet presAssocID="{F0374A18-5CE9-442D-9A41-0DAD00A3D037}" presName="desBackupLeftNorm" presStyleCnt="0"/>
      <dgm:spPr/>
    </dgm:pt>
    <dgm:pt modelId="{BC21F098-2E84-4A44-A683-5C5AAACE149D}" type="pres">
      <dgm:prSet presAssocID="{F0374A18-5CE9-442D-9A41-0DAD00A3D037}" presName="desComposite" presStyleCnt="0"/>
      <dgm:spPr/>
    </dgm:pt>
    <dgm:pt modelId="{98CCD157-1040-4C1F-A784-DD87F548ADD8}" type="pres">
      <dgm:prSet presAssocID="{F0374A18-5CE9-442D-9A41-0DAD00A3D037}" presName="desCircle" presStyleLbl="node1" presStyleIdx="0" presStyleCnt="7"/>
      <dgm:spPr/>
    </dgm:pt>
    <dgm:pt modelId="{0B96F666-1A66-426B-B6C4-A82507BE3C23}" type="pres">
      <dgm:prSet presAssocID="{F0374A18-5CE9-442D-9A41-0DAD00A3D037}" presName="chTx" presStyleLbl="revTx" presStyleIdx="1" presStyleCnt="17"/>
      <dgm:spPr/>
      <dgm:t>
        <a:bodyPr/>
        <a:lstStyle/>
        <a:p>
          <a:endParaRPr lang="en-US"/>
        </a:p>
      </dgm:t>
    </dgm:pt>
    <dgm:pt modelId="{A7826570-9E5F-4BB7-B1BF-79308E9F1FC6}" type="pres">
      <dgm:prSet presAssocID="{F0374A18-5CE9-442D-9A41-0DAD00A3D037}" presName="desTx" presStyleLbl="revTx" presStyleIdx="2" presStyleCnt="17">
        <dgm:presLayoutVars>
          <dgm:bulletEnabled val="1"/>
        </dgm:presLayoutVars>
      </dgm:prSet>
      <dgm:spPr/>
    </dgm:pt>
    <dgm:pt modelId="{EB6DEA54-B56F-4124-AB26-B4AFF4A8E8CA}" type="pres">
      <dgm:prSet presAssocID="{F0374A18-5CE9-442D-9A41-0DAD00A3D037}" presName="desBackupRightNorm" presStyleCnt="0"/>
      <dgm:spPr/>
    </dgm:pt>
    <dgm:pt modelId="{1938791D-D54F-427A-BCE8-1CEA96EE090A}" type="pres">
      <dgm:prSet presAssocID="{FE8E13B7-059A-47A6-A29C-A42A081FC1C0}" presName="desSpace" presStyleCnt="0"/>
      <dgm:spPr/>
    </dgm:pt>
    <dgm:pt modelId="{B19321D6-A7B4-418F-A6EC-3757182E2703}" type="pres">
      <dgm:prSet presAssocID="{A97ECC41-F4A1-4074-A456-76D7B624A553}" presName="desBackupLeftNorm" presStyleCnt="0"/>
      <dgm:spPr/>
    </dgm:pt>
    <dgm:pt modelId="{EE90A43E-1644-407B-A98D-B4BD86475576}" type="pres">
      <dgm:prSet presAssocID="{A97ECC41-F4A1-4074-A456-76D7B624A553}" presName="desComposite" presStyleCnt="0"/>
      <dgm:spPr/>
    </dgm:pt>
    <dgm:pt modelId="{4FECF555-388A-4ECF-B590-153B895A3FB3}" type="pres">
      <dgm:prSet presAssocID="{A97ECC41-F4A1-4074-A456-76D7B624A553}" presName="desCircle" presStyleLbl="node1" presStyleIdx="1" presStyleCnt="7"/>
      <dgm:spPr/>
    </dgm:pt>
    <dgm:pt modelId="{340F31B4-9309-4C39-B7DC-A035A39CD059}" type="pres">
      <dgm:prSet presAssocID="{A97ECC41-F4A1-4074-A456-76D7B624A553}" presName="chTx" presStyleLbl="revTx" presStyleIdx="3" presStyleCnt="17" custLinFactNeighborY="3229"/>
      <dgm:spPr/>
      <dgm:t>
        <a:bodyPr/>
        <a:lstStyle/>
        <a:p>
          <a:endParaRPr lang="en-US"/>
        </a:p>
      </dgm:t>
    </dgm:pt>
    <dgm:pt modelId="{0615E880-CF18-4DF9-BB7D-C0B09AC33F44}" type="pres">
      <dgm:prSet presAssocID="{A97ECC41-F4A1-4074-A456-76D7B624A553}" presName="desTx" presStyleLbl="revTx" presStyleIdx="4" presStyleCnt="17">
        <dgm:presLayoutVars>
          <dgm:bulletEnabled val="1"/>
        </dgm:presLayoutVars>
      </dgm:prSet>
      <dgm:spPr/>
      <dgm:t>
        <a:bodyPr/>
        <a:lstStyle/>
        <a:p>
          <a:endParaRPr lang="en-US"/>
        </a:p>
      </dgm:t>
    </dgm:pt>
    <dgm:pt modelId="{F3CA3397-80AA-49F9-B443-B1B4100FD289}" type="pres">
      <dgm:prSet presAssocID="{A97ECC41-F4A1-4074-A456-76D7B624A553}" presName="desBackupRightNorm" presStyleCnt="0"/>
      <dgm:spPr/>
    </dgm:pt>
    <dgm:pt modelId="{D4E8EFB5-4798-432F-8482-33D3BEC25E52}" type="pres">
      <dgm:prSet presAssocID="{231F5332-C23F-459E-B7C7-5655E59C01E7}" presName="desSpace" presStyleCnt="0"/>
      <dgm:spPr/>
    </dgm:pt>
    <dgm:pt modelId="{A7D83AC0-B232-4909-9A19-88B134090BA1}" type="pres">
      <dgm:prSet presAssocID="{A6A3AE0A-196E-4CB9-94A6-A6F97D64E597}" presName="parComposite" presStyleCnt="0"/>
      <dgm:spPr/>
    </dgm:pt>
    <dgm:pt modelId="{DC8F00D9-5384-4F0C-A063-21BC856E1423}" type="pres">
      <dgm:prSet presAssocID="{A6A3AE0A-196E-4CB9-94A6-A6F97D64E597}" presName="parBigCircle" presStyleLbl="node0" presStyleIdx="1" presStyleCnt="3"/>
      <dgm:spPr/>
    </dgm:pt>
    <dgm:pt modelId="{5FF011A6-CE61-4843-80C3-258ADF37025E}" type="pres">
      <dgm:prSet presAssocID="{A6A3AE0A-196E-4CB9-94A6-A6F97D64E597}" presName="parTx" presStyleLbl="revTx" presStyleIdx="5" presStyleCnt="17"/>
      <dgm:spPr/>
      <dgm:t>
        <a:bodyPr/>
        <a:lstStyle/>
        <a:p>
          <a:endParaRPr lang="en-US"/>
        </a:p>
      </dgm:t>
    </dgm:pt>
    <dgm:pt modelId="{F1648D02-6A2C-4B35-A6A1-01FF30102752}" type="pres">
      <dgm:prSet presAssocID="{A6A3AE0A-196E-4CB9-94A6-A6F97D64E597}" presName="bSpace" presStyleCnt="0"/>
      <dgm:spPr/>
    </dgm:pt>
    <dgm:pt modelId="{B644319D-880D-48B6-BA23-876C75817A6E}" type="pres">
      <dgm:prSet presAssocID="{A6A3AE0A-196E-4CB9-94A6-A6F97D64E597}" presName="parBackupNorm" presStyleCnt="0"/>
      <dgm:spPr/>
    </dgm:pt>
    <dgm:pt modelId="{9350AE6C-FDDD-42D6-95A9-7FA449299F1D}" type="pres">
      <dgm:prSet presAssocID="{96BE6A25-F7D5-4E68-8275-C414EE8D979F}" presName="parSpace" presStyleCnt="0"/>
      <dgm:spPr/>
    </dgm:pt>
    <dgm:pt modelId="{53021206-7F25-400C-BF86-ADFE63658FD8}" type="pres">
      <dgm:prSet presAssocID="{7E29DE48-1637-41DF-8246-9E0F347F29F4}" presName="desBackupLeftNorm" presStyleCnt="0"/>
      <dgm:spPr/>
    </dgm:pt>
    <dgm:pt modelId="{A5127B35-8A6C-4342-8474-79A946294B10}" type="pres">
      <dgm:prSet presAssocID="{7E29DE48-1637-41DF-8246-9E0F347F29F4}" presName="desComposite" presStyleCnt="0"/>
      <dgm:spPr/>
    </dgm:pt>
    <dgm:pt modelId="{C5ACA02B-AC05-48F7-B9D1-1243DC2EA86B}" type="pres">
      <dgm:prSet presAssocID="{7E29DE48-1637-41DF-8246-9E0F347F29F4}" presName="desCircle" presStyleLbl="node1" presStyleIdx="2" presStyleCnt="7"/>
      <dgm:spPr/>
    </dgm:pt>
    <dgm:pt modelId="{7C48E65A-9E07-42E4-AB13-C4FDE86F88BE}" type="pres">
      <dgm:prSet presAssocID="{7E29DE48-1637-41DF-8246-9E0F347F29F4}" presName="chTx" presStyleLbl="revTx" presStyleIdx="6" presStyleCnt="17"/>
      <dgm:spPr/>
      <dgm:t>
        <a:bodyPr/>
        <a:lstStyle/>
        <a:p>
          <a:endParaRPr lang="en-US"/>
        </a:p>
      </dgm:t>
    </dgm:pt>
    <dgm:pt modelId="{AA6C882B-2D26-43DD-8774-515FD4E12BFD}" type="pres">
      <dgm:prSet presAssocID="{7E29DE48-1637-41DF-8246-9E0F347F29F4}" presName="desTx" presStyleLbl="revTx" presStyleIdx="7" presStyleCnt="17">
        <dgm:presLayoutVars>
          <dgm:bulletEnabled val="1"/>
        </dgm:presLayoutVars>
      </dgm:prSet>
      <dgm:spPr/>
    </dgm:pt>
    <dgm:pt modelId="{0F6D7312-7807-4AC6-95D0-8909F69E3BD6}" type="pres">
      <dgm:prSet presAssocID="{7E29DE48-1637-41DF-8246-9E0F347F29F4}" presName="desBackupRightNorm" presStyleCnt="0"/>
      <dgm:spPr/>
    </dgm:pt>
    <dgm:pt modelId="{2BF14B2E-C86B-46FD-B2F8-0A254A170F39}" type="pres">
      <dgm:prSet presAssocID="{BEB4A3A5-65B1-4449-8D7D-8C0439A8285A}" presName="desSpace" presStyleCnt="0"/>
      <dgm:spPr/>
    </dgm:pt>
    <dgm:pt modelId="{23A6D9FE-1358-4191-BE58-C3896D89C617}" type="pres">
      <dgm:prSet presAssocID="{3B869CD5-8096-457B-B2EE-FDB953DC3F9C}" presName="desBackupLeftNorm" presStyleCnt="0"/>
      <dgm:spPr/>
    </dgm:pt>
    <dgm:pt modelId="{91A12434-33BD-49C4-B7FC-BC97C45DD227}" type="pres">
      <dgm:prSet presAssocID="{3B869CD5-8096-457B-B2EE-FDB953DC3F9C}" presName="desComposite" presStyleCnt="0"/>
      <dgm:spPr/>
    </dgm:pt>
    <dgm:pt modelId="{285AA1F7-78F5-4CBA-B465-E0BF127002D8}" type="pres">
      <dgm:prSet presAssocID="{3B869CD5-8096-457B-B2EE-FDB953DC3F9C}" presName="desCircle" presStyleLbl="node1" presStyleIdx="3" presStyleCnt="7"/>
      <dgm:spPr/>
    </dgm:pt>
    <dgm:pt modelId="{541257C0-4A67-49FF-B9E4-1DA849B958E6}" type="pres">
      <dgm:prSet presAssocID="{3B869CD5-8096-457B-B2EE-FDB953DC3F9C}" presName="chTx" presStyleLbl="revTx" presStyleIdx="8" presStyleCnt="17" custScaleX="101984"/>
      <dgm:spPr/>
      <dgm:t>
        <a:bodyPr/>
        <a:lstStyle/>
        <a:p>
          <a:endParaRPr lang="en-US"/>
        </a:p>
      </dgm:t>
    </dgm:pt>
    <dgm:pt modelId="{7892FC91-A749-4E0B-96CC-DF3E325BA9A5}" type="pres">
      <dgm:prSet presAssocID="{3B869CD5-8096-457B-B2EE-FDB953DC3F9C}" presName="desTx" presStyleLbl="revTx" presStyleIdx="9" presStyleCnt="17">
        <dgm:presLayoutVars>
          <dgm:bulletEnabled val="1"/>
        </dgm:presLayoutVars>
      </dgm:prSet>
      <dgm:spPr/>
    </dgm:pt>
    <dgm:pt modelId="{31E11A0F-CD1E-43EE-A884-214EC256D1BB}" type="pres">
      <dgm:prSet presAssocID="{3B869CD5-8096-457B-B2EE-FDB953DC3F9C}" presName="desBackupRightNorm" presStyleCnt="0"/>
      <dgm:spPr/>
    </dgm:pt>
    <dgm:pt modelId="{5441E2D6-65CA-4C56-A5E6-B1600D745A1C}" type="pres">
      <dgm:prSet presAssocID="{ED712278-8875-453C-8206-274B1337CAC3}" presName="desSpace" presStyleCnt="0"/>
      <dgm:spPr/>
    </dgm:pt>
    <dgm:pt modelId="{EBECE4A9-A6BD-4727-8D91-EC9672EBFBE2}" type="pres">
      <dgm:prSet presAssocID="{7ECFA061-4C37-459D-8507-CAB7C3C262F8}" presName="desBackupLeftNorm" presStyleCnt="0"/>
      <dgm:spPr/>
    </dgm:pt>
    <dgm:pt modelId="{D74832B8-7AD3-4469-AA05-99269D7A2E83}" type="pres">
      <dgm:prSet presAssocID="{7ECFA061-4C37-459D-8507-CAB7C3C262F8}" presName="desComposite" presStyleCnt="0"/>
      <dgm:spPr/>
    </dgm:pt>
    <dgm:pt modelId="{D9490748-1AD2-4732-9D93-8210F5259CD2}" type="pres">
      <dgm:prSet presAssocID="{7ECFA061-4C37-459D-8507-CAB7C3C262F8}" presName="desCircle" presStyleLbl="node1" presStyleIdx="4" presStyleCnt="7" custLinFactNeighborX="14612"/>
      <dgm:spPr/>
    </dgm:pt>
    <dgm:pt modelId="{AD060E96-1EBD-4AE0-AFD4-E85FDA68A1A4}" type="pres">
      <dgm:prSet presAssocID="{7ECFA061-4C37-459D-8507-CAB7C3C262F8}" presName="chTx" presStyleLbl="revTx" presStyleIdx="10" presStyleCnt="17" custLinFactNeighborX="11539" custLinFactNeighborY="4521"/>
      <dgm:spPr/>
      <dgm:t>
        <a:bodyPr/>
        <a:lstStyle/>
        <a:p>
          <a:endParaRPr lang="en-US"/>
        </a:p>
      </dgm:t>
    </dgm:pt>
    <dgm:pt modelId="{929248F0-4F31-4ABA-A1C5-9F3E7FAF94DC}" type="pres">
      <dgm:prSet presAssocID="{7ECFA061-4C37-459D-8507-CAB7C3C262F8}" presName="desTx" presStyleLbl="revTx" presStyleIdx="11" presStyleCnt="17" custLinFactNeighborX="-10008" custLinFactNeighborY="-1292">
        <dgm:presLayoutVars>
          <dgm:bulletEnabled val="1"/>
        </dgm:presLayoutVars>
      </dgm:prSet>
      <dgm:spPr/>
      <dgm:t>
        <a:bodyPr/>
        <a:lstStyle/>
        <a:p>
          <a:endParaRPr lang="en-US"/>
        </a:p>
      </dgm:t>
    </dgm:pt>
    <dgm:pt modelId="{F5A09522-CBCC-4E03-9B67-14397C68A838}" type="pres">
      <dgm:prSet presAssocID="{7ECFA061-4C37-459D-8507-CAB7C3C262F8}" presName="desBackupRightNorm" presStyleCnt="0"/>
      <dgm:spPr/>
    </dgm:pt>
    <dgm:pt modelId="{AC6D1C2A-B677-4ADD-9E1F-F766CDC1CA9B}" type="pres">
      <dgm:prSet presAssocID="{92AE3FDE-8AE1-401D-9E85-2B61DEE563DD}" presName="desSpace" presStyleCnt="0"/>
      <dgm:spPr/>
    </dgm:pt>
    <dgm:pt modelId="{3BBC45CD-4824-4821-98CC-262916A07175}" type="pres">
      <dgm:prSet presAssocID="{57D364AD-1750-41D5-ADEC-3EA8DC71C191}" presName="parComposite" presStyleCnt="0"/>
      <dgm:spPr/>
    </dgm:pt>
    <dgm:pt modelId="{6E856C5D-C4EC-4F99-BFA6-6402C9B9335C}" type="pres">
      <dgm:prSet presAssocID="{57D364AD-1750-41D5-ADEC-3EA8DC71C191}" presName="parBigCircle" presStyleLbl="node0" presStyleIdx="2" presStyleCnt="3" custLinFactNeighborX="8107"/>
      <dgm:spPr/>
    </dgm:pt>
    <dgm:pt modelId="{5A1A6AFB-9A80-48F7-8702-258A44DF2D3F}" type="pres">
      <dgm:prSet presAssocID="{57D364AD-1750-41D5-ADEC-3EA8DC71C191}" presName="parTx" presStyleLbl="revTx" presStyleIdx="12" presStyleCnt="17" custLinFactNeighborX="7594"/>
      <dgm:spPr/>
      <dgm:t>
        <a:bodyPr/>
        <a:lstStyle/>
        <a:p>
          <a:endParaRPr lang="en-US"/>
        </a:p>
      </dgm:t>
    </dgm:pt>
    <dgm:pt modelId="{27944185-B54B-4EDD-A227-D5F85C37F9B1}" type="pres">
      <dgm:prSet presAssocID="{57D364AD-1750-41D5-ADEC-3EA8DC71C191}" presName="bSpace" presStyleCnt="0"/>
      <dgm:spPr/>
    </dgm:pt>
    <dgm:pt modelId="{7CE9B6D3-6364-4417-A52A-46D65B9DA4B2}" type="pres">
      <dgm:prSet presAssocID="{57D364AD-1750-41D5-ADEC-3EA8DC71C191}" presName="parBackupNorm" presStyleCnt="0"/>
      <dgm:spPr/>
    </dgm:pt>
    <dgm:pt modelId="{55941A83-DE25-439D-B53E-E3CB78F2E67F}" type="pres">
      <dgm:prSet presAssocID="{0F274E2F-6E9B-4B1C-A7E6-1159C369C333}" presName="parSpace" presStyleCnt="0"/>
      <dgm:spPr/>
    </dgm:pt>
    <dgm:pt modelId="{3559763E-39ED-4B21-AD9F-61037829FD2F}" type="pres">
      <dgm:prSet presAssocID="{E0F2540B-71E8-431A-8F4F-330390FCDCE5}" presName="desBackupLeftNorm" presStyleCnt="0"/>
      <dgm:spPr/>
    </dgm:pt>
    <dgm:pt modelId="{D24C745C-1ED7-4140-B7F4-4907BFAEAF9B}" type="pres">
      <dgm:prSet presAssocID="{E0F2540B-71E8-431A-8F4F-330390FCDCE5}" presName="desComposite" presStyleCnt="0"/>
      <dgm:spPr/>
    </dgm:pt>
    <dgm:pt modelId="{F5B6CA5A-C893-4BA6-92A3-299AD020944D}" type="pres">
      <dgm:prSet presAssocID="{E0F2540B-71E8-431A-8F4F-330390FCDCE5}" presName="desCircle" presStyleLbl="node1" presStyleIdx="5" presStyleCnt="7" custLinFactNeighborX="17688"/>
      <dgm:spPr/>
    </dgm:pt>
    <dgm:pt modelId="{58891E5D-4BCA-48D4-A4CC-82A14DA38145}" type="pres">
      <dgm:prSet presAssocID="{E0F2540B-71E8-431A-8F4F-330390FCDCE5}" presName="chTx" presStyleLbl="revTx" presStyleIdx="13" presStyleCnt="17" custLinFactNeighborX="9933"/>
      <dgm:spPr/>
      <dgm:t>
        <a:bodyPr/>
        <a:lstStyle/>
        <a:p>
          <a:endParaRPr lang="en-US"/>
        </a:p>
      </dgm:t>
    </dgm:pt>
    <dgm:pt modelId="{511091A3-DAF1-4874-9503-ED9E5F1DA904}" type="pres">
      <dgm:prSet presAssocID="{E0F2540B-71E8-431A-8F4F-330390FCDCE5}" presName="desTx" presStyleLbl="revTx" presStyleIdx="14" presStyleCnt="17">
        <dgm:presLayoutVars>
          <dgm:bulletEnabled val="1"/>
        </dgm:presLayoutVars>
      </dgm:prSet>
      <dgm:spPr/>
    </dgm:pt>
    <dgm:pt modelId="{97AFC67F-50D2-47FD-BE72-5D5186EBD65F}" type="pres">
      <dgm:prSet presAssocID="{E0F2540B-71E8-431A-8F4F-330390FCDCE5}" presName="desBackupRightNorm" presStyleCnt="0"/>
      <dgm:spPr/>
    </dgm:pt>
    <dgm:pt modelId="{D9E28170-B716-477C-AABE-2373902E0164}" type="pres">
      <dgm:prSet presAssocID="{20EE45BF-0640-4FAE-AA69-0E89B3DC4647}" presName="desSpace" presStyleCnt="0"/>
      <dgm:spPr/>
    </dgm:pt>
    <dgm:pt modelId="{CD66682D-F9C0-4270-AD42-917B6CD6732B}" type="pres">
      <dgm:prSet presAssocID="{F5DAC42A-9953-4E68-9D2A-DB2E464600A0}" presName="desBackupLeftNorm" presStyleCnt="0"/>
      <dgm:spPr/>
    </dgm:pt>
    <dgm:pt modelId="{C513D1AA-EB7C-48A1-8410-612533EA2FB6}" type="pres">
      <dgm:prSet presAssocID="{F5DAC42A-9953-4E68-9D2A-DB2E464600A0}" presName="desComposite" presStyleCnt="0"/>
      <dgm:spPr/>
    </dgm:pt>
    <dgm:pt modelId="{6588437B-3C55-4ED5-8E93-19E492D4FEDB}" type="pres">
      <dgm:prSet presAssocID="{F5DAC42A-9953-4E68-9D2A-DB2E464600A0}" presName="desCircle" presStyleLbl="node1" presStyleIdx="6" presStyleCnt="7" custLinFactNeighborX="15662"/>
      <dgm:spPr/>
    </dgm:pt>
    <dgm:pt modelId="{F0D2407A-837C-4C4B-83F0-2FCEEADFD2AB}" type="pres">
      <dgm:prSet presAssocID="{F5DAC42A-9953-4E68-9D2A-DB2E464600A0}" presName="chTx" presStyleLbl="revTx" presStyleIdx="15" presStyleCnt="17" custLinFactNeighborX="8785"/>
      <dgm:spPr/>
      <dgm:t>
        <a:bodyPr/>
        <a:lstStyle/>
        <a:p>
          <a:endParaRPr lang="en-US"/>
        </a:p>
      </dgm:t>
    </dgm:pt>
    <dgm:pt modelId="{79A5E118-2FEF-4BAA-B91A-602AD3A4DDF5}" type="pres">
      <dgm:prSet presAssocID="{F5DAC42A-9953-4E68-9D2A-DB2E464600A0}" presName="desTx" presStyleLbl="revTx" presStyleIdx="16" presStyleCnt="17" custLinFactNeighborX="-18130">
        <dgm:presLayoutVars>
          <dgm:bulletEnabled val="1"/>
        </dgm:presLayoutVars>
      </dgm:prSet>
      <dgm:spPr/>
      <dgm:t>
        <a:bodyPr/>
        <a:lstStyle/>
        <a:p>
          <a:endParaRPr lang="en-US"/>
        </a:p>
      </dgm:t>
    </dgm:pt>
    <dgm:pt modelId="{6DFE8315-57C4-4413-8A8E-E2739DFB63FA}" type="pres">
      <dgm:prSet presAssocID="{F5DAC42A-9953-4E68-9D2A-DB2E464600A0}" presName="desBackupRightNorm" presStyleCnt="0"/>
      <dgm:spPr/>
    </dgm:pt>
    <dgm:pt modelId="{8D15D107-6C1E-4292-B823-B5A59A4BB256}" type="pres">
      <dgm:prSet presAssocID="{6BD379C7-8411-4C59-8DF8-B7A658259661}" presName="desSpace" presStyleCnt="0"/>
      <dgm:spPr/>
    </dgm:pt>
  </dgm:ptLst>
  <dgm:cxnLst>
    <dgm:cxn modelId="{0053FA70-0CDB-41E7-AD19-CFDC900F8D49}" srcId="{A6A3AE0A-196E-4CB9-94A6-A6F97D64E597}" destId="{3B869CD5-8096-457B-B2EE-FDB953DC3F9C}" srcOrd="1" destOrd="0" parTransId="{4141E0F1-5204-4EB7-8F79-23D47D6F1ED3}" sibTransId="{ED712278-8875-453C-8206-274B1337CAC3}"/>
    <dgm:cxn modelId="{1ABAE5ED-14D9-4B7F-B345-E93D3EDA7D99}" srcId="{E4EAE2BA-E6E9-47BE-90DA-7CC8F543793A}" destId="{A6A3AE0A-196E-4CB9-94A6-A6F97D64E597}" srcOrd="1" destOrd="0" parTransId="{D60A17E6-3100-4D09-B8B7-C2654FCBAC98}" sibTransId="{96BE6A25-F7D5-4E68-8275-C414EE8D979F}"/>
    <dgm:cxn modelId="{AE25AA28-3174-4235-9580-70F06CBA73CC}" type="presOf" srcId="{7ECFA061-4C37-459D-8507-CAB7C3C262F8}" destId="{AD060E96-1EBD-4AE0-AFD4-E85FDA68A1A4}" srcOrd="0" destOrd="0" presId="urn:microsoft.com/office/officeart/2008/layout/CircleAccentTimeline"/>
    <dgm:cxn modelId="{5468AC92-8D4C-4B9A-AB91-70E09AE3FE1B}" srcId="{A6A3AE0A-196E-4CB9-94A6-A6F97D64E597}" destId="{7E29DE48-1637-41DF-8246-9E0F347F29F4}" srcOrd="0" destOrd="0" parTransId="{1A35DAF3-EF0B-477B-A554-24A52813979C}" sibTransId="{BEB4A3A5-65B1-4449-8D7D-8C0439A8285A}"/>
    <dgm:cxn modelId="{C43EB226-A7B2-4E28-A9F8-967222613B57}" type="presOf" srcId="{F0374A18-5CE9-442D-9A41-0DAD00A3D037}" destId="{0B96F666-1A66-426B-B6C4-A82507BE3C23}" srcOrd="0" destOrd="0" presId="urn:microsoft.com/office/officeart/2008/layout/CircleAccentTimeline"/>
    <dgm:cxn modelId="{0710C21B-CF69-48F6-821C-09FFBB616E55}" srcId="{A6A3AE0A-196E-4CB9-94A6-A6F97D64E597}" destId="{7ECFA061-4C37-459D-8507-CAB7C3C262F8}" srcOrd="2" destOrd="0" parTransId="{B0888FFE-D580-45C3-9DCB-E52EB5FC6992}" sibTransId="{92AE3FDE-8AE1-401D-9E85-2B61DEE563DD}"/>
    <dgm:cxn modelId="{4C44EC0F-3F65-46FE-A8D6-24E96496043C}" type="presOf" srcId="{57D364AD-1750-41D5-ADEC-3EA8DC71C191}" destId="{5A1A6AFB-9A80-48F7-8702-258A44DF2D3F}" srcOrd="0" destOrd="0" presId="urn:microsoft.com/office/officeart/2008/layout/CircleAccentTimeline"/>
    <dgm:cxn modelId="{3298D46E-3A71-4D79-8038-2CF55912FFF8}" type="presOf" srcId="{F5DAC42A-9953-4E68-9D2A-DB2E464600A0}" destId="{F0D2407A-837C-4C4B-83F0-2FCEEADFD2AB}" srcOrd="0" destOrd="0" presId="urn:microsoft.com/office/officeart/2008/layout/CircleAccentTimeline"/>
    <dgm:cxn modelId="{A6660DF6-7D52-4686-A207-17F7D8D85EBE}" type="presOf" srcId="{A6A3AE0A-196E-4CB9-94A6-A6F97D64E597}" destId="{5FF011A6-CE61-4843-80C3-258ADF37025E}" srcOrd="0" destOrd="0" presId="urn:microsoft.com/office/officeart/2008/layout/CircleAccentTimeline"/>
    <dgm:cxn modelId="{90C35C80-C22C-4020-B500-0457A87C47FA}" srcId="{57D364AD-1750-41D5-ADEC-3EA8DC71C191}" destId="{E0F2540B-71E8-431A-8F4F-330390FCDCE5}" srcOrd="0" destOrd="0" parTransId="{DB4DFDAC-E9CD-4FF9-A543-B8EEF6E1DB13}" sibTransId="{20EE45BF-0640-4FAE-AA69-0E89B3DC4647}"/>
    <dgm:cxn modelId="{E6CA2265-80C5-49A6-B2C5-7390B36E37A9}" srcId="{E4EAE2BA-E6E9-47BE-90DA-7CC8F543793A}" destId="{5262A163-DC1D-4263-A3C3-3422C40132C4}" srcOrd="0" destOrd="0" parTransId="{30BD25AD-A124-4C55-8A21-807939C8F6E4}" sibTransId="{7D2E0DA4-D269-4882-8F90-86B5D3A2E2F9}"/>
    <dgm:cxn modelId="{BA321A62-86AA-429F-9228-7B78D7E5B3AF}" type="presOf" srcId="{A97ECC41-F4A1-4074-A456-76D7B624A553}" destId="{340F31B4-9309-4C39-B7DC-A035A39CD059}" srcOrd="0" destOrd="0" presId="urn:microsoft.com/office/officeart/2008/layout/CircleAccentTimeline"/>
    <dgm:cxn modelId="{696701DD-E5A1-436A-85F2-A421B2DFEF3F}" type="presOf" srcId="{7E29DE48-1637-41DF-8246-9E0F347F29F4}" destId="{7C48E65A-9E07-42E4-AB13-C4FDE86F88BE}" srcOrd="0" destOrd="0" presId="urn:microsoft.com/office/officeart/2008/layout/CircleAccentTimeline"/>
    <dgm:cxn modelId="{83A4C3D3-FF87-45F1-B8E5-DE7110B64F11}" srcId="{57D364AD-1750-41D5-ADEC-3EA8DC71C191}" destId="{F5DAC42A-9953-4E68-9D2A-DB2E464600A0}" srcOrd="1" destOrd="0" parTransId="{2859DB43-8CC4-44ED-BB8C-9F576244957C}" sibTransId="{6BD379C7-8411-4C59-8DF8-B7A658259661}"/>
    <dgm:cxn modelId="{A7FA544D-C7FF-46D5-993F-B8A6171B42B7}" type="presOf" srcId="{E0F2540B-71E8-431A-8F4F-330390FCDCE5}" destId="{58891E5D-4BCA-48D4-A4CC-82A14DA38145}" srcOrd="0" destOrd="0" presId="urn:microsoft.com/office/officeart/2008/layout/CircleAccentTimeline"/>
    <dgm:cxn modelId="{3BE0982A-EEF6-4386-929C-F46FE7A705D6}" type="presOf" srcId="{E4EAE2BA-E6E9-47BE-90DA-7CC8F543793A}" destId="{C666E99A-EA2A-4513-B163-536A725EC1D4}" srcOrd="0" destOrd="0" presId="urn:microsoft.com/office/officeart/2008/layout/CircleAccentTimeline"/>
    <dgm:cxn modelId="{8084DD8A-040D-4765-A88F-B6C74296BBB8}" srcId="{5262A163-DC1D-4263-A3C3-3422C40132C4}" destId="{F0374A18-5CE9-442D-9A41-0DAD00A3D037}" srcOrd="0" destOrd="0" parTransId="{AF384BDA-D945-49EE-9DF1-94C0025E9418}" sibTransId="{FE8E13B7-059A-47A6-A29C-A42A081FC1C0}"/>
    <dgm:cxn modelId="{1F942997-7DC8-4095-AB25-D77328EE26E4}" type="presOf" srcId="{3B869CD5-8096-457B-B2EE-FDB953DC3F9C}" destId="{541257C0-4A67-49FF-B9E4-1DA849B958E6}" srcOrd="0" destOrd="0" presId="urn:microsoft.com/office/officeart/2008/layout/CircleAccentTimeline"/>
    <dgm:cxn modelId="{CD45D6E5-96F8-4DA1-B2B5-A93014A89DC0}" srcId="{5262A163-DC1D-4263-A3C3-3422C40132C4}" destId="{A97ECC41-F4A1-4074-A456-76D7B624A553}" srcOrd="1" destOrd="0" parTransId="{BFF9FDA8-CC6B-4D20-8777-DDB1E7A00455}" sibTransId="{231F5332-C23F-459E-B7C7-5655E59C01E7}"/>
    <dgm:cxn modelId="{0D8BBDDB-9F93-4D65-9BCD-CC6B20391ADE}" srcId="{E4EAE2BA-E6E9-47BE-90DA-7CC8F543793A}" destId="{57D364AD-1750-41D5-ADEC-3EA8DC71C191}" srcOrd="2" destOrd="0" parTransId="{8845A951-5C73-4E75-AD92-38EA9D5C12C6}" sibTransId="{0F274E2F-6E9B-4B1C-A7E6-1159C369C333}"/>
    <dgm:cxn modelId="{FA5E487B-E98F-4BF9-916D-5D2A9EC259E8}" type="presOf" srcId="{5262A163-DC1D-4263-A3C3-3422C40132C4}" destId="{376095CB-D6B3-450F-A417-72CA3FB2729D}" srcOrd="0" destOrd="0" presId="urn:microsoft.com/office/officeart/2008/layout/CircleAccentTimeline"/>
    <dgm:cxn modelId="{D54903FE-F0B9-4C41-96B0-24146D35BFAB}" type="presParOf" srcId="{C666E99A-EA2A-4513-B163-536A725EC1D4}" destId="{585D0FA6-C371-4C7B-9835-4670D7382EE7}" srcOrd="0" destOrd="0" presId="urn:microsoft.com/office/officeart/2008/layout/CircleAccentTimeline"/>
    <dgm:cxn modelId="{0D8240E6-ED54-4307-8D7F-2B19E1E2B20C}" type="presParOf" srcId="{585D0FA6-C371-4C7B-9835-4670D7382EE7}" destId="{883D7331-68EE-4D37-B038-3FFD39F6D77E}" srcOrd="0" destOrd="0" presId="urn:microsoft.com/office/officeart/2008/layout/CircleAccentTimeline"/>
    <dgm:cxn modelId="{A408A5D8-A400-4948-906A-8A56CD640A52}" type="presParOf" srcId="{585D0FA6-C371-4C7B-9835-4670D7382EE7}" destId="{376095CB-D6B3-450F-A417-72CA3FB2729D}" srcOrd="1" destOrd="0" presId="urn:microsoft.com/office/officeart/2008/layout/CircleAccentTimeline"/>
    <dgm:cxn modelId="{D8E81704-506E-4C36-9837-EB436E008863}" type="presParOf" srcId="{585D0FA6-C371-4C7B-9835-4670D7382EE7}" destId="{5F37703A-FB05-43AB-9B9B-FAB82DB4C81D}" srcOrd="2" destOrd="0" presId="urn:microsoft.com/office/officeart/2008/layout/CircleAccentTimeline"/>
    <dgm:cxn modelId="{9B990685-7E78-4BC5-AC21-B40078B14D5D}" type="presParOf" srcId="{C666E99A-EA2A-4513-B163-536A725EC1D4}" destId="{22728231-590B-4FC9-B3D8-3799AEB058AB}" srcOrd="1" destOrd="0" presId="urn:microsoft.com/office/officeart/2008/layout/CircleAccentTimeline"/>
    <dgm:cxn modelId="{DDC0BBCE-C74F-4196-9700-3F4D214F3BAC}" type="presParOf" srcId="{C666E99A-EA2A-4513-B163-536A725EC1D4}" destId="{E2DDC4AC-F554-4C23-82C3-8ED1F7FB0574}" srcOrd="2" destOrd="0" presId="urn:microsoft.com/office/officeart/2008/layout/CircleAccentTimeline"/>
    <dgm:cxn modelId="{B47C47F3-535F-4C96-9650-22E37962C198}" type="presParOf" srcId="{C666E99A-EA2A-4513-B163-536A725EC1D4}" destId="{0C56D976-767B-4FB1-B185-C70ADE064B06}" srcOrd="3" destOrd="0" presId="urn:microsoft.com/office/officeart/2008/layout/CircleAccentTimeline"/>
    <dgm:cxn modelId="{B7CEB5D0-9C71-4D68-8F15-14EF33512900}" type="presParOf" srcId="{C666E99A-EA2A-4513-B163-536A725EC1D4}" destId="{BC21F098-2E84-4A44-A683-5C5AAACE149D}" srcOrd="4" destOrd="0" presId="urn:microsoft.com/office/officeart/2008/layout/CircleAccentTimeline"/>
    <dgm:cxn modelId="{DED80BB7-576D-4C99-80D8-60D8B1800EE1}" type="presParOf" srcId="{BC21F098-2E84-4A44-A683-5C5AAACE149D}" destId="{98CCD157-1040-4C1F-A784-DD87F548ADD8}" srcOrd="0" destOrd="0" presId="urn:microsoft.com/office/officeart/2008/layout/CircleAccentTimeline"/>
    <dgm:cxn modelId="{BAA3782C-29BB-460E-9CB1-31C403BA13E8}" type="presParOf" srcId="{BC21F098-2E84-4A44-A683-5C5AAACE149D}" destId="{0B96F666-1A66-426B-B6C4-A82507BE3C23}" srcOrd="1" destOrd="0" presId="urn:microsoft.com/office/officeart/2008/layout/CircleAccentTimeline"/>
    <dgm:cxn modelId="{BD97CACE-06E1-4945-8DD9-425F752DB33D}" type="presParOf" srcId="{BC21F098-2E84-4A44-A683-5C5AAACE149D}" destId="{A7826570-9E5F-4BB7-B1BF-79308E9F1FC6}" srcOrd="2" destOrd="0" presId="urn:microsoft.com/office/officeart/2008/layout/CircleAccentTimeline"/>
    <dgm:cxn modelId="{E76D4BD6-E14F-4CA1-BA56-39C25C44C583}" type="presParOf" srcId="{C666E99A-EA2A-4513-B163-536A725EC1D4}" destId="{EB6DEA54-B56F-4124-AB26-B4AFF4A8E8CA}" srcOrd="5" destOrd="0" presId="urn:microsoft.com/office/officeart/2008/layout/CircleAccentTimeline"/>
    <dgm:cxn modelId="{F844F5B4-FEC1-4946-93B6-838A6E540A33}" type="presParOf" srcId="{C666E99A-EA2A-4513-B163-536A725EC1D4}" destId="{1938791D-D54F-427A-BCE8-1CEA96EE090A}" srcOrd="6" destOrd="0" presId="urn:microsoft.com/office/officeart/2008/layout/CircleAccentTimeline"/>
    <dgm:cxn modelId="{1F0EADBB-63CA-46E6-9773-E0C178DEE008}" type="presParOf" srcId="{C666E99A-EA2A-4513-B163-536A725EC1D4}" destId="{B19321D6-A7B4-418F-A6EC-3757182E2703}" srcOrd="7" destOrd="0" presId="urn:microsoft.com/office/officeart/2008/layout/CircleAccentTimeline"/>
    <dgm:cxn modelId="{B8A4E5BB-87DE-4103-A341-1682F8719D09}" type="presParOf" srcId="{C666E99A-EA2A-4513-B163-536A725EC1D4}" destId="{EE90A43E-1644-407B-A98D-B4BD86475576}" srcOrd="8" destOrd="0" presId="urn:microsoft.com/office/officeart/2008/layout/CircleAccentTimeline"/>
    <dgm:cxn modelId="{F3698E04-4F33-4ADB-B8C8-00C220894021}" type="presParOf" srcId="{EE90A43E-1644-407B-A98D-B4BD86475576}" destId="{4FECF555-388A-4ECF-B590-153B895A3FB3}" srcOrd="0" destOrd="0" presId="urn:microsoft.com/office/officeart/2008/layout/CircleAccentTimeline"/>
    <dgm:cxn modelId="{815DA1D3-9638-47F5-ACD5-56FD0C15D26A}" type="presParOf" srcId="{EE90A43E-1644-407B-A98D-B4BD86475576}" destId="{340F31B4-9309-4C39-B7DC-A035A39CD059}" srcOrd="1" destOrd="0" presId="urn:microsoft.com/office/officeart/2008/layout/CircleAccentTimeline"/>
    <dgm:cxn modelId="{1CD0F353-08C1-4711-ACB7-890D49C9B2FE}" type="presParOf" srcId="{EE90A43E-1644-407B-A98D-B4BD86475576}" destId="{0615E880-CF18-4DF9-BB7D-C0B09AC33F44}" srcOrd="2" destOrd="0" presId="urn:microsoft.com/office/officeart/2008/layout/CircleAccentTimeline"/>
    <dgm:cxn modelId="{2F2B5FB3-F97F-4D0F-A94E-4BBFDC281E85}" type="presParOf" srcId="{C666E99A-EA2A-4513-B163-536A725EC1D4}" destId="{F3CA3397-80AA-49F9-B443-B1B4100FD289}" srcOrd="9" destOrd="0" presId="urn:microsoft.com/office/officeart/2008/layout/CircleAccentTimeline"/>
    <dgm:cxn modelId="{C6C29282-526E-4D3F-911A-F37D4F6EC76A}" type="presParOf" srcId="{C666E99A-EA2A-4513-B163-536A725EC1D4}" destId="{D4E8EFB5-4798-432F-8482-33D3BEC25E52}" srcOrd="10" destOrd="0" presId="urn:microsoft.com/office/officeart/2008/layout/CircleAccentTimeline"/>
    <dgm:cxn modelId="{30EDAED8-FFCE-4C92-814A-AC3088F44805}" type="presParOf" srcId="{C666E99A-EA2A-4513-B163-536A725EC1D4}" destId="{A7D83AC0-B232-4909-9A19-88B134090BA1}" srcOrd="11" destOrd="0" presId="urn:microsoft.com/office/officeart/2008/layout/CircleAccentTimeline"/>
    <dgm:cxn modelId="{6015695F-C7CC-4C95-BFE6-AE871DB2527F}" type="presParOf" srcId="{A7D83AC0-B232-4909-9A19-88B134090BA1}" destId="{DC8F00D9-5384-4F0C-A063-21BC856E1423}" srcOrd="0" destOrd="0" presId="urn:microsoft.com/office/officeart/2008/layout/CircleAccentTimeline"/>
    <dgm:cxn modelId="{616A0EC6-6D7C-4259-8068-3523CF78E4FB}" type="presParOf" srcId="{A7D83AC0-B232-4909-9A19-88B134090BA1}" destId="{5FF011A6-CE61-4843-80C3-258ADF37025E}" srcOrd="1" destOrd="0" presId="urn:microsoft.com/office/officeart/2008/layout/CircleAccentTimeline"/>
    <dgm:cxn modelId="{E1057475-739F-4B8D-9695-F3C76D4FF55B}" type="presParOf" srcId="{A7D83AC0-B232-4909-9A19-88B134090BA1}" destId="{F1648D02-6A2C-4B35-A6A1-01FF30102752}" srcOrd="2" destOrd="0" presId="urn:microsoft.com/office/officeart/2008/layout/CircleAccentTimeline"/>
    <dgm:cxn modelId="{D4B825E7-A667-4A5F-BED5-2D2AF4B473AD}" type="presParOf" srcId="{C666E99A-EA2A-4513-B163-536A725EC1D4}" destId="{B644319D-880D-48B6-BA23-876C75817A6E}" srcOrd="12" destOrd="0" presId="urn:microsoft.com/office/officeart/2008/layout/CircleAccentTimeline"/>
    <dgm:cxn modelId="{1FEEE112-3A68-43F1-B436-710B940D9890}" type="presParOf" srcId="{C666E99A-EA2A-4513-B163-536A725EC1D4}" destId="{9350AE6C-FDDD-42D6-95A9-7FA449299F1D}" srcOrd="13" destOrd="0" presId="urn:microsoft.com/office/officeart/2008/layout/CircleAccentTimeline"/>
    <dgm:cxn modelId="{655D94FE-23B7-43F2-9B4A-8FA4F66AC9B7}" type="presParOf" srcId="{C666E99A-EA2A-4513-B163-536A725EC1D4}" destId="{53021206-7F25-400C-BF86-ADFE63658FD8}" srcOrd="14" destOrd="0" presId="urn:microsoft.com/office/officeart/2008/layout/CircleAccentTimeline"/>
    <dgm:cxn modelId="{0056F1A5-B707-40D8-AFD5-8C86645A1745}" type="presParOf" srcId="{C666E99A-EA2A-4513-B163-536A725EC1D4}" destId="{A5127B35-8A6C-4342-8474-79A946294B10}" srcOrd="15" destOrd="0" presId="urn:microsoft.com/office/officeart/2008/layout/CircleAccentTimeline"/>
    <dgm:cxn modelId="{AD74AFEC-454C-42EB-A4AE-9E15E7E5E2F8}" type="presParOf" srcId="{A5127B35-8A6C-4342-8474-79A946294B10}" destId="{C5ACA02B-AC05-48F7-B9D1-1243DC2EA86B}" srcOrd="0" destOrd="0" presId="urn:microsoft.com/office/officeart/2008/layout/CircleAccentTimeline"/>
    <dgm:cxn modelId="{C59033EE-614B-44EF-91FB-2089747E97E2}" type="presParOf" srcId="{A5127B35-8A6C-4342-8474-79A946294B10}" destId="{7C48E65A-9E07-42E4-AB13-C4FDE86F88BE}" srcOrd="1" destOrd="0" presId="urn:microsoft.com/office/officeart/2008/layout/CircleAccentTimeline"/>
    <dgm:cxn modelId="{9B900E59-703A-457C-AE90-E24815C4EBB6}" type="presParOf" srcId="{A5127B35-8A6C-4342-8474-79A946294B10}" destId="{AA6C882B-2D26-43DD-8774-515FD4E12BFD}" srcOrd="2" destOrd="0" presId="urn:microsoft.com/office/officeart/2008/layout/CircleAccentTimeline"/>
    <dgm:cxn modelId="{DB656C3F-1A81-486F-9602-40F8BBBE21C9}" type="presParOf" srcId="{C666E99A-EA2A-4513-B163-536A725EC1D4}" destId="{0F6D7312-7807-4AC6-95D0-8909F69E3BD6}" srcOrd="16" destOrd="0" presId="urn:microsoft.com/office/officeart/2008/layout/CircleAccentTimeline"/>
    <dgm:cxn modelId="{18BA27BF-1D81-4858-9751-04A698F07D97}" type="presParOf" srcId="{C666E99A-EA2A-4513-B163-536A725EC1D4}" destId="{2BF14B2E-C86B-46FD-B2F8-0A254A170F39}" srcOrd="17" destOrd="0" presId="urn:microsoft.com/office/officeart/2008/layout/CircleAccentTimeline"/>
    <dgm:cxn modelId="{015E3B9C-518D-4D3D-889F-CB1DE3AD9151}" type="presParOf" srcId="{C666E99A-EA2A-4513-B163-536A725EC1D4}" destId="{23A6D9FE-1358-4191-BE58-C3896D89C617}" srcOrd="18" destOrd="0" presId="urn:microsoft.com/office/officeart/2008/layout/CircleAccentTimeline"/>
    <dgm:cxn modelId="{0E44BBA0-9971-4724-9849-26E4F0358E36}" type="presParOf" srcId="{C666E99A-EA2A-4513-B163-536A725EC1D4}" destId="{91A12434-33BD-49C4-B7FC-BC97C45DD227}" srcOrd="19" destOrd="0" presId="urn:microsoft.com/office/officeart/2008/layout/CircleAccentTimeline"/>
    <dgm:cxn modelId="{AEFB63C4-3A17-4B73-AE9D-1DC3217D2265}" type="presParOf" srcId="{91A12434-33BD-49C4-B7FC-BC97C45DD227}" destId="{285AA1F7-78F5-4CBA-B465-E0BF127002D8}" srcOrd="0" destOrd="0" presId="urn:microsoft.com/office/officeart/2008/layout/CircleAccentTimeline"/>
    <dgm:cxn modelId="{86D3544D-E42A-46F7-93D4-74E947C3CC7E}" type="presParOf" srcId="{91A12434-33BD-49C4-B7FC-BC97C45DD227}" destId="{541257C0-4A67-49FF-B9E4-1DA849B958E6}" srcOrd="1" destOrd="0" presId="urn:microsoft.com/office/officeart/2008/layout/CircleAccentTimeline"/>
    <dgm:cxn modelId="{D12FFBB9-E445-4F53-B2BF-CF498B99FA87}" type="presParOf" srcId="{91A12434-33BD-49C4-B7FC-BC97C45DD227}" destId="{7892FC91-A749-4E0B-96CC-DF3E325BA9A5}" srcOrd="2" destOrd="0" presId="urn:microsoft.com/office/officeart/2008/layout/CircleAccentTimeline"/>
    <dgm:cxn modelId="{A4D31419-E13E-4BAC-AE1F-A0F6F12A94BB}" type="presParOf" srcId="{C666E99A-EA2A-4513-B163-536A725EC1D4}" destId="{31E11A0F-CD1E-43EE-A884-214EC256D1BB}" srcOrd="20" destOrd="0" presId="urn:microsoft.com/office/officeart/2008/layout/CircleAccentTimeline"/>
    <dgm:cxn modelId="{09B5063C-E5AE-4850-A94A-47839073C29B}" type="presParOf" srcId="{C666E99A-EA2A-4513-B163-536A725EC1D4}" destId="{5441E2D6-65CA-4C56-A5E6-B1600D745A1C}" srcOrd="21" destOrd="0" presId="urn:microsoft.com/office/officeart/2008/layout/CircleAccentTimeline"/>
    <dgm:cxn modelId="{A9434461-2F25-4E9A-9FAF-15F8C6FB5159}" type="presParOf" srcId="{C666E99A-EA2A-4513-B163-536A725EC1D4}" destId="{EBECE4A9-A6BD-4727-8D91-EC9672EBFBE2}" srcOrd="22" destOrd="0" presId="urn:microsoft.com/office/officeart/2008/layout/CircleAccentTimeline"/>
    <dgm:cxn modelId="{774DCBF1-D46F-4566-A725-E605EC5C2364}" type="presParOf" srcId="{C666E99A-EA2A-4513-B163-536A725EC1D4}" destId="{D74832B8-7AD3-4469-AA05-99269D7A2E83}" srcOrd="23" destOrd="0" presId="urn:microsoft.com/office/officeart/2008/layout/CircleAccentTimeline"/>
    <dgm:cxn modelId="{1E00F2EC-8140-40E5-A155-F5EDFA66CBF9}" type="presParOf" srcId="{D74832B8-7AD3-4469-AA05-99269D7A2E83}" destId="{D9490748-1AD2-4732-9D93-8210F5259CD2}" srcOrd="0" destOrd="0" presId="urn:microsoft.com/office/officeart/2008/layout/CircleAccentTimeline"/>
    <dgm:cxn modelId="{6B229EBD-3B2D-402E-B2F4-D3934B1ECF19}" type="presParOf" srcId="{D74832B8-7AD3-4469-AA05-99269D7A2E83}" destId="{AD060E96-1EBD-4AE0-AFD4-E85FDA68A1A4}" srcOrd="1" destOrd="0" presId="urn:microsoft.com/office/officeart/2008/layout/CircleAccentTimeline"/>
    <dgm:cxn modelId="{6BDED2D7-65CB-4A19-9CFF-085112E403BD}" type="presParOf" srcId="{D74832B8-7AD3-4469-AA05-99269D7A2E83}" destId="{929248F0-4F31-4ABA-A1C5-9F3E7FAF94DC}" srcOrd="2" destOrd="0" presId="urn:microsoft.com/office/officeart/2008/layout/CircleAccentTimeline"/>
    <dgm:cxn modelId="{50A5A6CC-5F31-48F1-AE95-D9EEDC970CC4}" type="presParOf" srcId="{C666E99A-EA2A-4513-B163-536A725EC1D4}" destId="{F5A09522-CBCC-4E03-9B67-14397C68A838}" srcOrd="24" destOrd="0" presId="urn:microsoft.com/office/officeart/2008/layout/CircleAccentTimeline"/>
    <dgm:cxn modelId="{C33269A0-45FF-43AC-B3E9-A7C0F2113596}" type="presParOf" srcId="{C666E99A-EA2A-4513-B163-536A725EC1D4}" destId="{AC6D1C2A-B677-4ADD-9E1F-F766CDC1CA9B}" srcOrd="25" destOrd="0" presId="urn:microsoft.com/office/officeart/2008/layout/CircleAccentTimeline"/>
    <dgm:cxn modelId="{B5D0F44E-BD23-4BB9-A1EA-6F1932173852}" type="presParOf" srcId="{C666E99A-EA2A-4513-B163-536A725EC1D4}" destId="{3BBC45CD-4824-4821-98CC-262916A07175}" srcOrd="26" destOrd="0" presId="urn:microsoft.com/office/officeart/2008/layout/CircleAccentTimeline"/>
    <dgm:cxn modelId="{1AA5C0AA-234C-4A70-B8A3-54A8F7707DA5}" type="presParOf" srcId="{3BBC45CD-4824-4821-98CC-262916A07175}" destId="{6E856C5D-C4EC-4F99-BFA6-6402C9B9335C}" srcOrd="0" destOrd="0" presId="urn:microsoft.com/office/officeart/2008/layout/CircleAccentTimeline"/>
    <dgm:cxn modelId="{C0A32461-4022-4EA9-946B-6D2143C5EAC9}" type="presParOf" srcId="{3BBC45CD-4824-4821-98CC-262916A07175}" destId="{5A1A6AFB-9A80-48F7-8702-258A44DF2D3F}" srcOrd="1" destOrd="0" presId="urn:microsoft.com/office/officeart/2008/layout/CircleAccentTimeline"/>
    <dgm:cxn modelId="{59F55637-9D77-4168-8994-E303BCFDA40E}" type="presParOf" srcId="{3BBC45CD-4824-4821-98CC-262916A07175}" destId="{27944185-B54B-4EDD-A227-D5F85C37F9B1}" srcOrd="2" destOrd="0" presId="urn:microsoft.com/office/officeart/2008/layout/CircleAccentTimeline"/>
    <dgm:cxn modelId="{B4A14CC3-1E7A-417C-8478-6966ABADDCBB}" type="presParOf" srcId="{C666E99A-EA2A-4513-B163-536A725EC1D4}" destId="{7CE9B6D3-6364-4417-A52A-46D65B9DA4B2}" srcOrd="27" destOrd="0" presId="urn:microsoft.com/office/officeart/2008/layout/CircleAccentTimeline"/>
    <dgm:cxn modelId="{4FE3D72D-7174-4696-9311-1E968F2D02C4}" type="presParOf" srcId="{C666E99A-EA2A-4513-B163-536A725EC1D4}" destId="{55941A83-DE25-439D-B53E-E3CB78F2E67F}" srcOrd="28" destOrd="0" presId="urn:microsoft.com/office/officeart/2008/layout/CircleAccentTimeline"/>
    <dgm:cxn modelId="{F4789019-C637-4847-9AE3-744A275AE748}" type="presParOf" srcId="{C666E99A-EA2A-4513-B163-536A725EC1D4}" destId="{3559763E-39ED-4B21-AD9F-61037829FD2F}" srcOrd="29" destOrd="0" presId="urn:microsoft.com/office/officeart/2008/layout/CircleAccentTimeline"/>
    <dgm:cxn modelId="{2D7FACF4-BB3B-4005-9670-2C0258ACDB52}" type="presParOf" srcId="{C666E99A-EA2A-4513-B163-536A725EC1D4}" destId="{D24C745C-1ED7-4140-B7F4-4907BFAEAF9B}" srcOrd="30" destOrd="0" presId="urn:microsoft.com/office/officeart/2008/layout/CircleAccentTimeline"/>
    <dgm:cxn modelId="{94928FAA-B519-4807-AEE0-1645C3992AD4}" type="presParOf" srcId="{D24C745C-1ED7-4140-B7F4-4907BFAEAF9B}" destId="{F5B6CA5A-C893-4BA6-92A3-299AD020944D}" srcOrd="0" destOrd="0" presId="urn:microsoft.com/office/officeart/2008/layout/CircleAccentTimeline"/>
    <dgm:cxn modelId="{33A32B7A-9F0E-41A0-BE18-4C38C1607DB9}" type="presParOf" srcId="{D24C745C-1ED7-4140-B7F4-4907BFAEAF9B}" destId="{58891E5D-4BCA-48D4-A4CC-82A14DA38145}" srcOrd="1" destOrd="0" presId="urn:microsoft.com/office/officeart/2008/layout/CircleAccentTimeline"/>
    <dgm:cxn modelId="{ACB316B6-631D-4F33-8148-5A632B1AF980}" type="presParOf" srcId="{D24C745C-1ED7-4140-B7F4-4907BFAEAF9B}" destId="{511091A3-DAF1-4874-9503-ED9E5F1DA904}" srcOrd="2" destOrd="0" presId="urn:microsoft.com/office/officeart/2008/layout/CircleAccentTimeline"/>
    <dgm:cxn modelId="{642AA5DC-B8F4-4546-8674-A77B07941B26}" type="presParOf" srcId="{C666E99A-EA2A-4513-B163-536A725EC1D4}" destId="{97AFC67F-50D2-47FD-BE72-5D5186EBD65F}" srcOrd="31" destOrd="0" presId="urn:microsoft.com/office/officeart/2008/layout/CircleAccentTimeline"/>
    <dgm:cxn modelId="{ED122F42-E29F-480F-BF4D-139D9EF91356}" type="presParOf" srcId="{C666E99A-EA2A-4513-B163-536A725EC1D4}" destId="{D9E28170-B716-477C-AABE-2373902E0164}" srcOrd="32" destOrd="0" presId="urn:microsoft.com/office/officeart/2008/layout/CircleAccentTimeline"/>
    <dgm:cxn modelId="{24B2CC4E-5E58-4774-9127-6949E3CB026C}" type="presParOf" srcId="{C666E99A-EA2A-4513-B163-536A725EC1D4}" destId="{CD66682D-F9C0-4270-AD42-917B6CD6732B}" srcOrd="33" destOrd="0" presId="urn:microsoft.com/office/officeart/2008/layout/CircleAccentTimeline"/>
    <dgm:cxn modelId="{095285C0-040D-4611-9AB0-A55FBBCAF994}" type="presParOf" srcId="{C666E99A-EA2A-4513-B163-536A725EC1D4}" destId="{C513D1AA-EB7C-48A1-8410-612533EA2FB6}" srcOrd="34" destOrd="0" presId="urn:microsoft.com/office/officeart/2008/layout/CircleAccentTimeline"/>
    <dgm:cxn modelId="{886DBF11-6FDF-4CC3-BA73-79CB2390BD77}" type="presParOf" srcId="{C513D1AA-EB7C-48A1-8410-612533EA2FB6}" destId="{6588437B-3C55-4ED5-8E93-19E492D4FEDB}" srcOrd="0" destOrd="0" presId="urn:microsoft.com/office/officeart/2008/layout/CircleAccentTimeline"/>
    <dgm:cxn modelId="{8F855660-C6BC-4013-9AF9-B7F3F8F12396}" type="presParOf" srcId="{C513D1AA-EB7C-48A1-8410-612533EA2FB6}" destId="{F0D2407A-837C-4C4B-83F0-2FCEEADFD2AB}" srcOrd="1" destOrd="0" presId="urn:microsoft.com/office/officeart/2008/layout/CircleAccentTimeline"/>
    <dgm:cxn modelId="{EF06BB7B-F473-4362-A978-07B987AA68F5}" type="presParOf" srcId="{C513D1AA-EB7C-48A1-8410-612533EA2FB6}" destId="{79A5E118-2FEF-4BAA-B91A-602AD3A4DDF5}" srcOrd="2" destOrd="0" presId="urn:microsoft.com/office/officeart/2008/layout/CircleAccentTimeline"/>
    <dgm:cxn modelId="{DD2CF482-AFD4-4848-8FC6-53F78D863BAA}" type="presParOf" srcId="{C666E99A-EA2A-4513-B163-536A725EC1D4}" destId="{6DFE8315-57C4-4413-8A8E-E2739DFB63FA}" srcOrd="35" destOrd="0" presId="urn:microsoft.com/office/officeart/2008/layout/CircleAccentTimeline"/>
    <dgm:cxn modelId="{CCB251DD-C49D-4228-AFE0-177EA9586ED0}" type="presParOf" srcId="{C666E99A-EA2A-4513-B163-536A725EC1D4}" destId="{8D15D107-6C1E-4292-B823-B5A59A4BB256}" srcOrd="36" destOrd="0" presId="urn:microsoft.com/office/officeart/2008/layout/CircleAccentTimeline"/>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4EAE2BA-E6E9-47BE-90DA-7CC8F543793A}" type="doc">
      <dgm:prSet loTypeId="urn:microsoft.com/office/officeart/2008/layout/CircleAccentTimeline" loCatId="process" qsTypeId="urn:microsoft.com/office/officeart/2005/8/quickstyle/simple4" qsCatId="simple" csTypeId="urn:microsoft.com/office/officeart/2005/8/colors/colorful1#1" csCatId="colorful" phldr="1"/>
      <dgm:spPr/>
      <dgm:t>
        <a:bodyPr/>
        <a:lstStyle/>
        <a:p>
          <a:endParaRPr lang="en-US"/>
        </a:p>
      </dgm:t>
    </dgm:pt>
    <dgm:pt modelId="{7FC2D584-30A6-449E-B7CA-341F5F62FAF5}">
      <dgm:prSet phldrT="[Text]" custT="1"/>
      <dgm:spPr>
        <a:xfrm rot="17700000">
          <a:off x="3526988" y="1339948"/>
          <a:ext cx="1022729" cy="492876"/>
        </a:xfrm>
      </dgm:spPr>
      <dgm:t>
        <a:bodyPr/>
        <a:lstStyle/>
        <a:p>
          <a:r>
            <a:rPr lang="en-US" sz="4000" dirty="0">
              <a:latin typeface="Calibri"/>
              <a:ea typeface="+mn-ea"/>
              <a:cs typeface="+mn-cs"/>
            </a:rPr>
            <a:t>1908</a:t>
          </a:r>
        </a:p>
      </dgm:t>
    </dgm:pt>
    <dgm:pt modelId="{5B8A5422-3BF7-4359-9198-DC33B9CC121C}" type="parTrans" cxnId="{283F8578-61AB-4F3A-B8D5-79928B6E421A}">
      <dgm:prSet/>
      <dgm:spPr/>
      <dgm:t>
        <a:bodyPr/>
        <a:lstStyle/>
        <a:p>
          <a:endParaRPr lang="en-US"/>
        </a:p>
      </dgm:t>
    </dgm:pt>
    <dgm:pt modelId="{9BCC6C0B-54DD-42A5-A6A4-57FEEA70C7B5}" type="sibTrans" cxnId="{283F8578-61AB-4F3A-B8D5-79928B6E421A}">
      <dgm:prSet/>
      <dgm:spPr/>
      <dgm:t>
        <a:bodyPr/>
        <a:lstStyle/>
        <a:p>
          <a:endParaRPr lang="en-US"/>
        </a:p>
      </dgm:t>
    </dgm:pt>
    <dgm:pt modelId="{4270397F-DBF8-4AC4-AA3F-CA10089E7FBE}">
      <dgm:prSet phldrT="[Text]" custT="1"/>
      <dgm:spPr>
        <a:xfrm rot="17700000">
          <a:off x="4104961" y="2802844"/>
          <a:ext cx="884708" cy="426573"/>
        </a:xfrm>
      </dgm:spPr>
      <dgm:t>
        <a:bodyPr/>
        <a:lstStyle/>
        <a:p>
          <a:r>
            <a:rPr lang="en-US" sz="1600" dirty="0">
              <a:latin typeface="Calibri"/>
              <a:ea typeface="+mn-ea"/>
              <a:cs typeface="+mn-cs"/>
            </a:rPr>
            <a:t>City Milk Ordinances</a:t>
          </a:r>
        </a:p>
      </dgm:t>
    </dgm:pt>
    <dgm:pt modelId="{75FF98B8-82E9-41E5-83D6-CFAB184BF2CA}" type="parTrans" cxnId="{9E4E564B-7449-488A-A98A-627F84C86B7B}">
      <dgm:prSet/>
      <dgm:spPr/>
      <dgm:t>
        <a:bodyPr/>
        <a:lstStyle/>
        <a:p>
          <a:endParaRPr lang="en-US"/>
        </a:p>
      </dgm:t>
    </dgm:pt>
    <dgm:pt modelId="{4C7CC020-5C91-4D36-A3D2-5B6892F678CD}" type="sibTrans" cxnId="{9E4E564B-7449-488A-A98A-627F84C86B7B}">
      <dgm:prSet/>
      <dgm:spPr/>
      <dgm:t>
        <a:bodyPr/>
        <a:lstStyle/>
        <a:p>
          <a:endParaRPr lang="en-US"/>
        </a:p>
      </dgm:t>
    </dgm:pt>
    <dgm:pt modelId="{8A6DB3FE-C39B-447E-9F35-B0AA149632E9}">
      <dgm:prSet phldrT="[Text]" custT="1"/>
      <dgm:spPr>
        <a:xfrm rot="17700000">
          <a:off x="5478661" y="2802844"/>
          <a:ext cx="884708" cy="426573"/>
        </a:xfrm>
      </dgm:spPr>
      <dgm:t>
        <a:bodyPr/>
        <a:lstStyle/>
        <a:p>
          <a:r>
            <a:rPr lang="en-US" sz="1600" dirty="0">
              <a:latin typeface="Calibri"/>
              <a:ea typeface="+mn-ea"/>
              <a:cs typeface="+mn-cs"/>
            </a:rPr>
            <a:t>Precursor to Federal Pasteurized Milk Ordinance</a:t>
          </a:r>
        </a:p>
      </dgm:t>
    </dgm:pt>
    <dgm:pt modelId="{59337257-76BB-40A8-A3C4-453905802E16}" type="parTrans" cxnId="{DE067B6E-5705-40C5-95E8-34489ECF6FE3}">
      <dgm:prSet/>
      <dgm:spPr/>
      <dgm:t>
        <a:bodyPr/>
        <a:lstStyle/>
        <a:p>
          <a:endParaRPr lang="en-US"/>
        </a:p>
      </dgm:t>
    </dgm:pt>
    <dgm:pt modelId="{092AA806-E93B-48B2-8CC6-74C5945CE54C}" type="sibTrans" cxnId="{DE067B6E-5705-40C5-95E8-34489ECF6FE3}">
      <dgm:prSet/>
      <dgm:spPr/>
      <dgm:t>
        <a:bodyPr/>
        <a:lstStyle/>
        <a:p>
          <a:endParaRPr lang="en-US"/>
        </a:p>
      </dgm:t>
    </dgm:pt>
    <dgm:pt modelId="{C4843CC7-1E96-4B59-9DC6-ACB4F823B6CA}">
      <dgm:prSet phldrT="[Text]" custT="1"/>
      <dgm:spPr>
        <a:xfrm rot="17700000">
          <a:off x="6763335" y="1339948"/>
          <a:ext cx="1022729" cy="492876"/>
        </a:xfrm>
      </dgm:spPr>
      <dgm:t>
        <a:bodyPr/>
        <a:lstStyle/>
        <a:p>
          <a:r>
            <a:rPr lang="en-US" sz="4000" dirty="0">
              <a:latin typeface="Calibri"/>
              <a:ea typeface="+mn-ea"/>
              <a:cs typeface="+mn-cs"/>
            </a:rPr>
            <a:t>1948</a:t>
          </a:r>
        </a:p>
      </dgm:t>
    </dgm:pt>
    <dgm:pt modelId="{B45DE71B-8C61-4A29-BBB0-5AA953CF7542}" type="parTrans" cxnId="{A81889D7-B4F1-469E-A91B-D36894BED34C}">
      <dgm:prSet/>
      <dgm:spPr/>
      <dgm:t>
        <a:bodyPr/>
        <a:lstStyle/>
        <a:p>
          <a:endParaRPr lang="en-US"/>
        </a:p>
      </dgm:t>
    </dgm:pt>
    <dgm:pt modelId="{E03609D5-4748-4E3C-8F59-7CA6A6BDD666}" type="sibTrans" cxnId="{A81889D7-B4F1-469E-A91B-D36894BED34C}">
      <dgm:prSet/>
      <dgm:spPr/>
      <dgm:t>
        <a:bodyPr/>
        <a:lstStyle/>
        <a:p>
          <a:endParaRPr lang="en-US"/>
        </a:p>
      </dgm:t>
    </dgm:pt>
    <dgm:pt modelId="{0F30CD5E-7871-4A66-B2AC-2E53391CDDF6}">
      <dgm:prSet phldrT="[Text]" custT="1"/>
      <dgm:spPr>
        <a:xfrm rot="17700000">
          <a:off x="6852361" y="2802844"/>
          <a:ext cx="884708" cy="426573"/>
        </a:xfrm>
      </dgm:spPr>
      <dgm:t>
        <a:bodyPr/>
        <a:lstStyle/>
        <a:p>
          <a:r>
            <a:rPr lang="en-US" sz="1600" dirty="0">
              <a:latin typeface="Calibri"/>
              <a:ea typeface="+mn-ea"/>
              <a:cs typeface="+mn-cs"/>
            </a:rPr>
            <a:t>First state ordinances mandating pasteurization</a:t>
          </a:r>
        </a:p>
      </dgm:t>
    </dgm:pt>
    <dgm:pt modelId="{A8518498-1531-4FC0-B041-6FFCFAFABFE7}" type="parTrans" cxnId="{6B80BA8B-94C4-4FAC-9D57-48D63FE02688}">
      <dgm:prSet/>
      <dgm:spPr/>
      <dgm:t>
        <a:bodyPr/>
        <a:lstStyle/>
        <a:p>
          <a:endParaRPr lang="en-US"/>
        </a:p>
      </dgm:t>
    </dgm:pt>
    <dgm:pt modelId="{5D44F099-C657-46B4-895D-448849BF1141}" type="sibTrans" cxnId="{6B80BA8B-94C4-4FAC-9D57-48D63FE02688}">
      <dgm:prSet/>
      <dgm:spPr/>
      <dgm:t>
        <a:bodyPr/>
        <a:lstStyle/>
        <a:p>
          <a:endParaRPr lang="en-US"/>
        </a:p>
      </dgm:t>
    </dgm:pt>
    <dgm:pt modelId="{31C97414-734B-4458-AC84-3C0F22204656}">
      <dgm:prSet phldrT="[Text]" custT="1"/>
      <dgm:spPr>
        <a:xfrm rot="17700000">
          <a:off x="6852361" y="2802844"/>
          <a:ext cx="884708" cy="426573"/>
        </a:xfrm>
      </dgm:spPr>
      <dgm:t>
        <a:bodyPr/>
        <a:lstStyle/>
        <a:p>
          <a:r>
            <a:rPr lang="en-US" sz="1600" dirty="0">
              <a:latin typeface="Calibri"/>
              <a:ea typeface="+mn-ea"/>
              <a:cs typeface="+mn-cs"/>
            </a:rPr>
            <a:t>Federal Pasteurized Milk Ordinance mandate inter-state</a:t>
          </a:r>
        </a:p>
      </dgm:t>
    </dgm:pt>
    <dgm:pt modelId="{3DFBC796-7C9A-45B6-8B0B-5641AB2BF88A}" type="parTrans" cxnId="{7442CAE3-D1F2-4AC4-8D1E-1DAB6A4530FB}">
      <dgm:prSet/>
      <dgm:spPr/>
      <dgm:t>
        <a:bodyPr/>
        <a:lstStyle/>
        <a:p>
          <a:endParaRPr lang="en-US"/>
        </a:p>
      </dgm:t>
    </dgm:pt>
    <dgm:pt modelId="{3A315409-BEA3-4BAF-8ADE-87541FBF4B6A}" type="sibTrans" cxnId="{7442CAE3-D1F2-4AC4-8D1E-1DAB6A4530FB}">
      <dgm:prSet/>
      <dgm:spPr/>
      <dgm:t>
        <a:bodyPr/>
        <a:lstStyle/>
        <a:p>
          <a:endParaRPr lang="en-US"/>
        </a:p>
      </dgm:t>
    </dgm:pt>
    <dgm:pt modelId="{F4471A84-3581-4905-ABA9-1BF32281B069}">
      <dgm:prSet phldrT="[Text]" custT="1"/>
      <dgm:spPr>
        <a:xfrm rot="17700000">
          <a:off x="5478661" y="2802844"/>
          <a:ext cx="884708" cy="426573"/>
        </a:xfrm>
      </dgm:spPr>
      <dgm:t>
        <a:bodyPr/>
        <a:lstStyle/>
        <a:p>
          <a:r>
            <a:rPr lang="en-US" sz="1400" dirty="0">
              <a:latin typeface="Calibri"/>
              <a:ea typeface="+mn-ea"/>
              <a:cs typeface="+mn-cs"/>
            </a:rPr>
            <a:t>1924</a:t>
          </a:r>
        </a:p>
      </dgm:t>
    </dgm:pt>
    <dgm:pt modelId="{52AD8EE4-0C3D-4DED-B107-4A5134A4471B}" type="parTrans" cxnId="{5AC02D79-A5D9-4884-BDE7-C59E2E78A41F}">
      <dgm:prSet/>
      <dgm:spPr/>
      <dgm:t>
        <a:bodyPr/>
        <a:lstStyle/>
        <a:p>
          <a:endParaRPr lang="en-US"/>
        </a:p>
      </dgm:t>
    </dgm:pt>
    <dgm:pt modelId="{21C624B8-D428-4506-ADA0-BA7C15ADF0D2}" type="sibTrans" cxnId="{5AC02D79-A5D9-4884-BDE7-C59E2E78A41F}">
      <dgm:prSet/>
      <dgm:spPr/>
      <dgm:t>
        <a:bodyPr/>
        <a:lstStyle/>
        <a:p>
          <a:endParaRPr lang="en-US"/>
        </a:p>
      </dgm:t>
    </dgm:pt>
    <dgm:pt modelId="{B910C7F7-2AA9-420E-BA3E-062B69B2836C}">
      <dgm:prSet phldrT="[Text]" custT="1"/>
      <dgm:spPr>
        <a:xfrm rot="17700000">
          <a:off x="6852361" y="2802844"/>
          <a:ext cx="884708" cy="426573"/>
        </a:xfrm>
      </dgm:spPr>
      <dgm:t>
        <a:bodyPr/>
        <a:lstStyle/>
        <a:p>
          <a:r>
            <a:rPr lang="en-US" sz="1400" dirty="0">
              <a:latin typeface="Calibri"/>
              <a:ea typeface="+mn-ea"/>
              <a:cs typeface="+mn-cs"/>
            </a:rPr>
            <a:t>1965</a:t>
          </a:r>
        </a:p>
      </dgm:t>
    </dgm:pt>
    <dgm:pt modelId="{D3BE215C-421A-4E9D-AD85-3C460776E676}" type="parTrans" cxnId="{DFEB5E07-E33B-4CD0-B3BA-AF3C719D11A3}">
      <dgm:prSet/>
      <dgm:spPr/>
      <dgm:t>
        <a:bodyPr/>
        <a:lstStyle/>
        <a:p>
          <a:endParaRPr lang="en-US"/>
        </a:p>
      </dgm:t>
    </dgm:pt>
    <dgm:pt modelId="{2BD773F9-6ABC-4B5B-AB22-007CD8A38BD9}" type="sibTrans" cxnId="{DFEB5E07-E33B-4CD0-B3BA-AF3C719D11A3}">
      <dgm:prSet/>
      <dgm:spPr/>
      <dgm:t>
        <a:bodyPr/>
        <a:lstStyle/>
        <a:p>
          <a:endParaRPr lang="en-US"/>
        </a:p>
      </dgm:t>
    </dgm:pt>
    <dgm:pt modelId="{2FA0B872-3BF7-487B-82FE-3C5EB5D8C50B}">
      <dgm:prSet phldrT="[Text]" custT="1"/>
      <dgm:spPr>
        <a:xfrm rot="17700000">
          <a:off x="6852361" y="2802844"/>
          <a:ext cx="884708" cy="426573"/>
        </a:xfrm>
      </dgm:spPr>
      <dgm:t>
        <a:bodyPr/>
        <a:lstStyle/>
        <a:p>
          <a:r>
            <a:rPr lang="en-US" sz="1400" dirty="0">
              <a:latin typeface="Calibri"/>
              <a:ea typeface="+mn-ea"/>
              <a:cs typeface="+mn-cs"/>
            </a:rPr>
            <a:t>2004</a:t>
          </a:r>
        </a:p>
      </dgm:t>
    </dgm:pt>
    <dgm:pt modelId="{2DCB7DB1-6463-4C5A-AC8D-700CE22EAFA5}">
      <dgm:prSet phldrT="[Text]" custT="1"/>
      <dgm:spPr>
        <a:xfrm rot="17700000">
          <a:off x="6852361" y="2802844"/>
          <a:ext cx="884708" cy="426573"/>
        </a:xfrm>
      </dgm:spPr>
      <dgm:t>
        <a:bodyPr/>
        <a:lstStyle/>
        <a:p>
          <a:r>
            <a:rPr lang="en-US" sz="1600" dirty="0">
              <a:latin typeface="Calibri"/>
              <a:ea typeface="+mn-ea"/>
              <a:cs typeface="+mn-cs"/>
            </a:rPr>
            <a:t>FDA staffer argues raw milk poison</a:t>
          </a:r>
        </a:p>
      </dgm:t>
    </dgm:pt>
    <dgm:pt modelId="{A0B7E22A-F85B-4DFB-9460-7B095322B443}" type="sibTrans" cxnId="{6DD57006-4A1D-46F1-8D87-E04F8FDC5217}">
      <dgm:prSet/>
      <dgm:spPr/>
      <dgm:t>
        <a:bodyPr/>
        <a:lstStyle/>
        <a:p>
          <a:endParaRPr lang="en-US"/>
        </a:p>
      </dgm:t>
    </dgm:pt>
    <dgm:pt modelId="{803A3A1C-5369-4070-BE3E-A27FC647505E}" type="parTrans" cxnId="{6DD57006-4A1D-46F1-8D87-E04F8FDC5217}">
      <dgm:prSet/>
      <dgm:spPr/>
      <dgm:t>
        <a:bodyPr/>
        <a:lstStyle/>
        <a:p>
          <a:endParaRPr lang="en-US"/>
        </a:p>
      </dgm:t>
    </dgm:pt>
    <dgm:pt modelId="{59BDF70F-E479-4965-B456-0D7074AED872}">
      <dgm:prSet phldrT="[Text]" custT="1"/>
      <dgm:spPr>
        <a:xfrm rot="17700000">
          <a:off x="6852361" y="2802844"/>
          <a:ext cx="884708" cy="426573"/>
        </a:xfrm>
      </dgm:spPr>
      <dgm:t>
        <a:bodyPr/>
        <a:lstStyle/>
        <a:p>
          <a:r>
            <a:rPr lang="en-US" sz="1400" dirty="0">
              <a:latin typeface="Calibri"/>
              <a:ea typeface="+mn-ea"/>
              <a:cs typeface="+mn-cs"/>
            </a:rPr>
            <a:t>Pasteurized &amp; unpasteurized milk high risk</a:t>
          </a:r>
        </a:p>
      </dgm:t>
    </dgm:pt>
    <dgm:pt modelId="{C3034BB2-A72B-4A3A-A726-5C2062BEDF10}">
      <dgm:prSet phldrT="[Text]" custT="1"/>
      <dgm:spPr>
        <a:xfrm rot="17700000">
          <a:off x="6852361" y="2802844"/>
          <a:ext cx="884708" cy="426573"/>
        </a:xfrm>
      </dgm:spPr>
      <dgm:t>
        <a:bodyPr/>
        <a:lstStyle/>
        <a:p>
          <a:r>
            <a:rPr lang="en-US" sz="1600" dirty="0">
              <a:latin typeface="Calibri"/>
              <a:ea typeface="+mn-ea"/>
              <a:cs typeface="+mn-cs"/>
            </a:rPr>
            <a:t>FDA/FSIS listeriosis risk assessment (2003)</a:t>
          </a:r>
        </a:p>
      </dgm:t>
    </dgm:pt>
    <dgm:pt modelId="{AB843290-FC2E-4390-AC98-7F6C9CCE0901}" type="sibTrans" cxnId="{1D26CD7A-1E99-4B8A-8657-1D28EBA00E88}">
      <dgm:prSet/>
      <dgm:spPr/>
      <dgm:t>
        <a:bodyPr/>
        <a:lstStyle/>
        <a:p>
          <a:endParaRPr lang="en-US"/>
        </a:p>
      </dgm:t>
    </dgm:pt>
    <dgm:pt modelId="{EA9D51B4-220A-46EE-8574-41A6B1C3123E}" type="parTrans" cxnId="{1D26CD7A-1E99-4B8A-8657-1D28EBA00E88}">
      <dgm:prSet/>
      <dgm:spPr/>
      <dgm:t>
        <a:bodyPr/>
        <a:lstStyle/>
        <a:p>
          <a:endParaRPr lang="en-US"/>
        </a:p>
      </dgm:t>
    </dgm:pt>
    <dgm:pt modelId="{F2C35811-C386-47A5-BD54-7381BB53544D}">
      <dgm:prSet phldrT="[Text]" custT="1"/>
      <dgm:spPr>
        <a:xfrm rot="17700000">
          <a:off x="6852361" y="2802844"/>
          <a:ext cx="884708" cy="426573"/>
        </a:xfrm>
      </dgm:spPr>
      <dgm:t>
        <a:bodyPr/>
        <a:lstStyle/>
        <a:p>
          <a:r>
            <a:rPr lang="en-US" sz="1400" dirty="0">
              <a:latin typeface="Calibri"/>
              <a:ea typeface="+mn-ea"/>
              <a:cs typeface="+mn-cs"/>
            </a:rPr>
            <a:t>Scientific evidence for health benefits  </a:t>
          </a:r>
        </a:p>
      </dgm:t>
    </dgm:pt>
    <dgm:pt modelId="{5B81894F-2506-4AB4-BE5F-99BA88CE82D8}">
      <dgm:prSet phldrT="[Text]" custT="1"/>
      <dgm:spPr>
        <a:xfrm rot="17700000">
          <a:off x="6852361" y="2802844"/>
          <a:ext cx="884708" cy="426573"/>
        </a:xfrm>
      </dgm:spPr>
      <dgm:t>
        <a:bodyPr/>
        <a:lstStyle/>
        <a:p>
          <a:r>
            <a:rPr lang="en-US" sz="1400" dirty="0">
              <a:latin typeface="Calibri"/>
              <a:ea typeface="+mn-ea"/>
              <a:cs typeface="+mn-cs"/>
            </a:rPr>
            <a:t>Real Milk Campaign</a:t>
          </a:r>
        </a:p>
      </dgm:t>
    </dgm:pt>
    <dgm:pt modelId="{108D013C-0ACC-4124-BE17-463E8465682D}">
      <dgm:prSet phldrT="[Text]" custT="1"/>
      <dgm:spPr>
        <a:xfrm rot="17700000">
          <a:off x="6852361" y="2802844"/>
          <a:ext cx="884708" cy="426573"/>
        </a:xfrm>
      </dgm:spPr>
      <dgm:t>
        <a:bodyPr/>
        <a:lstStyle/>
        <a:p>
          <a:r>
            <a:rPr lang="en-US" sz="1600" dirty="0">
              <a:latin typeface="Calibri"/>
              <a:ea typeface="+mn-ea"/>
              <a:cs typeface="+mn-cs"/>
            </a:rPr>
            <a:t>Weston A. Price Foundation founded</a:t>
          </a:r>
        </a:p>
      </dgm:t>
    </dgm:pt>
    <dgm:pt modelId="{8FD7DB15-09FF-4BB3-968E-D0ABEE952DD0}" type="sibTrans" cxnId="{4658CC24-E3AD-40C7-AD31-7B30E7C34706}">
      <dgm:prSet/>
      <dgm:spPr/>
      <dgm:t>
        <a:bodyPr/>
        <a:lstStyle/>
        <a:p>
          <a:endParaRPr lang="en-US"/>
        </a:p>
      </dgm:t>
    </dgm:pt>
    <dgm:pt modelId="{F824CF48-1A00-4FBB-A79B-64CA4259383C}" type="parTrans" cxnId="{4658CC24-E3AD-40C7-AD31-7B30E7C34706}">
      <dgm:prSet/>
      <dgm:spPr/>
      <dgm:t>
        <a:bodyPr/>
        <a:lstStyle/>
        <a:p>
          <a:endParaRPr lang="en-US"/>
        </a:p>
      </dgm:t>
    </dgm:pt>
    <dgm:pt modelId="{6EA2F75B-E58E-470C-8862-560001400903}" type="sibTrans" cxnId="{06EE9AE0-F329-4ED7-BDE1-A4F22872D15F}">
      <dgm:prSet/>
      <dgm:spPr/>
      <dgm:t>
        <a:bodyPr/>
        <a:lstStyle/>
        <a:p>
          <a:endParaRPr lang="en-US"/>
        </a:p>
      </dgm:t>
    </dgm:pt>
    <dgm:pt modelId="{DF99FE98-169A-48AA-96A9-47062E01473B}" type="parTrans" cxnId="{06EE9AE0-F329-4ED7-BDE1-A4F22872D15F}">
      <dgm:prSet/>
      <dgm:spPr/>
      <dgm:t>
        <a:bodyPr/>
        <a:lstStyle/>
        <a:p>
          <a:endParaRPr lang="en-US"/>
        </a:p>
      </dgm:t>
    </dgm:pt>
    <dgm:pt modelId="{9CBCA01E-1DCD-44BE-9F2C-F09376B741D2}">
      <dgm:prSet phldrT="[Text]" custT="1"/>
      <dgm:spPr>
        <a:xfrm rot="17700000">
          <a:off x="6852361" y="2802844"/>
          <a:ext cx="884708" cy="426573"/>
        </a:xfrm>
      </dgm:spPr>
      <dgm:t>
        <a:bodyPr/>
        <a:lstStyle/>
        <a:p>
          <a:r>
            <a:rPr lang="en-US" sz="4000" dirty="0">
              <a:latin typeface="Calibri"/>
              <a:ea typeface="+mn-ea"/>
              <a:cs typeface="+mn-cs"/>
            </a:rPr>
            <a:t>1999</a:t>
          </a:r>
        </a:p>
      </dgm:t>
    </dgm:pt>
    <dgm:pt modelId="{55185369-486B-42CE-BE05-308AA15025F5}" type="sibTrans" cxnId="{48DD6856-FCE1-49C5-A909-3850812C2B45}">
      <dgm:prSet/>
      <dgm:spPr/>
      <dgm:t>
        <a:bodyPr/>
        <a:lstStyle/>
        <a:p>
          <a:endParaRPr lang="en-US"/>
        </a:p>
      </dgm:t>
    </dgm:pt>
    <dgm:pt modelId="{69DC5A00-8265-4F27-9925-1055A9A1B999}" type="parTrans" cxnId="{48DD6856-FCE1-49C5-A909-3850812C2B45}">
      <dgm:prSet/>
      <dgm:spPr/>
      <dgm:t>
        <a:bodyPr/>
        <a:lstStyle/>
        <a:p>
          <a:endParaRPr lang="en-US"/>
        </a:p>
      </dgm:t>
    </dgm:pt>
    <dgm:pt modelId="{A081C592-0ADA-4FD4-BE34-02B549716823}" type="sibTrans" cxnId="{E68F0C78-48C7-4652-96FB-ACD951EAF443}">
      <dgm:prSet/>
      <dgm:spPr/>
      <dgm:t>
        <a:bodyPr/>
        <a:lstStyle/>
        <a:p>
          <a:endParaRPr lang="en-US"/>
        </a:p>
      </dgm:t>
    </dgm:pt>
    <dgm:pt modelId="{1E2E61EC-41AB-4CAE-8B56-F2FA60452273}" type="parTrans" cxnId="{E68F0C78-48C7-4652-96FB-ACD951EAF443}">
      <dgm:prSet/>
      <dgm:spPr/>
      <dgm:t>
        <a:bodyPr/>
        <a:lstStyle/>
        <a:p>
          <a:endParaRPr lang="en-US"/>
        </a:p>
      </dgm:t>
    </dgm:pt>
    <dgm:pt modelId="{65059E51-27E3-4C28-BCF4-CB0EAE1962F5}" type="sibTrans" cxnId="{9A70F492-8293-45AD-9F95-6437102734D4}">
      <dgm:prSet/>
      <dgm:spPr/>
      <dgm:t>
        <a:bodyPr/>
        <a:lstStyle/>
        <a:p>
          <a:endParaRPr lang="en-US"/>
        </a:p>
      </dgm:t>
    </dgm:pt>
    <dgm:pt modelId="{46BEBB38-56CE-46DD-BE48-50262C4E79AF}" type="parTrans" cxnId="{9A70F492-8293-45AD-9F95-6437102734D4}">
      <dgm:prSet/>
      <dgm:spPr/>
      <dgm:t>
        <a:bodyPr/>
        <a:lstStyle/>
        <a:p>
          <a:endParaRPr lang="en-US"/>
        </a:p>
      </dgm:t>
    </dgm:pt>
    <dgm:pt modelId="{EE78CC06-6DD9-4BAA-9FAA-1382909CEA67}" type="sibTrans" cxnId="{F378FB5A-0042-40BA-9821-6D92B27DD007}">
      <dgm:prSet/>
      <dgm:spPr/>
      <dgm:t>
        <a:bodyPr/>
        <a:lstStyle/>
        <a:p>
          <a:endParaRPr lang="en-US"/>
        </a:p>
      </dgm:t>
    </dgm:pt>
    <dgm:pt modelId="{3A55A722-1CDD-476F-B72F-CCC51FD8608A}" type="parTrans" cxnId="{F378FB5A-0042-40BA-9821-6D92B27DD007}">
      <dgm:prSet/>
      <dgm:spPr/>
      <dgm:t>
        <a:bodyPr/>
        <a:lstStyle/>
        <a:p>
          <a:endParaRPr lang="en-US"/>
        </a:p>
      </dgm:t>
    </dgm:pt>
    <dgm:pt modelId="{C666E99A-EA2A-4513-B163-536A725EC1D4}" type="pres">
      <dgm:prSet presAssocID="{E4EAE2BA-E6E9-47BE-90DA-7CC8F543793A}" presName="Name0" presStyleCnt="0">
        <dgm:presLayoutVars>
          <dgm:dir/>
        </dgm:presLayoutVars>
      </dgm:prSet>
      <dgm:spPr/>
      <dgm:t>
        <a:bodyPr/>
        <a:lstStyle/>
        <a:p>
          <a:endParaRPr lang="en-US"/>
        </a:p>
      </dgm:t>
    </dgm:pt>
    <dgm:pt modelId="{98C1E74A-8C95-49B9-99D3-43E036DDBE09}" type="pres">
      <dgm:prSet presAssocID="{7FC2D584-30A6-449E-B7CA-341F5F62FAF5}" presName="parComposite" presStyleCnt="0"/>
      <dgm:spPr/>
    </dgm:pt>
    <dgm:pt modelId="{625298DF-66F0-44EC-B355-04318A84B0F2}" type="pres">
      <dgm:prSet presAssocID="{7FC2D584-30A6-449E-B7CA-341F5F62FAF5}" presName="parBigCircle" presStyleLbl="node0" presStyleIdx="0" presStyleCnt="3"/>
      <dgm:spPr/>
    </dgm:pt>
    <dgm:pt modelId="{2B4BD85E-C901-45C5-8EB9-6B9FEE12A7BE}" type="pres">
      <dgm:prSet presAssocID="{7FC2D584-30A6-449E-B7CA-341F5F62FAF5}" presName="parTx" presStyleLbl="revTx" presStyleIdx="0" presStyleCnt="17"/>
      <dgm:spPr>
        <a:prstGeom prst="rect">
          <a:avLst/>
        </a:prstGeom>
      </dgm:spPr>
      <dgm:t>
        <a:bodyPr/>
        <a:lstStyle/>
        <a:p>
          <a:endParaRPr lang="en-US"/>
        </a:p>
      </dgm:t>
    </dgm:pt>
    <dgm:pt modelId="{761EFD8F-410E-414C-A480-BA932E71A143}" type="pres">
      <dgm:prSet presAssocID="{7FC2D584-30A6-449E-B7CA-341F5F62FAF5}" presName="bSpace" presStyleCnt="0"/>
      <dgm:spPr/>
    </dgm:pt>
    <dgm:pt modelId="{B82C08B3-DB74-4E36-B2E9-76F2AEEFB24B}" type="pres">
      <dgm:prSet presAssocID="{7FC2D584-30A6-449E-B7CA-341F5F62FAF5}" presName="parBackupNorm" presStyleCnt="0"/>
      <dgm:spPr/>
    </dgm:pt>
    <dgm:pt modelId="{E0DB4E77-87D5-45B6-AD70-2CE9930ABB87}" type="pres">
      <dgm:prSet presAssocID="{9BCC6C0B-54DD-42A5-A6A4-57FEEA70C7B5}" presName="parSpace" presStyleCnt="0"/>
      <dgm:spPr/>
    </dgm:pt>
    <dgm:pt modelId="{B8B811F7-882B-401A-954A-0AD56A2EE973}" type="pres">
      <dgm:prSet presAssocID="{4270397F-DBF8-4AC4-AA3F-CA10089E7FBE}" presName="desBackupLeftNorm" presStyleCnt="0"/>
      <dgm:spPr/>
    </dgm:pt>
    <dgm:pt modelId="{CB96842E-0788-4F05-AA79-9548A70F8222}" type="pres">
      <dgm:prSet presAssocID="{4270397F-DBF8-4AC4-AA3F-CA10089E7FBE}" presName="desComposite" presStyleCnt="0"/>
      <dgm:spPr/>
    </dgm:pt>
    <dgm:pt modelId="{F624D2FA-8824-4453-8B9E-084D7FB18D3E}" type="pres">
      <dgm:prSet presAssocID="{4270397F-DBF8-4AC4-AA3F-CA10089E7FBE}" presName="desCircle" presStyleLbl="node1" presStyleIdx="0" presStyleCnt="7"/>
      <dgm:spPr/>
    </dgm:pt>
    <dgm:pt modelId="{31799780-C26C-41A7-A8A3-0C5BAE591647}" type="pres">
      <dgm:prSet presAssocID="{4270397F-DBF8-4AC4-AA3F-CA10089E7FBE}" presName="chTx" presStyleLbl="revTx" presStyleIdx="1" presStyleCnt="17" custLinFactNeighborY="4916"/>
      <dgm:spPr>
        <a:prstGeom prst="rect">
          <a:avLst/>
        </a:prstGeom>
      </dgm:spPr>
      <dgm:t>
        <a:bodyPr/>
        <a:lstStyle/>
        <a:p>
          <a:endParaRPr lang="en-US"/>
        </a:p>
      </dgm:t>
    </dgm:pt>
    <dgm:pt modelId="{036BAE8B-0596-41F6-8DFC-775AE3DB2F75}" type="pres">
      <dgm:prSet presAssocID="{4270397F-DBF8-4AC4-AA3F-CA10089E7FBE}" presName="desTx" presStyleLbl="revTx" presStyleIdx="2" presStyleCnt="17">
        <dgm:presLayoutVars>
          <dgm:bulletEnabled val="1"/>
        </dgm:presLayoutVars>
      </dgm:prSet>
      <dgm:spPr/>
    </dgm:pt>
    <dgm:pt modelId="{FB53BAAE-1CD1-48B9-A5BE-862EFED7558E}" type="pres">
      <dgm:prSet presAssocID="{4270397F-DBF8-4AC4-AA3F-CA10089E7FBE}" presName="desBackupRightNorm" presStyleCnt="0"/>
      <dgm:spPr/>
    </dgm:pt>
    <dgm:pt modelId="{B2162B41-715E-4E22-A94D-F9469031B90D}" type="pres">
      <dgm:prSet presAssocID="{4C7CC020-5C91-4D36-A3D2-5B6892F678CD}" presName="desSpace" presStyleCnt="0"/>
      <dgm:spPr/>
    </dgm:pt>
    <dgm:pt modelId="{56DDD952-6F6A-4029-9D17-840952762844}" type="pres">
      <dgm:prSet presAssocID="{8A6DB3FE-C39B-447E-9F35-B0AA149632E9}" presName="desBackupLeftNorm" presStyleCnt="0"/>
      <dgm:spPr/>
    </dgm:pt>
    <dgm:pt modelId="{BCEAA212-1E21-473A-810B-7B4A20144AC7}" type="pres">
      <dgm:prSet presAssocID="{8A6DB3FE-C39B-447E-9F35-B0AA149632E9}" presName="desComposite" presStyleCnt="0"/>
      <dgm:spPr/>
    </dgm:pt>
    <dgm:pt modelId="{E29272B0-1840-4ADB-9A86-4D800BA7660B}" type="pres">
      <dgm:prSet presAssocID="{8A6DB3FE-C39B-447E-9F35-B0AA149632E9}" presName="desCircle" presStyleLbl="node1" presStyleIdx="1" presStyleCnt="7"/>
      <dgm:spPr/>
    </dgm:pt>
    <dgm:pt modelId="{C289158A-F0C2-472A-B26B-AE3903472886}" type="pres">
      <dgm:prSet presAssocID="{8A6DB3FE-C39B-447E-9F35-B0AA149632E9}" presName="chTx" presStyleLbl="revTx" presStyleIdx="3" presStyleCnt="17" custLinFactNeighborY="4916"/>
      <dgm:spPr>
        <a:prstGeom prst="rect">
          <a:avLst/>
        </a:prstGeom>
      </dgm:spPr>
      <dgm:t>
        <a:bodyPr/>
        <a:lstStyle/>
        <a:p>
          <a:endParaRPr lang="en-US"/>
        </a:p>
      </dgm:t>
    </dgm:pt>
    <dgm:pt modelId="{C83A00C4-4E87-475C-B373-0648A481D8EB}" type="pres">
      <dgm:prSet presAssocID="{8A6DB3FE-C39B-447E-9F35-B0AA149632E9}" presName="desTx" presStyleLbl="revTx" presStyleIdx="4" presStyleCnt="17" custLinFactNeighborX="15166" custLinFactNeighborY="2349">
        <dgm:presLayoutVars>
          <dgm:bulletEnabled val="1"/>
        </dgm:presLayoutVars>
      </dgm:prSet>
      <dgm:spPr/>
      <dgm:t>
        <a:bodyPr/>
        <a:lstStyle/>
        <a:p>
          <a:endParaRPr lang="en-US"/>
        </a:p>
      </dgm:t>
    </dgm:pt>
    <dgm:pt modelId="{A93CA49B-3551-4E15-9F16-87C9D8940AB2}" type="pres">
      <dgm:prSet presAssocID="{8A6DB3FE-C39B-447E-9F35-B0AA149632E9}" presName="desBackupRightNorm" presStyleCnt="0"/>
      <dgm:spPr/>
    </dgm:pt>
    <dgm:pt modelId="{4BAB3AD8-192C-45AF-ABFF-EB2AC676A747}" type="pres">
      <dgm:prSet presAssocID="{092AA806-E93B-48B2-8CC6-74C5945CE54C}" presName="desSpace" presStyleCnt="0"/>
      <dgm:spPr/>
    </dgm:pt>
    <dgm:pt modelId="{BDD180BB-E7D6-424B-BB10-543442B20526}" type="pres">
      <dgm:prSet presAssocID="{C4843CC7-1E96-4B59-9DC6-ACB4F823B6CA}" presName="parComposite" presStyleCnt="0"/>
      <dgm:spPr/>
    </dgm:pt>
    <dgm:pt modelId="{C91E5157-B099-45D6-9AF6-5D780FCC0741}" type="pres">
      <dgm:prSet presAssocID="{C4843CC7-1E96-4B59-9DC6-ACB4F823B6CA}" presName="parBigCircle" presStyleLbl="node0" presStyleIdx="1" presStyleCnt="3"/>
      <dgm:spPr/>
    </dgm:pt>
    <dgm:pt modelId="{BD32F408-1A1D-4F3B-9E8F-4018961D8EE0}" type="pres">
      <dgm:prSet presAssocID="{C4843CC7-1E96-4B59-9DC6-ACB4F823B6CA}" presName="parTx" presStyleLbl="revTx" presStyleIdx="5" presStyleCnt="17"/>
      <dgm:spPr>
        <a:prstGeom prst="rect">
          <a:avLst/>
        </a:prstGeom>
      </dgm:spPr>
      <dgm:t>
        <a:bodyPr/>
        <a:lstStyle/>
        <a:p>
          <a:endParaRPr lang="en-US"/>
        </a:p>
      </dgm:t>
    </dgm:pt>
    <dgm:pt modelId="{AFA50EA1-01B9-4434-81F0-09F78468F491}" type="pres">
      <dgm:prSet presAssocID="{C4843CC7-1E96-4B59-9DC6-ACB4F823B6CA}" presName="bSpace" presStyleCnt="0"/>
      <dgm:spPr/>
    </dgm:pt>
    <dgm:pt modelId="{A8705CB7-3A00-47B5-9D67-6B49167A9F5F}" type="pres">
      <dgm:prSet presAssocID="{C4843CC7-1E96-4B59-9DC6-ACB4F823B6CA}" presName="parBackupNorm" presStyleCnt="0"/>
      <dgm:spPr/>
    </dgm:pt>
    <dgm:pt modelId="{5F85F400-DB07-4C0F-B47D-3E3A119A97E2}" type="pres">
      <dgm:prSet presAssocID="{E03609D5-4748-4E3C-8F59-7CA6A6BDD666}" presName="parSpace" presStyleCnt="0"/>
      <dgm:spPr/>
    </dgm:pt>
    <dgm:pt modelId="{1318B4B9-FA04-4582-AEEF-11DD992582F4}" type="pres">
      <dgm:prSet presAssocID="{0F30CD5E-7871-4A66-B2AC-2E53391CDDF6}" presName="desBackupLeftNorm" presStyleCnt="0"/>
      <dgm:spPr/>
    </dgm:pt>
    <dgm:pt modelId="{A15A7238-F3BA-4986-BE0F-1F765F4B7CA5}" type="pres">
      <dgm:prSet presAssocID="{0F30CD5E-7871-4A66-B2AC-2E53391CDDF6}" presName="desComposite" presStyleCnt="0"/>
      <dgm:spPr/>
    </dgm:pt>
    <dgm:pt modelId="{37A7323F-E2EF-45B2-8CB7-094549380A58}" type="pres">
      <dgm:prSet presAssocID="{0F30CD5E-7871-4A66-B2AC-2E53391CDDF6}" presName="desCircle" presStyleLbl="node1" presStyleIdx="2" presStyleCnt="7"/>
      <dgm:spPr/>
    </dgm:pt>
    <dgm:pt modelId="{EA00FD6A-432F-4E66-800A-890C87591198}" type="pres">
      <dgm:prSet presAssocID="{0F30CD5E-7871-4A66-B2AC-2E53391CDDF6}" presName="chTx" presStyleLbl="revTx" presStyleIdx="6" presStyleCnt="17" custLinFactNeighborY="4916"/>
      <dgm:spPr/>
      <dgm:t>
        <a:bodyPr/>
        <a:lstStyle/>
        <a:p>
          <a:endParaRPr lang="en-US"/>
        </a:p>
      </dgm:t>
    </dgm:pt>
    <dgm:pt modelId="{C76089E2-850B-4199-8DF8-A794272CE0C8}" type="pres">
      <dgm:prSet presAssocID="{0F30CD5E-7871-4A66-B2AC-2E53391CDDF6}" presName="desTx" presStyleLbl="revTx" presStyleIdx="7" presStyleCnt="17">
        <dgm:presLayoutVars>
          <dgm:bulletEnabled val="1"/>
        </dgm:presLayoutVars>
      </dgm:prSet>
      <dgm:spPr/>
    </dgm:pt>
    <dgm:pt modelId="{838685AE-A3A5-40C5-B39C-42B8143B9027}" type="pres">
      <dgm:prSet presAssocID="{0F30CD5E-7871-4A66-B2AC-2E53391CDDF6}" presName="desBackupRightNorm" presStyleCnt="0"/>
      <dgm:spPr/>
    </dgm:pt>
    <dgm:pt modelId="{7F3F6F19-1EA6-4AEC-B87E-BA5CBD0C9CEB}" type="pres">
      <dgm:prSet presAssocID="{5D44F099-C657-46B4-895D-448849BF1141}" presName="desSpace" presStyleCnt="0"/>
      <dgm:spPr/>
    </dgm:pt>
    <dgm:pt modelId="{1F2EEF2C-E397-4BF7-91A3-5C1E33FDA987}" type="pres">
      <dgm:prSet presAssocID="{31C97414-734B-4458-AC84-3C0F22204656}" presName="desBackupLeftNorm" presStyleCnt="0"/>
      <dgm:spPr/>
    </dgm:pt>
    <dgm:pt modelId="{E67853EF-D3E5-42F8-9A45-D67DC2937714}" type="pres">
      <dgm:prSet presAssocID="{31C97414-734B-4458-AC84-3C0F22204656}" presName="desComposite" presStyleCnt="0"/>
      <dgm:spPr/>
    </dgm:pt>
    <dgm:pt modelId="{B2F05B1A-0895-48C7-82CA-A241D377C372}" type="pres">
      <dgm:prSet presAssocID="{31C97414-734B-4458-AC84-3C0F22204656}" presName="desCircle" presStyleLbl="node1" presStyleIdx="3" presStyleCnt="7"/>
      <dgm:spPr/>
    </dgm:pt>
    <dgm:pt modelId="{748EF8CA-4236-4AE5-85E1-6C42DF581A48}" type="pres">
      <dgm:prSet presAssocID="{31C97414-734B-4458-AC84-3C0F22204656}" presName="chTx" presStyleLbl="revTx" presStyleIdx="8" presStyleCnt="17" custLinFactNeighborX="12750" custLinFactNeighborY="8618"/>
      <dgm:spPr/>
      <dgm:t>
        <a:bodyPr/>
        <a:lstStyle/>
        <a:p>
          <a:endParaRPr lang="en-US"/>
        </a:p>
      </dgm:t>
    </dgm:pt>
    <dgm:pt modelId="{74433E2D-9533-4E19-A0E5-DBC208BE65FF}" type="pres">
      <dgm:prSet presAssocID="{31C97414-734B-4458-AC84-3C0F22204656}" presName="desTx" presStyleLbl="revTx" presStyleIdx="9" presStyleCnt="17" custLinFactNeighborX="19125" custLinFactNeighborY="2468">
        <dgm:presLayoutVars>
          <dgm:bulletEnabled val="1"/>
        </dgm:presLayoutVars>
      </dgm:prSet>
      <dgm:spPr/>
      <dgm:t>
        <a:bodyPr/>
        <a:lstStyle/>
        <a:p>
          <a:endParaRPr lang="en-US"/>
        </a:p>
      </dgm:t>
    </dgm:pt>
    <dgm:pt modelId="{D2CD452E-228E-4E45-9987-C1E421C68687}" type="pres">
      <dgm:prSet presAssocID="{31C97414-734B-4458-AC84-3C0F22204656}" presName="desBackupRightNorm" presStyleCnt="0"/>
      <dgm:spPr/>
    </dgm:pt>
    <dgm:pt modelId="{57662F16-FEB1-49F5-B43B-91D0B285678B}" type="pres">
      <dgm:prSet presAssocID="{3A315409-BEA3-4BAF-8ADE-87541FBF4B6A}" presName="desSpace" presStyleCnt="0"/>
      <dgm:spPr/>
    </dgm:pt>
    <dgm:pt modelId="{DDC01748-3100-440A-8E8D-E6728A31B051}" type="pres">
      <dgm:prSet presAssocID="{9CBCA01E-1DCD-44BE-9F2C-F09376B741D2}" presName="parComposite" presStyleCnt="0"/>
      <dgm:spPr/>
    </dgm:pt>
    <dgm:pt modelId="{1329B24B-D457-43DC-98C8-D439DBDF9F2B}" type="pres">
      <dgm:prSet presAssocID="{9CBCA01E-1DCD-44BE-9F2C-F09376B741D2}" presName="parBigCircle" presStyleLbl="node0" presStyleIdx="2" presStyleCnt="3"/>
      <dgm:spPr/>
    </dgm:pt>
    <dgm:pt modelId="{E5B329F0-6F9E-4948-8383-50FA9118E622}" type="pres">
      <dgm:prSet presAssocID="{9CBCA01E-1DCD-44BE-9F2C-F09376B741D2}" presName="parTx" presStyleLbl="revTx" presStyleIdx="10" presStyleCnt="17"/>
      <dgm:spPr/>
      <dgm:t>
        <a:bodyPr/>
        <a:lstStyle/>
        <a:p>
          <a:endParaRPr lang="en-US"/>
        </a:p>
      </dgm:t>
    </dgm:pt>
    <dgm:pt modelId="{2B5AD02A-F35A-42F8-BFA5-7F7419D72600}" type="pres">
      <dgm:prSet presAssocID="{9CBCA01E-1DCD-44BE-9F2C-F09376B741D2}" presName="bSpace" presStyleCnt="0"/>
      <dgm:spPr/>
    </dgm:pt>
    <dgm:pt modelId="{15AEF414-54FF-4172-B5F8-BED0D8E7967D}" type="pres">
      <dgm:prSet presAssocID="{9CBCA01E-1DCD-44BE-9F2C-F09376B741D2}" presName="parBackupNorm" presStyleCnt="0"/>
      <dgm:spPr/>
    </dgm:pt>
    <dgm:pt modelId="{FA943332-D328-47B7-92E4-B1878CCF1158}" type="pres">
      <dgm:prSet presAssocID="{55185369-486B-42CE-BE05-308AA15025F5}" presName="parSpace" presStyleCnt="0"/>
      <dgm:spPr/>
    </dgm:pt>
    <dgm:pt modelId="{B9866B4F-EB16-44BE-A86B-FA6AB3ADD096}" type="pres">
      <dgm:prSet presAssocID="{108D013C-0ACC-4124-BE17-463E8465682D}" presName="desBackupLeftNorm" presStyleCnt="0"/>
      <dgm:spPr/>
    </dgm:pt>
    <dgm:pt modelId="{A57299FD-652D-45F3-A957-7160D0F2AD89}" type="pres">
      <dgm:prSet presAssocID="{108D013C-0ACC-4124-BE17-463E8465682D}" presName="desComposite" presStyleCnt="0"/>
      <dgm:spPr/>
    </dgm:pt>
    <dgm:pt modelId="{9FA0045A-5A6E-4B3D-AF82-B3789AEA7AAE}" type="pres">
      <dgm:prSet presAssocID="{108D013C-0ACC-4124-BE17-463E8465682D}" presName="desCircle" presStyleLbl="node1" presStyleIdx="4" presStyleCnt="7"/>
      <dgm:spPr/>
    </dgm:pt>
    <dgm:pt modelId="{99896146-104E-47C2-A2CF-AA78E0911955}" type="pres">
      <dgm:prSet presAssocID="{108D013C-0ACC-4124-BE17-463E8465682D}" presName="chTx" presStyleLbl="revTx" presStyleIdx="11" presStyleCnt="17" custLinFactNeighborY="4916"/>
      <dgm:spPr/>
      <dgm:t>
        <a:bodyPr/>
        <a:lstStyle/>
        <a:p>
          <a:endParaRPr lang="en-US"/>
        </a:p>
      </dgm:t>
    </dgm:pt>
    <dgm:pt modelId="{61B4EE9B-6576-4457-ACF3-29F7F0F30A1E}" type="pres">
      <dgm:prSet presAssocID="{108D013C-0ACC-4124-BE17-463E8465682D}" presName="desTx" presStyleLbl="revTx" presStyleIdx="12" presStyleCnt="17" custScaleX="156856" custScaleY="126901" custLinFactNeighborX="35435" custLinFactNeighborY="5174">
        <dgm:presLayoutVars>
          <dgm:bulletEnabled val="1"/>
        </dgm:presLayoutVars>
      </dgm:prSet>
      <dgm:spPr/>
      <dgm:t>
        <a:bodyPr/>
        <a:lstStyle/>
        <a:p>
          <a:endParaRPr lang="en-US"/>
        </a:p>
      </dgm:t>
    </dgm:pt>
    <dgm:pt modelId="{C912AF84-6E2D-46D2-B7B1-6EE606A0A6A7}" type="pres">
      <dgm:prSet presAssocID="{108D013C-0ACC-4124-BE17-463E8465682D}" presName="desBackupRightNorm" presStyleCnt="0"/>
      <dgm:spPr/>
    </dgm:pt>
    <dgm:pt modelId="{7C9B72CA-EBD9-4A51-B8FB-C4C621734450}" type="pres">
      <dgm:prSet presAssocID="{EE78CC06-6DD9-4BAA-9FAA-1382909CEA67}" presName="desSpace" presStyleCnt="0"/>
      <dgm:spPr/>
    </dgm:pt>
    <dgm:pt modelId="{8E2C5A57-4EC8-4643-8BEB-D1E5BC569612}" type="pres">
      <dgm:prSet presAssocID="{C3034BB2-A72B-4A3A-A726-5C2062BEDF10}" presName="desBackupLeftNorm" presStyleCnt="0"/>
      <dgm:spPr/>
    </dgm:pt>
    <dgm:pt modelId="{757D4E37-716D-44EB-B224-836E20F5C87F}" type="pres">
      <dgm:prSet presAssocID="{C3034BB2-A72B-4A3A-A726-5C2062BEDF10}" presName="desComposite" presStyleCnt="0"/>
      <dgm:spPr/>
    </dgm:pt>
    <dgm:pt modelId="{16EF869F-7EA4-461F-8DBC-58BF47073D5A}" type="pres">
      <dgm:prSet presAssocID="{C3034BB2-A72B-4A3A-A726-5C2062BEDF10}" presName="desCircle" presStyleLbl="node1" presStyleIdx="5" presStyleCnt="7"/>
      <dgm:spPr/>
    </dgm:pt>
    <dgm:pt modelId="{E453E09F-266B-47A8-8E07-29A2E78017AA}" type="pres">
      <dgm:prSet presAssocID="{C3034BB2-A72B-4A3A-A726-5C2062BEDF10}" presName="chTx" presStyleLbl="revTx" presStyleIdx="13" presStyleCnt="17" custLinFactNeighborY="4916"/>
      <dgm:spPr/>
      <dgm:t>
        <a:bodyPr/>
        <a:lstStyle/>
        <a:p>
          <a:endParaRPr lang="en-US"/>
        </a:p>
      </dgm:t>
    </dgm:pt>
    <dgm:pt modelId="{99A7F0AF-3B9C-4DCA-AC74-DDD3600F0B1F}" type="pres">
      <dgm:prSet presAssocID="{C3034BB2-A72B-4A3A-A726-5C2062BEDF10}" presName="desTx" presStyleLbl="revTx" presStyleIdx="14" presStyleCnt="17">
        <dgm:presLayoutVars>
          <dgm:bulletEnabled val="1"/>
        </dgm:presLayoutVars>
      </dgm:prSet>
      <dgm:spPr/>
      <dgm:t>
        <a:bodyPr/>
        <a:lstStyle/>
        <a:p>
          <a:endParaRPr lang="en-US"/>
        </a:p>
      </dgm:t>
    </dgm:pt>
    <dgm:pt modelId="{584B9C7F-0B38-4DB7-9F6A-748D08427400}" type="pres">
      <dgm:prSet presAssocID="{C3034BB2-A72B-4A3A-A726-5C2062BEDF10}" presName="desBackupRightNorm" presStyleCnt="0"/>
      <dgm:spPr/>
    </dgm:pt>
    <dgm:pt modelId="{334C21BF-FB10-41BE-8917-829CEEC781DE}" type="pres">
      <dgm:prSet presAssocID="{65059E51-27E3-4C28-BCF4-CB0EAE1962F5}" presName="desSpace" presStyleCnt="0"/>
      <dgm:spPr/>
    </dgm:pt>
    <dgm:pt modelId="{A65D4FB3-D42A-47D6-BEE2-06F5ECECC2E7}" type="pres">
      <dgm:prSet presAssocID="{2DCB7DB1-6463-4C5A-AC8D-700CE22EAFA5}" presName="desBackupLeftNorm" presStyleCnt="0"/>
      <dgm:spPr/>
    </dgm:pt>
    <dgm:pt modelId="{8FF50219-E41B-4177-8AF6-9A437648C4E4}" type="pres">
      <dgm:prSet presAssocID="{2DCB7DB1-6463-4C5A-AC8D-700CE22EAFA5}" presName="desComposite" presStyleCnt="0"/>
      <dgm:spPr/>
    </dgm:pt>
    <dgm:pt modelId="{3B105DF4-DA5B-40BD-A097-3FDD30638BC5}" type="pres">
      <dgm:prSet presAssocID="{2DCB7DB1-6463-4C5A-AC8D-700CE22EAFA5}" presName="desCircle" presStyleLbl="node1" presStyleIdx="6" presStyleCnt="7"/>
      <dgm:spPr/>
    </dgm:pt>
    <dgm:pt modelId="{7813907C-D111-4006-9ACF-A5F0C82CCA9B}" type="pres">
      <dgm:prSet presAssocID="{2DCB7DB1-6463-4C5A-AC8D-700CE22EAFA5}" presName="chTx" presStyleLbl="revTx" presStyleIdx="15" presStyleCnt="17" custLinFactNeighborY="4916"/>
      <dgm:spPr/>
      <dgm:t>
        <a:bodyPr/>
        <a:lstStyle/>
        <a:p>
          <a:endParaRPr lang="en-US"/>
        </a:p>
      </dgm:t>
    </dgm:pt>
    <dgm:pt modelId="{529D7325-387B-467A-97D2-B37FC1D19BD7}" type="pres">
      <dgm:prSet presAssocID="{2DCB7DB1-6463-4C5A-AC8D-700CE22EAFA5}" presName="desTx" presStyleLbl="revTx" presStyleIdx="16" presStyleCnt="17" custLinFactNeighborX="16836" custLinFactNeighborY="5009">
        <dgm:presLayoutVars>
          <dgm:bulletEnabled val="1"/>
        </dgm:presLayoutVars>
      </dgm:prSet>
      <dgm:spPr/>
      <dgm:t>
        <a:bodyPr/>
        <a:lstStyle/>
        <a:p>
          <a:endParaRPr lang="en-US"/>
        </a:p>
      </dgm:t>
    </dgm:pt>
    <dgm:pt modelId="{247DAE1B-CC71-49C4-8BFD-5C2EB1681716}" type="pres">
      <dgm:prSet presAssocID="{2DCB7DB1-6463-4C5A-AC8D-700CE22EAFA5}" presName="desBackupRightNorm" presStyleCnt="0"/>
      <dgm:spPr/>
    </dgm:pt>
    <dgm:pt modelId="{F328D4E9-2117-494B-84B7-EECE73C53897}" type="pres">
      <dgm:prSet presAssocID="{A081C592-0ADA-4FD4-BE34-02B549716823}" presName="desSpace" presStyleCnt="0"/>
      <dgm:spPr/>
    </dgm:pt>
  </dgm:ptLst>
  <dgm:cxnLst>
    <dgm:cxn modelId="{5E07FAB1-43F0-4ADD-B0F8-6F0AA16D3048}" type="presOf" srcId="{5B81894F-2506-4AB4-BE5F-99BA88CE82D8}" destId="{61B4EE9B-6576-4457-ACF3-29F7F0F30A1E}" srcOrd="0" destOrd="0" presId="urn:microsoft.com/office/officeart/2008/layout/CircleAccentTimeline"/>
    <dgm:cxn modelId="{823000D9-4456-4CD7-85DF-BF58A5EF8F9A}" type="presOf" srcId="{108D013C-0ACC-4124-BE17-463E8465682D}" destId="{99896146-104E-47C2-A2CF-AA78E0911955}" srcOrd="0" destOrd="0" presId="urn:microsoft.com/office/officeart/2008/layout/CircleAccentTimeline"/>
    <dgm:cxn modelId="{A81889D7-B4F1-469E-A91B-D36894BED34C}" srcId="{E4EAE2BA-E6E9-47BE-90DA-7CC8F543793A}" destId="{C4843CC7-1E96-4B59-9DC6-ACB4F823B6CA}" srcOrd="1" destOrd="0" parTransId="{B45DE71B-8C61-4A29-BBB0-5AA953CF7542}" sibTransId="{E03609D5-4748-4E3C-8F59-7CA6A6BDD666}"/>
    <dgm:cxn modelId="{9E4E564B-7449-488A-A98A-627F84C86B7B}" srcId="{7FC2D584-30A6-449E-B7CA-341F5F62FAF5}" destId="{4270397F-DBF8-4AC4-AA3F-CA10089E7FBE}" srcOrd="0" destOrd="0" parTransId="{75FF98B8-82E9-41E5-83D6-CFAB184BF2CA}" sibTransId="{4C7CC020-5C91-4D36-A3D2-5B6892F678CD}"/>
    <dgm:cxn modelId="{2BC4BD9B-2CD4-4D46-BD9F-D844CC8D3835}" type="presOf" srcId="{7FC2D584-30A6-449E-B7CA-341F5F62FAF5}" destId="{2B4BD85E-C901-45C5-8EB9-6B9FEE12A7BE}" srcOrd="0" destOrd="0" presId="urn:microsoft.com/office/officeart/2008/layout/CircleAccentTimeline"/>
    <dgm:cxn modelId="{DE067B6E-5705-40C5-95E8-34489ECF6FE3}" srcId="{7FC2D584-30A6-449E-B7CA-341F5F62FAF5}" destId="{8A6DB3FE-C39B-447E-9F35-B0AA149632E9}" srcOrd="1" destOrd="0" parTransId="{59337257-76BB-40A8-A3C4-453905802E16}" sibTransId="{092AA806-E93B-48B2-8CC6-74C5945CE54C}"/>
    <dgm:cxn modelId="{1196D193-05B3-4C0C-8822-15437E83C2DB}" type="presOf" srcId="{31C97414-734B-4458-AC84-3C0F22204656}" destId="{748EF8CA-4236-4AE5-85E1-6C42DF581A48}" srcOrd="0" destOrd="0" presId="urn:microsoft.com/office/officeart/2008/layout/CircleAccentTimeline"/>
    <dgm:cxn modelId="{9A70F492-8293-45AD-9F95-6437102734D4}" srcId="{9CBCA01E-1DCD-44BE-9F2C-F09376B741D2}" destId="{C3034BB2-A72B-4A3A-A726-5C2062BEDF10}" srcOrd="1" destOrd="0" parTransId="{46BEBB38-56CE-46DD-BE48-50262C4E79AF}" sibTransId="{65059E51-27E3-4C28-BCF4-CB0EAE1962F5}"/>
    <dgm:cxn modelId="{F378FB5A-0042-40BA-9821-6D92B27DD007}" srcId="{9CBCA01E-1DCD-44BE-9F2C-F09376B741D2}" destId="{108D013C-0ACC-4124-BE17-463E8465682D}" srcOrd="0" destOrd="0" parTransId="{3A55A722-1CDD-476F-B72F-CCC51FD8608A}" sibTransId="{EE78CC06-6DD9-4BAA-9FAA-1382909CEA67}"/>
    <dgm:cxn modelId="{06EE9AE0-F329-4ED7-BDE1-A4F22872D15F}" srcId="{108D013C-0ACC-4124-BE17-463E8465682D}" destId="{5B81894F-2506-4AB4-BE5F-99BA88CE82D8}" srcOrd="0" destOrd="0" parTransId="{DF99FE98-169A-48AA-96A9-47062E01473B}" sibTransId="{6EA2F75B-E58E-470C-8862-560001400903}"/>
    <dgm:cxn modelId="{4658CC24-E3AD-40C7-AD31-7B30E7C34706}" srcId="{108D013C-0ACC-4124-BE17-463E8465682D}" destId="{F2C35811-C386-47A5-BD54-7381BB53544D}" srcOrd="1" destOrd="0" parTransId="{F824CF48-1A00-4FBB-A79B-64CA4259383C}" sibTransId="{8FD7DB15-09FF-4BB3-968E-D0ABEE952DD0}"/>
    <dgm:cxn modelId="{BA1FA70A-EB28-4849-8DFA-AAFFBCB1E185}" type="presOf" srcId="{8A6DB3FE-C39B-447E-9F35-B0AA149632E9}" destId="{C289158A-F0C2-472A-B26B-AE3903472886}" srcOrd="0" destOrd="0" presId="urn:microsoft.com/office/officeart/2008/layout/CircleAccentTimeline"/>
    <dgm:cxn modelId="{D97EDB8D-C056-4701-B315-BEDDB6A6DC86}" type="presOf" srcId="{C3034BB2-A72B-4A3A-A726-5C2062BEDF10}" destId="{E453E09F-266B-47A8-8E07-29A2E78017AA}" srcOrd="0" destOrd="0" presId="urn:microsoft.com/office/officeart/2008/layout/CircleAccentTimeline"/>
    <dgm:cxn modelId="{283F8578-61AB-4F3A-B8D5-79928B6E421A}" srcId="{E4EAE2BA-E6E9-47BE-90DA-7CC8F543793A}" destId="{7FC2D584-30A6-449E-B7CA-341F5F62FAF5}" srcOrd="0" destOrd="0" parTransId="{5B8A5422-3BF7-4359-9198-DC33B9CC121C}" sibTransId="{9BCC6C0B-54DD-42A5-A6A4-57FEEA70C7B5}"/>
    <dgm:cxn modelId="{E68F0C78-48C7-4652-96FB-ACD951EAF443}" srcId="{9CBCA01E-1DCD-44BE-9F2C-F09376B741D2}" destId="{2DCB7DB1-6463-4C5A-AC8D-700CE22EAFA5}" srcOrd="2" destOrd="0" parTransId="{1E2E61EC-41AB-4CAE-8B56-F2FA60452273}" sibTransId="{A081C592-0ADA-4FD4-BE34-02B549716823}"/>
    <dgm:cxn modelId="{6DD57006-4A1D-46F1-8D87-E04F8FDC5217}" srcId="{2DCB7DB1-6463-4C5A-AC8D-700CE22EAFA5}" destId="{2FA0B872-3BF7-487B-82FE-3C5EB5D8C50B}" srcOrd="0" destOrd="0" parTransId="{803A3A1C-5369-4070-BE3E-A27FC647505E}" sibTransId="{A0B7E22A-F85B-4DFB-9460-7B095322B443}"/>
    <dgm:cxn modelId="{AE7137CC-6623-4FE9-9017-08ECEFE35DC7}" type="presOf" srcId="{2DCB7DB1-6463-4C5A-AC8D-700CE22EAFA5}" destId="{7813907C-D111-4006-9ACF-A5F0C82CCA9B}" srcOrd="0" destOrd="0" presId="urn:microsoft.com/office/officeart/2008/layout/CircleAccentTimeline"/>
    <dgm:cxn modelId="{011F2F62-64C8-4941-A3CC-215B03DAA732}" type="presOf" srcId="{2FA0B872-3BF7-487B-82FE-3C5EB5D8C50B}" destId="{529D7325-387B-467A-97D2-B37FC1D19BD7}" srcOrd="0" destOrd="0" presId="urn:microsoft.com/office/officeart/2008/layout/CircleAccentTimeline"/>
    <dgm:cxn modelId="{48DD6856-FCE1-49C5-A909-3850812C2B45}" srcId="{E4EAE2BA-E6E9-47BE-90DA-7CC8F543793A}" destId="{9CBCA01E-1DCD-44BE-9F2C-F09376B741D2}" srcOrd="2" destOrd="0" parTransId="{69DC5A00-8265-4F27-9925-1055A9A1B999}" sibTransId="{55185369-486B-42CE-BE05-308AA15025F5}"/>
    <dgm:cxn modelId="{DFEB5E07-E33B-4CD0-B3BA-AF3C719D11A3}" srcId="{31C97414-734B-4458-AC84-3C0F22204656}" destId="{B910C7F7-2AA9-420E-BA3E-062B69B2836C}" srcOrd="0" destOrd="0" parTransId="{D3BE215C-421A-4E9D-AD85-3C460776E676}" sibTransId="{2BD773F9-6ABC-4B5B-AB22-007CD8A38BD9}"/>
    <dgm:cxn modelId="{67FAD5E4-02CE-403C-BBDB-D2BB4DDF4DE0}" type="presOf" srcId="{59BDF70F-E479-4965-B456-0D7074AED872}" destId="{99A7F0AF-3B9C-4DCA-AC74-DDD3600F0B1F}" srcOrd="0" destOrd="0" presId="urn:microsoft.com/office/officeart/2008/layout/CircleAccentTimeline"/>
    <dgm:cxn modelId="{21E7157E-7E3A-4D83-9C9F-E1885C960A93}" type="presOf" srcId="{9CBCA01E-1DCD-44BE-9F2C-F09376B741D2}" destId="{E5B329F0-6F9E-4948-8383-50FA9118E622}" srcOrd="0" destOrd="0" presId="urn:microsoft.com/office/officeart/2008/layout/CircleAccentTimeline"/>
    <dgm:cxn modelId="{2D64031F-8389-4141-8C02-10E181D2A3F5}" type="presOf" srcId="{F2C35811-C386-47A5-BD54-7381BB53544D}" destId="{61B4EE9B-6576-4457-ACF3-29F7F0F30A1E}" srcOrd="0" destOrd="1" presId="urn:microsoft.com/office/officeart/2008/layout/CircleAccentTimeline"/>
    <dgm:cxn modelId="{44CD3353-14F8-48F0-83C3-7BC7A694EF92}" type="presOf" srcId="{B910C7F7-2AA9-420E-BA3E-062B69B2836C}" destId="{74433E2D-9533-4E19-A0E5-DBC208BE65FF}" srcOrd="0" destOrd="0" presId="urn:microsoft.com/office/officeart/2008/layout/CircleAccentTimeline"/>
    <dgm:cxn modelId="{003A6299-EEED-4BA2-B81D-31554701D149}" type="presOf" srcId="{F4471A84-3581-4905-ABA9-1BF32281B069}" destId="{C83A00C4-4E87-475C-B373-0648A481D8EB}" srcOrd="0" destOrd="0" presId="urn:microsoft.com/office/officeart/2008/layout/CircleAccentTimeline"/>
    <dgm:cxn modelId="{6B80BA8B-94C4-4FAC-9D57-48D63FE02688}" srcId="{C4843CC7-1E96-4B59-9DC6-ACB4F823B6CA}" destId="{0F30CD5E-7871-4A66-B2AC-2E53391CDDF6}" srcOrd="0" destOrd="0" parTransId="{A8518498-1531-4FC0-B041-6FFCFAFABFE7}" sibTransId="{5D44F099-C657-46B4-895D-448849BF1141}"/>
    <dgm:cxn modelId="{7442CAE3-D1F2-4AC4-8D1E-1DAB6A4530FB}" srcId="{C4843CC7-1E96-4B59-9DC6-ACB4F823B6CA}" destId="{31C97414-734B-4458-AC84-3C0F22204656}" srcOrd="1" destOrd="0" parTransId="{3DFBC796-7C9A-45B6-8B0B-5641AB2BF88A}" sibTransId="{3A315409-BEA3-4BAF-8ADE-87541FBF4B6A}"/>
    <dgm:cxn modelId="{33303CAA-EFE4-48C4-B8B2-560BB9E2B12D}" type="presOf" srcId="{4270397F-DBF8-4AC4-AA3F-CA10089E7FBE}" destId="{31799780-C26C-41A7-A8A3-0C5BAE591647}" srcOrd="0" destOrd="0" presId="urn:microsoft.com/office/officeart/2008/layout/CircleAccentTimeline"/>
    <dgm:cxn modelId="{13FF3730-4C3F-4187-A70F-6203D7B3826C}" type="presOf" srcId="{C4843CC7-1E96-4B59-9DC6-ACB4F823B6CA}" destId="{BD32F408-1A1D-4F3B-9E8F-4018961D8EE0}" srcOrd="0" destOrd="0" presId="urn:microsoft.com/office/officeart/2008/layout/CircleAccentTimeline"/>
    <dgm:cxn modelId="{5AC02D79-A5D9-4884-BDE7-C59E2E78A41F}" srcId="{8A6DB3FE-C39B-447E-9F35-B0AA149632E9}" destId="{F4471A84-3581-4905-ABA9-1BF32281B069}" srcOrd="0" destOrd="0" parTransId="{52AD8EE4-0C3D-4DED-B107-4A5134A4471B}" sibTransId="{21C624B8-D428-4506-ADA0-BA7C15ADF0D2}"/>
    <dgm:cxn modelId="{153D35AF-BD86-4BBD-B097-A633DDF1DD0D}" type="presOf" srcId="{0F30CD5E-7871-4A66-B2AC-2E53391CDDF6}" destId="{EA00FD6A-432F-4E66-800A-890C87591198}" srcOrd="0" destOrd="0" presId="urn:microsoft.com/office/officeart/2008/layout/CircleAccentTimeline"/>
    <dgm:cxn modelId="{19E6902C-5B06-4CED-85C6-104B7EB0D4AA}" type="presOf" srcId="{E4EAE2BA-E6E9-47BE-90DA-7CC8F543793A}" destId="{C666E99A-EA2A-4513-B163-536A725EC1D4}" srcOrd="0" destOrd="0" presId="urn:microsoft.com/office/officeart/2008/layout/CircleAccentTimeline"/>
    <dgm:cxn modelId="{1D26CD7A-1E99-4B8A-8657-1D28EBA00E88}" srcId="{C3034BB2-A72B-4A3A-A726-5C2062BEDF10}" destId="{59BDF70F-E479-4965-B456-0D7074AED872}" srcOrd="0" destOrd="0" parTransId="{EA9D51B4-220A-46EE-8574-41A6B1C3123E}" sibTransId="{AB843290-FC2E-4390-AC98-7F6C9CCE0901}"/>
    <dgm:cxn modelId="{64B5C0A6-A42B-413A-9886-9ED58BAE45E7}" type="presParOf" srcId="{C666E99A-EA2A-4513-B163-536A725EC1D4}" destId="{98C1E74A-8C95-49B9-99D3-43E036DDBE09}" srcOrd="0" destOrd="0" presId="urn:microsoft.com/office/officeart/2008/layout/CircleAccentTimeline"/>
    <dgm:cxn modelId="{689ED1B1-F4C1-4469-B6E3-E3018FA3A3F6}" type="presParOf" srcId="{98C1E74A-8C95-49B9-99D3-43E036DDBE09}" destId="{625298DF-66F0-44EC-B355-04318A84B0F2}" srcOrd="0" destOrd="0" presId="urn:microsoft.com/office/officeart/2008/layout/CircleAccentTimeline"/>
    <dgm:cxn modelId="{E0A12264-C201-4F9E-A5DE-D6392C709267}" type="presParOf" srcId="{98C1E74A-8C95-49B9-99D3-43E036DDBE09}" destId="{2B4BD85E-C901-45C5-8EB9-6B9FEE12A7BE}" srcOrd="1" destOrd="0" presId="urn:microsoft.com/office/officeart/2008/layout/CircleAccentTimeline"/>
    <dgm:cxn modelId="{621D27D9-69D2-4EBD-9FEC-473BB328C734}" type="presParOf" srcId="{98C1E74A-8C95-49B9-99D3-43E036DDBE09}" destId="{761EFD8F-410E-414C-A480-BA932E71A143}" srcOrd="2" destOrd="0" presId="urn:microsoft.com/office/officeart/2008/layout/CircleAccentTimeline"/>
    <dgm:cxn modelId="{A30B967A-571E-468F-A29E-A1D367D947D8}" type="presParOf" srcId="{C666E99A-EA2A-4513-B163-536A725EC1D4}" destId="{B82C08B3-DB74-4E36-B2E9-76F2AEEFB24B}" srcOrd="1" destOrd="0" presId="urn:microsoft.com/office/officeart/2008/layout/CircleAccentTimeline"/>
    <dgm:cxn modelId="{916F0A39-FFFD-4D5A-833A-F6320222476B}" type="presParOf" srcId="{C666E99A-EA2A-4513-B163-536A725EC1D4}" destId="{E0DB4E77-87D5-45B6-AD70-2CE9930ABB87}" srcOrd="2" destOrd="0" presId="urn:microsoft.com/office/officeart/2008/layout/CircleAccentTimeline"/>
    <dgm:cxn modelId="{CE35E9B5-6E0D-4BD2-832E-6D7954A6F304}" type="presParOf" srcId="{C666E99A-EA2A-4513-B163-536A725EC1D4}" destId="{B8B811F7-882B-401A-954A-0AD56A2EE973}" srcOrd="3" destOrd="0" presId="urn:microsoft.com/office/officeart/2008/layout/CircleAccentTimeline"/>
    <dgm:cxn modelId="{C8F7A18A-C7CD-4141-B001-960E55FAFBB2}" type="presParOf" srcId="{C666E99A-EA2A-4513-B163-536A725EC1D4}" destId="{CB96842E-0788-4F05-AA79-9548A70F8222}" srcOrd="4" destOrd="0" presId="urn:microsoft.com/office/officeart/2008/layout/CircleAccentTimeline"/>
    <dgm:cxn modelId="{EA84528F-7A1B-4A7D-963A-E5AF15D40F85}" type="presParOf" srcId="{CB96842E-0788-4F05-AA79-9548A70F8222}" destId="{F624D2FA-8824-4453-8B9E-084D7FB18D3E}" srcOrd="0" destOrd="0" presId="urn:microsoft.com/office/officeart/2008/layout/CircleAccentTimeline"/>
    <dgm:cxn modelId="{795CE4A5-A1C1-4BC8-8863-0C00FCA74A51}" type="presParOf" srcId="{CB96842E-0788-4F05-AA79-9548A70F8222}" destId="{31799780-C26C-41A7-A8A3-0C5BAE591647}" srcOrd="1" destOrd="0" presId="urn:microsoft.com/office/officeart/2008/layout/CircleAccentTimeline"/>
    <dgm:cxn modelId="{C403CFB3-D3A2-40A0-8AC8-F548D6316D16}" type="presParOf" srcId="{CB96842E-0788-4F05-AA79-9548A70F8222}" destId="{036BAE8B-0596-41F6-8DFC-775AE3DB2F75}" srcOrd="2" destOrd="0" presId="urn:microsoft.com/office/officeart/2008/layout/CircleAccentTimeline"/>
    <dgm:cxn modelId="{1A4E495E-85DC-4F25-8D6F-5102BCF12B87}" type="presParOf" srcId="{C666E99A-EA2A-4513-B163-536A725EC1D4}" destId="{FB53BAAE-1CD1-48B9-A5BE-862EFED7558E}" srcOrd="5" destOrd="0" presId="urn:microsoft.com/office/officeart/2008/layout/CircleAccentTimeline"/>
    <dgm:cxn modelId="{518F906D-7216-4C77-98E0-05BDED2FE5C9}" type="presParOf" srcId="{C666E99A-EA2A-4513-B163-536A725EC1D4}" destId="{B2162B41-715E-4E22-A94D-F9469031B90D}" srcOrd="6" destOrd="0" presId="urn:microsoft.com/office/officeart/2008/layout/CircleAccentTimeline"/>
    <dgm:cxn modelId="{DE9FA251-0912-4364-AB6C-59947B33E564}" type="presParOf" srcId="{C666E99A-EA2A-4513-B163-536A725EC1D4}" destId="{56DDD952-6F6A-4029-9D17-840952762844}" srcOrd="7" destOrd="0" presId="urn:microsoft.com/office/officeart/2008/layout/CircleAccentTimeline"/>
    <dgm:cxn modelId="{5EA0E096-21AB-4517-9FA9-9CD98487D2AA}" type="presParOf" srcId="{C666E99A-EA2A-4513-B163-536A725EC1D4}" destId="{BCEAA212-1E21-473A-810B-7B4A20144AC7}" srcOrd="8" destOrd="0" presId="urn:microsoft.com/office/officeart/2008/layout/CircleAccentTimeline"/>
    <dgm:cxn modelId="{5C88BB1C-CB21-4CB7-9E5F-ABE148F76BE3}" type="presParOf" srcId="{BCEAA212-1E21-473A-810B-7B4A20144AC7}" destId="{E29272B0-1840-4ADB-9A86-4D800BA7660B}" srcOrd="0" destOrd="0" presId="urn:microsoft.com/office/officeart/2008/layout/CircleAccentTimeline"/>
    <dgm:cxn modelId="{5F804F4A-51CC-4B6E-A474-B9D3DF68008A}" type="presParOf" srcId="{BCEAA212-1E21-473A-810B-7B4A20144AC7}" destId="{C289158A-F0C2-472A-B26B-AE3903472886}" srcOrd="1" destOrd="0" presId="urn:microsoft.com/office/officeart/2008/layout/CircleAccentTimeline"/>
    <dgm:cxn modelId="{F2490230-57E5-4D93-9F99-C805208A6FE1}" type="presParOf" srcId="{BCEAA212-1E21-473A-810B-7B4A20144AC7}" destId="{C83A00C4-4E87-475C-B373-0648A481D8EB}" srcOrd="2" destOrd="0" presId="urn:microsoft.com/office/officeart/2008/layout/CircleAccentTimeline"/>
    <dgm:cxn modelId="{FC593BDC-5138-4B8C-BD8E-E6644C4B24E9}" type="presParOf" srcId="{C666E99A-EA2A-4513-B163-536A725EC1D4}" destId="{A93CA49B-3551-4E15-9F16-87C9D8940AB2}" srcOrd="9" destOrd="0" presId="urn:microsoft.com/office/officeart/2008/layout/CircleAccentTimeline"/>
    <dgm:cxn modelId="{D71967A4-91BE-49C6-AC63-70583538E974}" type="presParOf" srcId="{C666E99A-EA2A-4513-B163-536A725EC1D4}" destId="{4BAB3AD8-192C-45AF-ABFF-EB2AC676A747}" srcOrd="10" destOrd="0" presId="urn:microsoft.com/office/officeart/2008/layout/CircleAccentTimeline"/>
    <dgm:cxn modelId="{605E8AD0-65D8-4590-B718-623C99A4239F}" type="presParOf" srcId="{C666E99A-EA2A-4513-B163-536A725EC1D4}" destId="{BDD180BB-E7D6-424B-BB10-543442B20526}" srcOrd="11" destOrd="0" presId="urn:microsoft.com/office/officeart/2008/layout/CircleAccentTimeline"/>
    <dgm:cxn modelId="{F4ADD983-65A5-4421-BB65-2513FD3C840C}" type="presParOf" srcId="{BDD180BB-E7D6-424B-BB10-543442B20526}" destId="{C91E5157-B099-45D6-9AF6-5D780FCC0741}" srcOrd="0" destOrd="0" presId="urn:microsoft.com/office/officeart/2008/layout/CircleAccentTimeline"/>
    <dgm:cxn modelId="{00D6C197-887F-4DE9-B016-BFCF64407798}" type="presParOf" srcId="{BDD180BB-E7D6-424B-BB10-543442B20526}" destId="{BD32F408-1A1D-4F3B-9E8F-4018961D8EE0}" srcOrd="1" destOrd="0" presId="urn:microsoft.com/office/officeart/2008/layout/CircleAccentTimeline"/>
    <dgm:cxn modelId="{AA2E251D-C066-40F5-9E3D-77051FEEA031}" type="presParOf" srcId="{BDD180BB-E7D6-424B-BB10-543442B20526}" destId="{AFA50EA1-01B9-4434-81F0-09F78468F491}" srcOrd="2" destOrd="0" presId="urn:microsoft.com/office/officeart/2008/layout/CircleAccentTimeline"/>
    <dgm:cxn modelId="{E02981C8-9C5D-439F-A455-2E4CC60AF760}" type="presParOf" srcId="{C666E99A-EA2A-4513-B163-536A725EC1D4}" destId="{A8705CB7-3A00-47B5-9D67-6B49167A9F5F}" srcOrd="12" destOrd="0" presId="urn:microsoft.com/office/officeart/2008/layout/CircleAccentTimeline"/>
    <dgm:cxn modelId="{136BA1E9-078E-4D9D-9C15-EE26C26C839E}" type="presParOf" srcId="{C666E99A-EA2A-4513-B163-536A725EC1D4}" destId="{5F85F400-DB07-4C0F-B47D-3E3A119A97E2}" srcOrd="13" destOrd="0" presId="urn:microsoft.com/office/officeart/2008/layout/CircleAccentTimeline"/>
    <dgm:cxn modelId="{EEAACB49-CFA6-44A8-9FF7-A48AC0113833}" type="presParOf" srcId="{C666E99A-EA2A-4513-B163-536A725EC1D4}" destId="{1318B4B9-FA04-4582-AEEF-11DD992582F4}" srcOrd="14" destOrd="0" presId="urn:microsoft.com/office/officeart/2008/layout/CircleAccentTimeline"/>
    <dgm:cxn modelId="{E9615BCB-D411-4EE3-8B69-294DAFCF7273}" type="presParOf" srcId="{C666E99A-EA2A-4513-B163-536A725EC1D4}" destId="{A15A7238-F3BA-4986-BE0F-1F765F4B7CA5}" srcOrd="15" destOrd="0" presId="urn:microsoft.com/office/officeart/2008/layout/CircleAccentTimeline"/>
    <dgm:cxn modelId="{1D4DBCDA-4C57-4B9F-B7E7-A21A118E3CD9}" type="presParOf" srcId="{A15A7238-F3BA-4986-BE0F-1F765F4B7CA5}" destId="{37A7323F-E2EF-45B2-8CB7-094549380A58}" srcOrd="0" destOrd="0" presId="urn:microsoft.com/office/officeart/2008/layout/CircleAccentTimeline"/>
    <dgm:cxn modelId="{505DF9E1-6D49-4C40-9D06-E3FDA1BF33AE}" type="presParOf" srcId="{A15A7238-F3BA-4986-BE0F-1F765F4B7CA5}" destId="{EA00FD6A-432F-4E66-800A-890C87591198}" srcOrd="1" destOrd="0" presId="urn:microsoft.com/office/officeart/2008/layout/CircleAccentTimeline"/>
    <dgm:cxn modelId="{620AD1D0-E025-4417-83EA-DC215F8BE914}" type="presParOf" srcId="{A15A7238-F3BA-4986-BE0F-1F765F4B7CA5}" destId="{C76089E2-850B-4199-8DF8-A794272CE0C8}" srcOrd="2" destOrd="0" presId="urn:microsoft.com/office/officeart/2008/layout/CircleAccentTimeline"/>
    <dgm:cxn modelId="{2C429601-DCA0-421F-9F5D-51B1BAB1B3D0}" type="presParOf" srcId="{C666E99A-EA2A-4513-B163-536A725EC1D4}" destId="{838685AE-A3A5-40C5-B39C-42B8143B9027}" srcOrd="16" destOrd="0" presId="urn:microsoft.com/office/officeart/2008/layout/CircleAccentTimeline"/>
    <dgm:cxn modelId="{98BA6EDB-72E0-4032-8113-DCC50FD5CC8E}" type="presParOf" srcId="{C666E99A-EA2A-4513-B163-536A725EC1D4}" destId="{7F3F6F19-1EA6-4AEC-B87E-BA5CBD0C9CEB}" srcOrd="17" destOrd="0" presId="urn:microsoft.com/office/officeart/2008/layout/CircleAccentTimeline"/>
    <dgm:cxn modelId="{9D355B84-DCFC-4E83-A071-67109ADB0A5E}" type="presParOf" srcId="{C666E99A-EA2A-4513-B163-536A725EC1D4}" destId="{1F2EEF2C-E397-4BF7-91A3-5C1E33FDA987}" srcOrd="18" destOrd="0" presId="urn:microsoft.com/office/officeart/2008/layout/CircleAccentTimeline"/>
    <dgm:cxn modelId="{C6E8D73E-0AA3-455F-B0C2-50DEE68BE7E6}" type="presParOf" srcId="{C666E99A-EA2A-4513-B163-536A725EC1D4}" destId="{E67853EF-D3E5-42F8-9A45-D67DC2937714}" srcOrd="19" destOrd="0" presId="urn:microsoft.com/office/officeart/2008/layout/CircleAccentTimeline"/>
    <dgm:cxn modelId="{4291FDC3-E23B-475E-82DD-E85BA7ACC14B}" type="presParOf" srcId="{E67853EF-D3E5-42F8-9A45-D67DC2937714}" destId="{B2F05B1A-0895-48C7-82CA-A241D377C372}" srcOrd="0" destOrd="0" presId="urn:microsoft.com/office/officeart/2008/layout/CircleAccentTimeline"/>
    <dgm:cxn modelId="{40E6D29F-4E9E-4801-98BD-D8B76F6715CB}" type="presParOf" srcId="{E67853EF-D3E5-42F8-9A45-D67DC2937714}" destId="{748EF8CA-4236-4AE5-85E1-6C42DF581A48}" srcOrd="1" destOrd="0" presId="urn:microsoft.com/office/officeart/2008/layout/CircleAccentTimeline"/>
    <dgm:cxn modelId="{0B29617F-709B-486B-83F1-E36AA8ACEF9D}" type="presParOf" srcId="{E67853EF-D3E5-42F8-9A45-D67DC2937714}" destId="{74433E2D-9533-4E19-A0E5-DBC208BE65FF}" srcOrd="2" destOrd="0" presId="urn:microsoft.com/office/officeart/2008/layout/CircleAccentTimeline"/>
    <dgm:cxn modelId="{2CD75A81-C73D-4202-9939-C1E714B0F799}" type="presParOf" srcId="{C666E99A-EA2A-4513-B163-536A725EC1D4}" destId="{D2CD452E-228E-4E45-9987-C1E421C68687}" srcOrd="20" destOrd="0" presId="urn:microsoft.com/office/officeart/2008/layout/CircleAccentTimeline"/>
    <dgm:cxn modelId="{ED499FB1-D231-4610-B997-9AC445825832}" type="presParOf" srcId="{C666E99A-EA2A-4513-B163-536A725EC1D4}" destId="{57662F16-FEB1-49F5-B43B-91D0B285678B}" srcOrd="21" destOrd="0" presId="urn:microsoft.com/office/officeart/2008/layout/CircleAccentTimeline"/>
    <dgm:cxn modelId="{4E414148-EC31-4067-BE6A-DEEB07551506}" type="presParOf" srcId="{C666E99A-EA2A-4513-B163-536A725EC1D4}" destId="{DDC01748-3100-440A-8E8D-E6728A31B051}" srcOrd="22" destOrd="0" presId="urn:microsoft.com/office/officeart/2008/layout/CircleAccentTimeline"/>
    <dgm:cxn modelId="{22AB31B7-C685-4354-8D7A-0404AB913EA3}" type="presParOf" srcId="{DDC01748-3100-440A-8E8D-E6728A31B051}" destId="{1329B24B-D457-43DC-98C8-D439DBDF9F2B}" srcOrd="0" destOrd="0" presId="urn:microsoft.com/office/officeart/2008/layout/CircleAccentTimeline"/>
    <dgm:cxn modelId="{D61878D8-66E9-437D-BAB9-DA747BC4ACE6}" type="presParOf" srcId="{DDC01748-3100-440A-8E8D-E6728A31B051}" destId="{E5B329F0-6F9E-4948-8383-50FA9118E622}" srcOrd="1" destOrd="0" presId="urn:microsoft.com/office/officeart/2008/layout/CircleAccentTimeline"/>
    <dgm:cxn modelId="{54F5476D-BB68-4D17-8DC4-985BD1909327}" type="presParOf" srcId="{DDC01748-3100-440A-8E8D-E6728A31B051}" destId="{2B5AD02A-F35A-42F8-BFA5-7F7419D72600}" srcOrd="2" destOrd="0" presId="urn:microsoft.com/office/officeart/2008/layout/CircleAccentTimeline"/>
    <dgm:cxn modelId="{8AE0898B-47FD-44A4-B74C-875D77DFAC1F}" type="presParOf" srcId="{C666E99A-EA2A-4513-B163-536A725EC1D4}" destId="{15AEF414-54FF-4172-B5F8-BED0D8E7967D}" srcOrd="23" destOrd="0" presId="urn:microsoft.com/office/officeart/2008/layout/CircleAccentTimeline"/>
    <dgm:cxn modelId="{073A8B55-1C22-4E0C-A7D3-41B90A40A1A0}" type="presParOf" srcId="{C666E99A-EA2A-4513-B163-536A725EC1D4}" destId="{FA943332-D328-47B7-92E4-B1878CCF1158}" srcOrd="24" destOrd="0" presId="urn:microsoft.com/office/officeart/2008/layout/CircleAccentTimeline"/>
    <dgm:cxn modelId="{23EC71B7-6280-4712-8ACF-29D1013FD4B2}" type="presParOf" srcId="{C666E99A-EA2A-4513-B163-536A725EC1D4}" destId="{B9866B4F-EB16-44BE-A86B-FA6AB3ADD096}" srcOrd="25" destOrd="0" presId="urn:microsoft.com/office/officeart/2008/layout/CircleAccentTimeline"/>
    <dgm:cxn modelId="{FC912C82-6DAA-4573-A93C-389781A67130}" type="presParOf" srcId="{C666E99A-EA2A-4513-B163-536A725EC1D4}" destId="{A57299FD-652D-45F3-A957-7160D0F2AD89}" srcOrd="26" destOrd="0" presId="urn:microsoft.com/office/officeart/2008/layout/CircleAccentTimeline"/>
    <dgm:cxn modelId="{53377653-9818-40DA-A9D0-86907DB10A03}" type="presParOf" srcId="{A57299FD-652D-45F3-A957-7160D0F2AD89}" destId="{9FA0045A-5A6E-4B3D-AF82-B3789AEA7AAE}" srcOrd="0" destOrd="0" presId="urn:microsoft.com/office/officeart/2008/layout/CircleAccentTimeline"/>
    <dgm:cxn modelId="{BA02309B-5822-4C2E-B57A-F71CD8E9C0F0}" type="presParOf" srcId="{A57299FD-652D-45F3-A957-7160D0F2AD89}" destId="{99896146-104E-47C2-A2CF-AA78E0911955}" srcOrd="1" destOrd="0" presId="urn:microsoft.com/office/officeart/2008/layout/CircleAccentTimeline"/>
    <dgm:cxn modelId="{2BCDE36B-3329-435E-9D5C-BB87F0C7430B}" type="presParOf" srcId="{A57299FD-652D-45F3-A957-7160D0F2AD89}" destId="{61B4EE9B-6576-4457-ACF3-29F7F0F30A1E}" srcOrd="2" destOrd="0" presId="urn:microsoft.com/office/officeart/2008/layout/CircleAccentTimeline"/>
    <dgm:cxn modelId="{BF5CADC7-9A7B-45EA-A3AC-65C379D06E0D}" type="presParOf" srcId="{C666E99A-EA2A-4513-B163-536A725EC1D4}" destId="{C912AF84-6E2D-46D2-B7B1-6EE606A0A6A7}" srcOrd="27" destOrd="0" presId="urn:microsoft.com/office/officeart/2008/layout/CircleAccentTimeline"/>
    <dgm:cxn modelId="{EF352994-2B06-4C2D-A7DA-B09F902EC88D}" type="presParOf" srcId="{C666E99A-EA2A-4513-B163-536A725EC1D4}" destId="{7C9B72CA-EBD9-4A51-B8FB-C4C621734450}" srcOrd="28" destOrd="0" presId="urn:microsoft.com/office/officeart/2008/layout/CircleAccentTimeline"/>
    <dgm:cxn modelId="{BCDC226A-7BCF-400E-ADBC-E6EB34C9088A}" type="presParOf" srcId="{C666E99A-EA2A-4513-B163-536A725EC1D4}" destId="{8E2C5A57-4EC8-4643-8BEB-D1E5BC569612}" srcOrd="29" destOrd="0" presId="urn:microsoft.com/office/officeart/2008/layout/CircleAccentTimeline"/>
    <dgm:cxn modelId="{C6288A91-2F80-4C7A-B314-539C30114987}" type="presParOf" srcId="{C666E99A-EA2A-4513-B163-536A725EC1D4}" destId="{757D4E37-716D-44EB-B224-836E20F5C87F}" srcOrd="30" destOrd="0" presId="urn:microsoft.com/office/officeart/2008/layout/CircleAccentTimeline"/>
    <dgm:cxn modelId="{BFE65EF4-A473-4936-B95C-B4DA374AF59A}" type="presParOf" srcId="{757D4E37-716D-44EB-B224-836E20F5C87F}" destId="{16EF869F-7EA4-461F-8DBC-58BF47073D5A}" srcOrd="0" destOrd="0" presId="urn:microsoft.com/office/officeart/2008/layout/CircleAccentTimeline"/>
    <dgm:cxn modelId="{FDBECDF7-6CC8-49FF-91AA-B17129F1C911}" type="presParOf" srcId="{757D4E37-716D-44EB-B224-836E20F5C87F}" destId="{E453E09F-266B-47A8-8E07-29A2E78017AA}" srcOrd="1" destOrd="0" presId="urn:microsoft.com/office/officeart/2008/layout/CircleAccentTimeline"/>
    <dgm:cxn modelId="{D43B5AD1-8DE8-48C7-8E5C-CEB2E58B2823}" type="presParOf" srcId="{757D4E37-716D-44EB-B224-836E20F5C87F}" destId="{99A7F0AF-3B9C-4DCA-AC74-DDD3600F0B1F}" srcOrd="2" destOrd="0" presId="urn:microsoft.com/office/officeart/2008/layout/CircleAccentTimeline"/>
    <dgm:cxn modelId="{B50BD90A-7CF7-4CB2-9A2A-53DB5C62C1F1}" type="presParOf" srcId="{C666E99A-EA2A-4513-B163-536A725EC1D4}" destId="{584B9C7F-0B38-4DB7-9F6A-748D08427400}" srcOrd="31" destOrd="0" presId="urn:microsoft.com/office/officeart/2008/layout/CircleAccentTimeline"/>
    <dgm:cxn modelId="{75C6BF16-3956-4461-811D-E54D8BE0E726}" type="presParOf" srcId="{C666E99A-EA2A-4513-B163-536A725EC1D4}" destId="{334C21BF-FB10-41BE-8917-829CEEC781DE}" srcOrd="32" destOrd="0" presId="urn:microsoft.com/office/officeart/2008/layout/CircleAccentTimeline"/>
    <dgm:cxn modelId="{600BF2F1-5CE3-4E61-A973-F1AC82933F61}" type="presParOf" srcId="{C666E99A-EA2A-4513-B163-536A725EC1D4}" destId="{A65D4FB3-D42A-47D6-BEE2-06F5ECECC2E7}" srcOrd="33" destOrd="0" presId="urn:microsoft.com/office/officeart/2008/layout/CircleAccentTimeline"/>
    <dgm:cxn modelId="{2C1BC3C4-EC4F-4E62-B999-113FE345F5D6}" type="presParOf" srcId="{C666E99A-EA2A-4513-B163-536A725EC1D4}" destId="{8FF50219-E41B-4177-8AF6-9A437648C4E4}" srcOrd="34" destOrd="0" presId="urn:microsoft.com/office/officeart/2008/layout/CircleAccentTimeline"/>
    <dgm:cxn modelId="{BD7AA2AD-76EB-48DB-A74C-C4C6EF190A3F}" type="presParOf" srcId="{8FF50219-E41B-4177-8AF6-9A437648C4E4}" destId="{3B105DF4-DA5B-40BD-A097-3FDD30638BC5}" srcOrd="0" destOrd="0" presId="urn:microsoft.com/office/officeart/2008/layout/CircleAccentTimeline"/>
    <dgm:cxn modelId="{B9C346AE-FA5C-474E-825F-3960584B5A9F}" type="presParOf" srcId="{8FF50219-E41B-4177-8AF6-9A437648C4E4}" destId="{7813907C-D111-4006-9ACF-A5F0C82CCA9B}" srcOrd="1" destOrd="0" presId="urn:microsoft.com/office/officeart/2008/layout/CircleAccentTimeline"/>
    <dgm:cxn modelId="{AC608F52-8EB1-40FB-A3B3-27D0CFAF315B}" type="presParOf" srcId="{8FF50219-E41B-4177-8AF6-9A437648C4E4}" destId="{529D7325-387B-467A-97D2-B37FC1D19BD7}" srcOrd="2" destOrd="0" presId="urn:microsoft.com/office/officeart/2008/layout/CircleAccentTimeline"/>
    <dgm:cxn modelId="{531E116A-1B08-4432-8621-45B679C0938A}" type="presParOf" srcId="{C666E99A-EA2A-4513-B163-536A725EC1D4}" destId="{247DAE1B-CC71-49C4-8BFD-5C2EB1681716}" srcOrd="35" destOrd="0" presId="urn:microsoft.com/office/officeart/2008/layout/CircleAccentTimeline"/>
    <dgm:cxn modelId="{1B90368E-5C1A-410A-9762-5A5898AC5777}" type="presParOf" srcId="{C666E99A-EA2A-4513-B163-536A725EC1D4}" destId="{F328D4E9-2117-494B-84B7-EECE73C53897}" srcOrd="36" destOrd="0" presId="urn:microsoft.com/office/officeart/2008/layout/CircleAccentTimeline"/>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4EAE2BA-E6E9-47BE-90DA-7CC8F543793A}" type="doc">
      <dgm:prSet loTypeId="urn:microsoft.com/office/officeart/2008/layout/CircleAccentTimeline" loCatId="process" qsTypeId="urn:microsoft.com/office/officeart/2005/8/quickstyle/simple4" qsCatId="simple" csTypeId="urn:microsoft.com/office/officeart/2005/8/colors/colorful1#1" csCatId="colorful" phldr="1"/>
      <dgm:spPr/>
      <dgm:t>
        <a:bodyPr/>
        <a:lstStyle/>
        <a:p>
          <a:endParaRPr lang="en-US"/>
        </a:p>
      </dgm:t>
    </dgm:pt>
    <dgm:pt modelId="{016D523A-287F-4853-B919-4B71EEF07447}">
      <dgm:prSet phldrT="[Text]" custT="1"/>
      <dgm:spPr>
        <a:xfrm rot="17700000">
          <a:off x="6852361" y="2802844"/>
          <a:ext cx="884708" cy="426573"/>
        </a:xfrm>
      </dgm:spPr>
      <dgm:t>
        <a:bodyPr/>
        <a:lstStyle/>
        <a:p>
          <a:r>
            <a:rPr lang="en-US" sz="1600" b="1" dirty="0">
              <a:solidFill>
                <a:srgbClr val="863A53"/>
              </a:solidFill>
              <a:latin typeface="Calibri"/>
              <a:ea typeface="+mn-ea"/>
              <a:cs typeface="+mn-cs"/>
            </a:rPr>
            <a:t>SRA </a:t>
          </a:r>
          <a:r>
            <a:rPr lang="en-US" sz="1600" dirty="0">
              <a:latin typeface="Calibri"/>
              <a:ea typeface="+mn-ea"/>
              <a:cs typeface="+mn-cs"/>
            </a:rPr>
            <a:t>project gathers evidence on both sides of milk wars around the globe</a:t>
          </a:r>
        </a:p>
      </dgm:t>
    </dgm:pt>
    <dgm:pt modelId="{EE005FAF-AD18-401F-9AE2-C0B846E2D951}">
      <dgm:prSet phldrT="[Text]" custT="1"/>
      <dgm:spPr>
        <a:xfrm rot="17700000">
          <a:off x="6852361" y="2802844"/>
          <a:ext cx="884708" cy="426573"/>
        </a:xfrm>
      </dgm:spPr>
      <dgm:t>
        <a:bodyPr/>
        <a:lstStyle/>
        <a:p>
          <a:r>
            <a:rPr lang="en-US" sz="1600" dirty="0">
              <a:latin typeface="Calibri"/>
              <a:ea typeface="+mn-ea"/>
              <a:cs typeface="+mn-cs"/>
            </a:rPr>
            <a:t>Headlines </a:t>
          </a:r>
          <a:r>
            <a:rPr lang="en-US" sz="1600" dirty="0" smtClean="0">
              <a:latin typeface="Calibri"/>
              <a:ea typeface="+mn-ea"/>
              <a:cs typeface="+mn-cs"/>
            </a:rPr>
            <a:t>on both sides of war: raw </a:t>
          </a:r>
          <a:r>
            <a:rPr lang="en-US" sz="1600" dirty="0">
              <a:latin typeface="Calibri"/>
              <a:ea typeface="+mn-ea"/>
              <a:cs typeface="+mn-cs"/>
            </a:rPr>
            <a:t>milk as </a:t>
          </a:r>
          <a:r>
            <a:rPr lang="en-US" sz="1600" dirty="0" smtClean="0">
              <a:latin typeface="Calibri"/>
              <a:ea typeface="+mn-ea"/>
              <a:cs typeface="+mn-cs"/>
            </a:rPr>
            <a:t>innately hazardous poison and safe food</a:t>
          </a:r>
          <a:endParaRPr lang="en-US" sz="1600" dirty="0">
            <a:latin typeface="Calibri"/>
            <a:ea typeface="+mn-ea"/>
            <a:cs typeface="+mn-cs"/>
          </a:endParaRPr>
        </a:p>
      </dgm:t>
    </dgm:pt>
    <dgm:pt modelId="{57D364AD-1750-41D5-ADEC-3EA8DC71C191}">
      <dgm:prSet phldrT="[Text]" custT="1"/>
      <dgm:spPr>
        <a:xfrm rot="17700000">
          <a:off x="6852361" y="2802844"/>
          <a:ext cx="884708" cy="426573"/>
        </a:xfrm>
      </dgm:spPr>
      <dgm:t>
        <a:bodyPr/>
        <a:lstStyle/>
        <a:p>
          <a:r>
            <a:rPr lang="en-US" sz="3400" dirty="0">
              <a:latin typeface="Calibri"/>
              <a:ea typeface="+mn-ea"/>
              <a:cs typeface="+mn-cs"/>
            </a:rPr>
            <a:t>2017</a:t>
          </a:r>
        </a:p>
      </dgm:t>
    </dgm:pt>
    <dgm:pt modelId="{0F274E2F-6E9B-4B1C-A7E6-1159C369C333}" type="sibTrans" cxnId="{0D8BBDDB-9F93-4D65-9BCD-CC6B20391ADE}">
      <dgm:prSet/>
      <dgm:spPr/>
      <dgm:t>
        <a:bodyPr/>
        <a:lstStyle/>
        <a:p>
          <a:endParaRPr lang="en-US"/>
        </a:p>
      </dgm:t>
    </dgm:pt>
    <dgm:pt modelId="{8845A951-5C73-4E75-AD92-38EA9D5C12C6}" type="parTrans" cxnId="{0D8BBDDB-9F93-4D65-9BCD-CC6B20391ADE}">
      <dgm:prSet/>
      <dgm:spPr/>
      <dgm:t>
        <a:bodyPr/>
        <a:lstStyle/>
        <a:p>
          <a:endParaRPr lang="en-US"/>
        </a:p>
      </dgm:t>
    </dgm:pt>
    <dgm:pt modelId="{E18DA355-EC88-4000-BE1A-0D65E8B7C552}" type="sibTrans" cxnId="{B4139C48-6AA1-4971-8E96-11D2FD146C0E}">
      <dgm:prSet/>
      <dgm:spPr/>
      <dgm:t>
        <a:bodyPr/>
        <a:lstStyle/>
        <a:p>
          <a:endParaRPr lang="en-US"/>
        </a:p>
      </dgm:t>
    </dgm:pt>
    <dgm:pt modelId="{445B5A72-A630-4864-ADDC-D39779686C6D}" type="parTrans" cxnId="{B4139C48-6AA1-4971-8E96-11D2FD146C0E}">
      <dgm:prSet/>
      <dgm:spPr/>
      <dgm:t>
        <a:bodyPr/>
        <a:lstStyle/>
        <a:p>
          <a:endParaRPr lang="en-US"/>
        </a:p>
      </dgm:t>
    </dgm:pt>
    <dgm:pt modelId="{CF6D1EDB-A2BA-473D-B970-3B2D9D7B2746}" type="sibTrans" cxnId="{6B2337B8-B5E7-483B-B565-10F4FC5F1291}">
      <dgm:prSet/>
      <dgm:spPr/>
      <dgm:t>
        <a:bodyPr/>
        <a:lstStyle/>
        <a:p>
          <a:endParaRPr lang="en-US"/>
        </a:p>
      </dgm:t>
    </dgm:pt>
    <dgm:pt modelId="{7F4C75AA-1666-4595-B631-80AB23AF2D13}" type="parTrans" cxnId="{6B2337B8-B5E7-483B-B565-10F4FC5F1291}">
      <dgm:prSet/>
      <dgm:spPr/>
      <dgm:t>
        <a:bodyPr/>
        <a:lstStyle/>
        <a:p>
          <a:endParaRPr lang="en-US"/>
        </a:p>
      </dgm:t>
    </dgm:pt>
    <dgm:pt modelId="{8F6EC7E9-5F47-43CD-BCFB-59F8376FDEB7}">
      <dgm:prSet phldrT="[Text]" custT="1"/>
      <dgm:spPr>
        <a:xfrm rot="17700000">
          <a:off x="6852361" y="2802844"/>
          <a:ext cx="884708" cy="426573"/>
        </a:xfrm>
      </dgm:spPr>
      <dgm:t>
        <a:bodyPr/>
        <a:lstStyle/>
        <a:p>
          <a:r>
            <a:rPr lang="en-US" sz="1400" dirty="0">
              <a:latin typeface="Calibri"/>
              <a:ea typeface="+mn-ea"/>
              <a:cs typeface="+mn-cs"/>
            </a:rPr>
            <a:t>2015</a:t>
          </a:r>
        </a:p>
      </dgm:t>
    </dgm:pt>
    <dgm:pt modelId="{FF3043F0-1469-4BBA-A355-63074105FFFA}">
      <dgm:prSet phldrT="[Text]" custT="1"/>
      <dgm:spPr>
        <a:xfrm rot="17700000">
          <a:off x="6852361" y="2802844"/>
          <a:ext cx="884708" cy="426573"/>
        </a:xfrm>
      </dgm:spPr>
      <dgm:t>
        <a:bodyPr/>
        <a:lstStyle/>
        <a:p>
          <a:r>
            <a:rPr lang="en-US" sz="1600" dirty="0">
              <a:latin typeface="Calibri"/>
              <a:ea typeface="+mn-ea"/>
              <a:cs typeface="+mn-cs"/>
            </a:rPr>
            <a:t>UK FSA finding </a:t>
          </a:r>
          <a:r>
            <a:rPr lang="en-US" sz="1600" dirty="0" smtClean="0">
              <a:latin typeface="Calibri"/>
              <a:ea typeface="+mn-ea"/>
              <a:cs typeface="+mn-cs"/>
            </a:rPr>
            <a:t>‘raw </a:t>
          </a:r>
          <a:r>
            <a:rPr lang="en-US" sz="1600" dirty="0">
              <a:latin typeface="Calibri"/>
              <a:ea typeface="+mn-ea"/>
              <a:cs typeface="+mn-cs"/>
            </a:rPr>
            <a:t>drinking </a:t>
          </a:r>
          <a:r>
            <a:rPr lang="en-US" sz="1600" dirty="0" smtClean="0">
              <a:latin typeface="Calibri"/>
              <a:ea typeface="+mn-ea"/>
              <a:cs typeface="+mn-cs"/>
            </a:rPr>
            <a:t>milk’ </a:t>
          </a:r>
          <a:r>
            <a:rPr lang="en-US" sz="1600" dirty="0">
              <a:latin typeface="Calibri"/>
              <a:ea typeface="+mn-ea"/>
              <a:cs typeface="+mn-cs"/>
            </a:rPr>
            <a:t>safe </a:t>
          </a:r>
        </a:p>
      </dgm:t>
    </dgm:pt>
    <dgm:pt modelId="{BC1C1581-FEEB-40A9-9BBD-5D93004B34AE}" type="sibTrans" cxnId="{80403F78-0C3F-49FE-A5D9-5EBFC219842D}">
      <dgm:prSet/>
      <dgm:spPr/>
      <dgm:t>
        <a:bodyPr/>
        <a:lstStyle/>
        <a:p>
          <a:endParaRPr lang="en-US"/>
        </a:p>
      </dgm:t>
    </dgm:pt>
    <dgm:pt modelId="{EE88B212-7958-43F6-831F-3F1475888E92}" type="parTrans" cxnId="{80403F78-0C3F-49FE-A5D9-5EBFC219842D}">
      <dgm:prSet/>
      <dgm:spPr/>
      <dgm:t>
        <a:bodyPr/>
        <a:lstStyle/>
        <a:p>
          <a:endParaRPr lang="en-US"/>
        </a:p>
      </dgm:t>
    </dgm:pt>
    <dgm:pt modelId="{456FFE0C-584B-471B-B5C6-B1D6DFA1899C}">
      <dgm:prSet phldrT="[Text]" custT="1"/>
      <dgm:spPr>
        <a:xfrm rot="17700000">
          <a:off x="6852361" y="2802844"/>
          <a:ext cx="884708" cy="426573"/>
        </a:xfrm>
      </dgm:spPr>
      <dgm:t>
        <a:bodyPr/>
        <a:lstStyle/>
        <a:p>
          <a:r>
            <a:rPr lang="en-US" sz="1400" dirty="0">
              <a:latin typeface="Calibri"/>
              <a:ea typeface="+mn-ea"/>
              <a:cs typeface="+mn-cs"/>
            </a:rPr>
            <a:t>Risk increases with pasteurization temperature</a:t>
          </a:r>
        </a:p>
      </dgm:t>
    </dgm:pt>
    <dgm:pt modelId="{8BEBD538-9CA0-43E4-AF31-FD4B054E9951}">
      <dgm:prSet phldrT="[Text]" custT="1"/>
      <dgm:spPr>
        <a:xfrm rot="17700000">
          <a:off x="6852361" y="2802844"/>
          <a:ext cx="884708" cy="426573"/>
        </a:xfrm>
      </dgm:spPr>
      <dgm:t>
        <a:bodyPr/>
        <a:lstStyle/>
        <a:p>
          <a:r>
            <a:rPr lang="en-US" sz="1600" dirty="0" err="1">
              <a:latin typeface="Calibri"/>
              <a:ea typeface="+mn-ea"/>
              <a:cs typeface="+mn-cs"/>
            </a:rPr>
            <a:t>Stasiewicz</a:t>
          </a:r>
          <a:r>
            <a:rPr lang="en-US" sz="1600" dirty="0">
              <a:latin typeface="Calibri"/>
              <a:ea typeface="+mn-ea"/>
              <a:cs typeface="+mn-cs"/>
            </a:rPr>
            <a:t> listeriosis risk assessment  (2014)</a:t>
          </a:r>
        </a:p>
      </dgm:t>
    </dgm:pt>
    <dgm:pt modelId="{ABCA1F7A-3B00-486C-9440-93B4D63D443E}" type="sibTrans" cxnId="{A4EA3876-C192-4A6F-912A-1A2F1E69F5D3}">
      <dgm:prSet/>
      <dgm:spPr/>
      <dgm:t>
        <a:bodyPr/>
        <a:lstStyle/>
        <a:p>
          <a:endParaRPr lang="en-US"/>
        </a:p>
      </dgm:t>
    </dgm:pt>
    <dgm:pt modelId="{58E8AE23-1F9F-497F-99A1-7BDE5E39BA9F}" type="parTrans" cxnId="{A4EA3876-C192-4A6F-912A-1A2F1E69F5D3}">
      <dgm:prSet/>
      <dgm:spPr/>
      <dgm:t>
        <a:bodyPr/>
        <a:lstStyle/>
        <a:p>
          <a:endParaRPr lang="en-US"/>
        </a:p>
      </dgm:t>
    </dgm:pt>
    <dgm:pt modelId="{B46FB007-BB38-4B48-9B80-80C7F3B4540D}">
      <dgm:prSet phldrT="[Text]" custT="1"/>
      <dgm:spPr>
        <a:xfrm rot="17700000">
          <a:off x="6852361" y="2802844"/>
          <a:ext cx="884708" cy="426573"/>
        </a:xfrm>
      </dgm:spPr>
      <dgm:t>
        <a:bodyPr/>
        <a:lstStyle/>
        <a:p>
          <a:r>
            <a:rPr lang="en-US" sz="1400" dirty="0">
              <a:latin typeface="Calibri"/>
              <a:ea typeface="+mn-ea"/>
              <a:cs typeface="+mn-cs"/>
            </a:rPr>
            <a:t>Food safety plan and testing</a:t>
          </a:r>
        </a:p>
      </dgm:t>
    </dgm:pt>
    <dgm:pt modelId="{4D786C41-F010-49E4-836F-F48524678DE6}">
      <dgm:prSet phldrT="[Text]" custT="1"/>
      <dgm:spPr>
        <a:xfrm rot="17700000">
          <a:off x="6852361" y="2802844"/>
          <a:ext cx="884708" cy="426573"/>
        </a:xfrm>
      </dgm:spPr>
      <dgm:t>
        <a:bodyPr/>
        <a:lstStyle/>
        <a:p>
          <a:r>
            <a:rPr lang="en-US" sz="1400" dirty="0">
              <a:latin typeface="Calibri"/>
              <a:ea typeface="+mn-ea"/>
              <a:cs typeface="+mn-cs"/>
            </a:rPr>
            <a:t>RAWMI Common Standards</a:t>
          </a:r>
        </a:p>
      </dgm:t>
    </dgm:pt>
    <dgm:pt modelId="{CB81C63D-3AE4-43D0-800E-47E09D0DE035}">
      <dgm:prSet phldrT="[Text]" custT="1"/>
      <dgm:spPr>
        <a:xfrm rot="17700000">
          <a:off x="6852361" y="2802844"/>
          <a:ext cx="884708" cy="426573"/>
        </a:xfrm>
      </dgm:spPr>
      <dgm:t>
        <a:bodyPr/>
        <a:lstStyle/>
        <a:p>
          <a:r>
            <a:rPr lang="en-US" sz="1600" dirty="0">
              <a:latin typeface="Calibri"/>
              <a:ea typeface="+mn-ea"/>
              <a:cs typeface="+mn-cs"/>
            </a:rPr>
            <a:t>Raw Milk Institute (RAWMI) founded 2011</a:t>
          </a:r>
        </a:p>
      </dgm:t>
    </dgm:pt>
    <dgm:pt modelId="{E1998868-E4E1-473A-8F32-D716EE0F3634}" type="sibTrans" cxnId="{D0A95D58-499B-47F1-8DB5-BB90C5B7F5D9}">
      <dgm:prSet/>
      <dgm:spPr/>
      <dgm:t>
        <a:bodyPr/>
        <a:lstStyle/>
        <a:p>
          <a:endParaRPr lang="en-US"/>
        </a:p>
      </dgm:t>
    </dgm:pt>
    <dgm:pt modelId="{6970FA73-3823-4991-8C96-9214BE4A572B}" type="parTrans" cxnId="{D0A95D58-499B-47F1-8DB5-BB90C5B7F5D9}">
      <dgm:prSet/>
      <dgm:spPr/>
      <dgm:t>
        <a:bodyPr/>
        <a:lstStyle/>
        <a:p>
          <a:endParaRPr lang="en-US"/>
        </a:p>
      </dgm:t>
    </dgm:pt>
    <dgm:pt modelId="{450DA06C-191D-47D0-BBF9-25CED38B17D4}" type="sibTrans" cxnId="{B09BD526-CF53-47B8-8A2A-5A85D016C3D6}">
      <dgm:prSet/>
      <dgm:spPr/>
      <dgm:t>
        <a:bodyPr/>
        <a:lstStyle/>
        <a:p>
          <a:endParaRPr lang="en-US"/>
        </a:p>
      </dgm:t>
    </dgm:pt>
    <dgm:pt modelId="{96ABE134-36AB-460B-A543-0D61A0666FE1}" type="parTrans" cxnId="{B09BD526-CF53-47B8-8A2A-5A85D016C3D6}">
      <dgm:prSet/>
      <dgm:spPr/>
      <dgm:t>
        <a:bodyPr/>
        <a:lstStyle/>
        <a:p>
          <a:endParaRPr lang="en-US"/>
        </a:p>
      </dgm:t>
    </dgm:pt>
    <dgm:pt modelId="{48E1F657-5DBE-45DE-9FBC-CD8C39EAE12A}">
      <dgm:prSet phldrT="[Text]" custT="1"/>
      <dgm:spPr>
        <a:xfrm rot="17700000">
          <a:off x="6852361" y="2802844"/>
          <a:ext cx="884708" cy="426573"/>
        </a:xfrm>
      </dgm:spPr>
      <dgm:t>
        <a:bodyPr/>
        <a:lstStyle/>
        <a:p>
          <a:r>
            <a:rPr lang="en-US" sz="1400" dirty="0">
              <a:latin typeface="Calibri"/>
              <a:ea typeface="+mn-ea"/>
              <a:cs typeface="+mn-cs"/>
            </a:rPr>
            <a:t>Likelihood illness very low (2 per 10</a:t>
          </a:r>
          <a:r>
            <a:rPr lang="en-US" sz="1400" baseline="30000" dirty="0">
              <a:latin typeface="Calibri"/>
              <a:ea typeface="+mn-ea"/>
              <a:cs typeface="+mn-cs"/>
            </a:rPr>
            <a:t>15</a:t>
          </a:r>
          <a:r>
            <a:rPr lang="en-US" sz="1400" dirty="0">
              <a:latin typeface="Calibri"/>
              <a:ea typeface="+mn-ea"/>
              <a:cs typeface="+mn-cs"/>
            </a:rPr>
            <a:t>) per raw milk serving</a:t>
          </a:r>
        </a:p>
      </dgm:t>
    </dgm:pt>
    <dgm:pt modelId="{41EF5241-FA28-491B-B88F-8FF50867AC99}">
      <dgm:prSet phldrT="[Text]" custT="1"/>
      <dgm:spPr>
        <a:xfrm rot="17700000">
          <a:off x="6852361" y="2802844"/>
          <a:ext cx="884708" cy="426573"/>
        </a:xfrm>
      </dgm:spPr>
      <dgm:t>
        <a:bodyPr/>
        <a:lstStyle/>
        <a:p>
          <a:r>
            <a:rPr lang="en-US" sz="1600" dirty="0" err="1">
              <a:latin typeface="Calibri"/>
              <a:ea typeface="+mn-ea"/>
              <a:cs typeface="+mn-cs"/>
            </a:rPr>
            <a:t>Latorre</a:t>
          </a:r>
          <a:r>
            <a:rPr lang="en-US" sz="1600" dirty="0">
              <a:latin typeface="Calibri"/>
              <a:ea typeface="+mn-ea"/>
              <a:cs typeface="+mn-cs"/>
            </a:rPr>
            <a:t> listeriosis risk assessment (2011)</a:t>
          </a:r>
        </a:p>
      </dgm:t>
    </dgm:pt>
    <dgm:pt modelId="{6275A714-D25F-41DF-9CBA-4CD1EF2AFB98}" type="sibTrans" cxnId="{65B203A3-828B-4F71-9781-A6D2C63E9C51}">
      <dgm:prSet/>
      <dgm:spPr/>
      <dgm:t>
        <a:bodyPr/>
        <a:lstStyle/>
        <a:p>
          <a:endParaRPr lang="en-US"/>
        </a:p>
      </dgm:t>
    </dgm:pt>
    <dgm:pt modelId="{E17B6E05-B86A-4266-B51C-72F41F5036CF}" type="parTrans" cxnId="{65B203A3-828B-4F71-9781-A6D2C63E9C51}">
      <dgm:prSet/>
      <dgm:spPr/>
      <dgm:t>
        <a:bodyPr/>
        <a:lstStyle/>
        <a:p>
          <a:endParaRPr lang="en-US"/>
        </a:p>
      </dgm:t>
    </dgm:pt>
    <dgm:pt modelId="{2FA0B872-3BF7-487B-82FE-3C5EB5D8C50B}">
      <dgm:prSet phldrT="[Text]" custT="1"/>
      <dgm:spPr>
        <a:xfrm rot="17700000">
          <a:off x="6852361" y="2802844"/>
          <a:ext cx="884708" cy="426573"/>
        </a:xfrm>
      </dgm:spPr>
      <dgm:t>
        <a:bodyPr/>
        <a:lstStyle/>
        <a:p>
          <a:r>
            <a:rPr lang="en-US" sz="3400" dirty="0" smtClean="0">
              <a:latin typeface="Calibri"/>
              <a:ea typeface="+mn-ea"/>
              <a:cs typeface="+mn-cs"/>
            </a:rPr>
            <a:t>2007</a:t>
          </a:r>
          <a:endParaRPr lang="en-US" sz="800" dirty="0">
            <a:latin typeface="Calibri"/>
            <a:ea typeface="+mn-ea"/>
            <a:cs typeface="+mn-cs"/>
          </a:endParaRPr>
        </a:p>
      </dgm:t>
    </dgm:pt>
    <dgm:pt modelId="{A0B7E22A-F85B-4DFB-9460-7B095322B443}" type="sibTrans" cxnId="{6DD57006-4A1D-46F1-8D87-E04F8FDC5217}">
      <dgm:prSet/>
      <dgm:spPr/>
      <dgm:t>
        <a:bodyPr/>
        <a:lstStyle/>
        <a:p>
          <a:endParaRPr lang="en-US"/>
        </a:p>
      </dgm:t>
    </dgm:pt>
    <dgm:pt modelId="{803A3A1C-5369-4070-BE3E-A27FC647505E}" type="parTrans" cxnId="{6DD57006-4A1D-46F1-8D87-E04F8FDC5217}">
      <dgm:prSet/>
      <dgm:spPr/>
      <dgm:t>
        <a:bodyPr/>
        <a:lstStyle/>
        <a:p>
          <a:endParaRPr lang="en-US"/>
        </a:p>
      </dgm:t>
    </dgm:pt>
    <dgm:pt modelId="{C29C41B2-9EE0-45AB-B2B8-6B6E44CC8D47}" type="sibTrans" cxnId="{19DB7293-5FA3-402E-848D-9D465AD0F57E}">
      <dgm:prSet/>
      <dgm:spPr/>
      <dgm:t>
        <a:bodyPr/>
        <a:lstStyle/>
        <a:p>
          <a:endParaRPr lang="en-US"/>
        </a:p>
      </dgm:t>
    </dgm:pt>
    <dgm:pt modelId="{DA175A01-0A32-4C6C-B669-954BBEEBB3A6}" type="parTrans" cxnId="{19DB7293-5FA3-402E-848D-9D465AD0F57E}">
      <dgm:prSet/>
      <dgm:spPr/>
      <dgm:t>
        <a:bodyPr/>
        <a:lstStyle/>
        <a:p>
          <a:endParaRPr lang="en-US"/>
        </a:p>
      </dgm:t>
    </dgm:pt>
    <dgm:pt modelId="{8D618ED2-0597-44F4-BFD7-32CED9617004}" type="sibTrans" cxnId="{094BCB70-B739-45C2-BD11-75078526D530}">
      <dgm:prSet/>
      <dgm:spPr/>
      <dgm:t>
        <a:bodyPr/>
        <a:lstStyle/>
        <a:p>
          <a:endParaRPr lang="en-US"/>
        </a:p>
      </dgm:t>
    </dgm:pt>
    <dgm:pt modelId="{F5B14280-D8D8-493A-BF02-A007DBB2F5CD}" type="parTrans" cxnId="{094BCB70-B739-45C2-BD11-75078526D530}">
      <dgm:prSet/>
      <dgm:spPr/>
      <dgm:t>
        <a:bodyPr/>
        <a:lstStyle/>
        <a:p>
          <a:endParaRPr lang="en-US"/>
        </a:p>
      </dgm:t>
    </dgm:pt>
    <dgm:pt modelId="{D4923804-EF8A-4F47-9802-2432568AE797}" type="sibTrans" cxnId="{036C2F78-CD5D-4083-81FA-EC128270B0A7}">
      <dgm:prSet/>
      <dgm:spPr/>
      <dgm:t>
        <a:bodyPr/>
        <a:lstStyle/>
        <a:p>
          <a:endParaRPr lang="en-US"/>
        </a:p>
      </dgm:t>
    </dgm:pt>
    <dgm:pt modelId="{CB4A4482-0A17-4EC9-B023-70535DA231C5}" type="parTrans" cxnId="{036C2F78-CD5D-4083-81FA-EC128270B0A7}">
      <dgm:prSet/>
      <dgm:spPr/>
      <dgm:t>
        <a:bodyPr/>
        <a:lstStyle/>
        <a:p>
          <a:endParaRPr lang="en-US"/>
        </a:p>
      </dgm:t>
    </dgm:pt>
    <dgm:pt modelId="{02A1753D-0717-496C-B5BC-BB7A76A67263}" type="sibTrans" cxnId="{E50575C4-B2C1-4ADB-9193-125ED9923E6E}">
      <dgm:prSet/>
      <dgm:spPr/>
      <dgm:t>
        <a:bodyPr/>
        <a:lstStyle/>
        <a:p>
          <a:endParaRPr lang="en-US"/>
        </a:p>
      </dgm:t>
    </dgm:pt>
    <dgm:pt modelId="{2AD9F5CB-683C-45AB-8297-A68D8F6B41DF}" type="parTrans" cxnId="{E50575C4-B2C1-4ADB-9193-125ED9923E6E}">
      <dgm:prSet/>
      <dgm:spPr/>
      <dgm:t>
        <a:bodyPr/>
        <a:lstStyle/>
        <a:p>
          <a:endParaRPr lang="en-US"/>
        </a:p>
      </dgm:t>
    </dgm:pt>
    <dgm:pt modelId="{C666E99A-EA2A-4513-B163-536A725EC1D4}" type="pres">
      <dgm:prSet presAssocID="{E4EAE2BA-E6E9-47BE-90DA-7CC8F543793A}" presName="Name0" presStyleCnt="0">
        <dgm:presLayoutVars>
          <dgm:dir/>
        </dgm:presLayoutVars>
      </dgm:prSet>
      <dgm:spPr/>
      <dgm:t>
        <a:bodyPr/>
        <a:lstStyle/>
        <a:p>
          <a:endParaRPr lang="en-US"/>
        </a:p>
      </dgm:t>
    </dgm:pt>
    <dgm:pt modelId="{D90B0600-573F-4C59-819B-5A6C9095A784}" type="pres">
      <dgm:prSet presAssocID="{2FA0B872-3BF7-487B-82FE-3C5EB5D8C50B}" presName="parComposite" presStyleCnt="0"/>
      <dgm:spPr/>
    </dgm:pt>
    <dgm:pt modelId="{B58145FD-5226-4689-B7D3-B45C17C7B6E2}" type="pres">
      <dgm:prSet presAssocID="{2FA0B872-3BF7-487B-82FE-3C5EB5D8C50B}" presName="parBigCircle" presStyleLbl="node0" presStyleIdx="0" presStyleCnt="2"/>
      <dgm:spPr/>
    </dgm:pt>
    <dgm:pt modelId="{69C493CF-0508-4FA2-A1FC-89380368560F}" type="pres">
      <dgm:prSet presAssocID="{2FA0B872-3BF7-487B-82FE-3C5EB5D8C50B}" presName="parTx" presStyleLbl="revTx" presStyleIdx="0" presStyleCnt="14"/>
      <dgm:spPr/>
      <dgm:t>
        <a:bodyPr/>
        <a:lstStyle/>
        <a:p>
          <a:endParaRPr lang="en-US"/>
        </a:p>
      </dgm:t>
    </dgm:pt>
    <dgm:pt modelId="{04F8E331-0E86-4307-A1EF-8668E572067A}" type="pres">
      <dgm:prSet presAssocID="{2FA0B872-3BF7-487B-82FE-3C5EB5D8C50B}" presName="bSpace" presStyleCnt="0"/>
      <dgm:spPr/>
    </dgm:pt>
    <dgm:pt modelId="{00F36381-0389-4A69-AFA8-CB426A28B44D}" type="pres">
      <dgm:prSet presAssocID="{2FA0B872-3BF7-487B-82FE-3C5EB5D8C50B}" presName="parBackupNorm" presStyleCnt="0"/>
      <dgm:spPr/>
    </dgm:pt>
    <dgm:pt modelId="{E2EA63DB-B72D-4166-B927-DFE02AB6AFC7}" type="pres">
      <dgm:prSet presAssocID="{A0B7E22A-F85B-4DFB-9460-7B095322B443}" presName="parSpace" presStyleCnt="0"/>
      <dgm:spPr/>
    </dgm:pt>
    <dgm:pt modelId="{43344BBA-CD12-44EC-BC62-F1C73A0B1BEC}" type="pres">
      <dgm:prSet presAssocID="{41EF5241-FA28-491B-B88F-8FF50867AC99}" presName="desBackupLeftNorm" presStyleCnt="0"/>
      <dgm:spPr/>
    </dgm:pt>
    <dgm:pt modelId="{1C1129BF-598F-4CE7-B891-EC09A8A74823}" type="pres">
      <dgm:prSet presAssocID="{41EF5241-FA28-491B-B88F-8FF50867AC99}" presName="desComposite" presStyleCnt="0"/>
      <dgm:spPr/>
    </dgm:pt>
    <dgm:pt modelId="{EB0FFE62-C611-4C14-B96F-8C260DFD8EB6}" type="pres">
      <dgm:prSet presAssocID="{41EF5241-FA28-491B-B88F-8FF50867AC99}" presName="desCircle" presStyleLbl="node1" presStyleIdx="0" presStyleCnt="6"/>
      <dgm:spPr/>
    </dgm:pt>
    <dgm:pt modelId="{E1DAFFBE-6E19-4FFF-96D6-7884FA18416A}" type="pres">
      <dgm:prSet presAssocID="{41EF5241-FA28-491B-B88F-8FF50867AC99}" presName="chTx" presStyleLbl="revTx" presStyleIdx="1" presStyleCnt="14"/>
      <dgm:spPr/>
      <dgm:t>
        <a:bodyPr/>
        <a:lstStyle/>
        <a:p>
          <a:endParaRPr lang="en-US"/>
        </a:p>
      </dgm:t>
    </dgm:pt>
    <dgm:pt modelId="{8D7015F1-4CF1-4E1F-8049-5F1BD6AC6A2C}" type="pres">
      <dgm:prSet presAssocID="{41EF5241-FA28-491B-B88F-8FF50867AC99}" presName="desTx" presStyleLbl="revTx" presStyleIdx="2" presStyleCnt="14" custScaleX="143047" custScaleY="122248" custLinFactNeighborX="32372" custLinFactNeighborY="3093">
        <dgm:presLayoutVars>
          <dgm:bulletEnabled val="1"/>
        </dgm:presLayoutVars>
      </dgm:prSet>
      <dgm:spPr/>
      <dgm:t>
        <a:bodyPr/>
        <a:lstStyle/>
        <a:p>
          <a:endParaRPr lang="en-US"/>
        </a:p>
      </dgm:t>
    </dgm:pt>
    <dgm:pt modelId="{46B3E7B1-B2A7-47C6-92B5-101C90492EBA}" type="pres">
      <dgm:prSet presAssocID="{41EF5241-FA28-491B-B88F-8FF50867AC99}" presName="desBackupRightNorm" presStyleCnt="0"/>
      <dgm:spPr/>
    </dgm:pt>
    <dgm:pt modelId="{EC93634B-0D5D-470A-A6B9-0D8A91B50CE7}" type="pres">
      <dgm:prSet presAssocID="{02A1753D-0717-496C-B5BC-BB7A76A67263}" presName="desSpace" presStyleCnt="0"/>
      <dgm:spPr/>
    </dgm:pt>
    <dgm:pt modelId="{F5FC6377-C55F-4127-A9B6-1E8C5E3C98B2}" type="pres">
      <dgm:prSet presAssocID="{CB81C63D-3AE4-43D0-800E-47E09D0DE035}" presName="desBackupLeftNorm" presStyleCnt="0"/>
      <dgm:spPr/>
    </dgm:pt>
    <dgm:pt modelId="{50D652D1-7945-45ED-9F94-417739C3B7B9}" type="pres">
      <dgm:prSet presAssocID="{CB81C63D-3AE4-43D0-800E-47E09D0DE035}" presName="desComposite" presStyleCnt="0"/>
      <dgm:spPr/>
    </dgm:pt>
    <dgm:pt modelId="{311D2DFB-E928-43C2-842C-4E48B7225316}" type="pres">
      <dgm:prSet presAssocID="{CB81C63D-3AE4-43D0-800E-47E09D0DE035}" presName="desCircle" presStyleLbl="node1" presStyleIdx="1" presStyleCnt="6"/>
      <dgm:spPr/>
    </dgm:pt>
    <dgm:pt modelId="{548B2E9D-2066-45FE-8D20-440A3F71B98C}" type="pres">
      <dgm:prSet presAssocID="{CB81C63D-3AE4-43D0-800E-47E09D0DE035}" presName="chTx" presStyleLbl="revTx" presStyleIdx="3" presStyleCnt="14" custLinFactNeighborY="4916"/>
      <dgm:spPr/>
      <dgm:t>
        <a:bodyPr/>
        <a:lstStyle/>
        <a:p>
          <a:endParaRPr lang="en-US"/>
        </a:p>
      </dgm:t>
    </dgm:pt>
    <dgm:pt modelId="{60C819A7-AF0C-4A96-AD5E-065667CFC648}" type="pres">
      <dgm:prSet presAssocID="{CB81C63D-3AE4-43D0-800E-47E09D0DE035}" presName="desTx" presStyleLbl="revTx" presStyleIdx="4" presStyleCnt="14" custScaleX="140993" custScaleY="125417" custLinFactNeighborX="33146" custLinFactNeighborY="-473">
        <dgm:presLayoutVars>
          <dgm:bulletEnabled val="1"/>
        </dgm:presLayoutVars>
      </dgm:prSet>
      <dgm:spPr/>
      <dgm:t>
        <a:bodyPr/>
        <a:lstStyle/>
        <a:p>
          <a:endParaRPr lang="en-US"/>
        </a:p>
      </dgm:t>
    </dgm:pt>
    <dgm:pt modelId="{84F9CE67-A4AC-4608-BF47-890FA1D256FE}" type="pres">
      <dgm:prSet presAssocID="{CB81C63D-3AE4-43D0-800E-47E09D0DE035}" presName="desBackupRightNorm" presStyleCnt="0"/>
      <dgm:spPr/>
    </dgm:pt>
    <dgm:pt modelId="{DBBC78E1-DD56-4938-8621-09F81A594B16}" type="pres">
      <dgm:prSet presAssocID="{D4923804-EF8A-4F47-9802-2432568AE797}" presName="desSpace" presStyleCnt="0"/>
      <dgm:spPr/>
    </dgm:pt>
    <dgm:pt modelId="{90D8029D-74D5-4464-9EA3-11EFBA5C8F7F}" type="pres">
      <dgm:prSet presAssocID="{8BEBD538-9CA0-43E4-AF31-FD4B054E9951}" presName="desBackupLeftNorm" presStyleCnt="0"/>
      <dgm:spPr/>
    </dgm:pt>
    <dgm:pt modelId="{A7522F1F-D3AF-4E7C-A0C5-DF2ED34CECE6}" type="pres">
      <dgm:prSet presAssocID="{8BEBD538-9CA0-43E4-AF31-FD4B054E9951}" presName="desComposite" presStyleCnt="0"/>
      <dgm:spPr/>
    </dgm:pt>
    <dgm:pt modelId="{B41BEEE3-EEE5-4EB0-B6A8-269A4361E446}" type="pres">
      <dgm:prSet presAssocID="{8BEBD538-9CA0-43E4-AF31-FD4B054E9951}" presName="desCircle" presStyleLbl="node1" presStyleIdx="2" presStyleCnt="6"/>
      <dgm:spPr/>
    </dgm:pt>
    <dgm:pt modelId="{54D87B38-AAF0-4512-BBFF-C13D5AF080E8}" type="pres">
      <dgm:prSet presAssocID="{8BEBD538-9CA0-43E4-AF31-FD4B054E9951}" presName="chTx" presStyleLbl="revTx" presStyleIdx="5" presStyleCnt="14"/>
      <dgm:spPr/>
      <dgm:t>
        <a:bodyPr/>
        <a:lstStyle/>
        <a:p>
          <a:endParaRPr lang="en-US"/>
        </a:p>
      </dgm:t>
    </dgm:pt>
    <dgm:pt modelId="{87B4CAF3-DC8B-487F-B932-DD61CAAABBC6}" type="pres">
      <dgm:prSet presAssocID="{8BEBD538-9CA0-43E4-AF31-FD4B054E9951}" presName="desTx" presStyleLbl="revTx" presStyleIdx="6" presStyleCnt="14" custScaleX="206529" custScaleY="177436" custLinFactNeighborX="70211" custLinFactNeighborY="-6329">
        <dgm:presLayoutVars>
          <dgm:bulletEnabled val="1"/>
        </dgm:presLayoutVars>
      </dgm:prSet>
      <dgm:spPr/>
      <dgm:t>
        <a:bodyPr/>
        <a:lstStyle/>
        <a:p>
          <a:endParaRPr lang="en-US"/>
        </a:p>
      </dgm:t>
    </dgm:pt>
    <dgm:pt modelId="{999C5B71-B53B-44E1-A0B1-C48C26EDE236}" type="pres">
      <dgm:prSet presAssocID="{8BEBD538-9CA0-43E4-AF31-FD4B054E9951}" presName="desBackupRightNorm" presStyleCnt="0"/>
      <dgm:spPr/>
    </dgm:pt>
    <dgm:pt modelId="{AC418655-03D3-492D-83F6-105EE03F470C}" type="pres">
      <dgm:prSet presAssocID="{8D618ED2-0597-44F4-BFD7-32CED9617004}" presName="desSpace" presStyleCnt="0"/>
      <dgm:spPr/>
    </dgm:pt>
    <dgm:pt modelId="{93ED6A29-9F44-4BBE-A19D-E24FB491CA33}" type="pres">
      <dgm:prSet presAssocID="{FF3043F0-1469-4BBA-A355-63074105FFFA}" presName="desBackupLeftNorm" presStyleCnt="0"/>
      <dgm:spPr/>
    </dgm:pt>
    <dgm:pt modelId="{E28747C8-62B0-49F1-A73E-A0CD2AFC66C5}" type="pres">
      <dgm:prSet presAssocID="{FF3043F0-1469-4BBA-A355-63074105FFFA}" presName="desComposite" presStyleCnt="0"/>
      <dgm:spPr/>
    </dgm:pt>
    <dgm:pt modelId="{E6B0F1FB-F1C7-4864-B9DD-906CA7FD5C5B}" type="pres">
      <dgm:prSet presAssocID="{FF3043F0-1469-4BBA-A355-63074105FFFA}" presName="desCircle" presStyleLbl="node1" presStyleIdx="3" presStyleCnt="6" custLinFactNeighborX="-31097"/>
      <dgm:spPr/>
    </dgm:pt>
    <dgm:pt modelId="{247CEF59-1EDF-466A-B0A2-8CA3FE476404}" type="pres">
      <dgm:prSet presAssocID="{FF3043F0-1469-4BBA-A355-63074105FFFA}" presName="chTx" presStyleLbl="revTx" presStyleIdx="7" presStyleCnt="14" custLinFactNeighborX="-17457" custLinFactNeighborY="4916"/>
      <dgm:spPr/>
      <dgm:t>
        <a:bodyPr/>
        <a:lstStyle/>
        <a:p>
          <a:endParaRPr lang="en-US"/>
        </a:p>
      </dgm:t>
    </dgm:pt>
    <dgm:pt modelId="{C7056C62-2685-4474-8DD3-E4C26035F7A3}" type="pres">
      <dgm:prSet presAssocID="{FF3043F0-1469-4BBA-A355-63074105FFFA}" presName="desTx" presStyleLbl="revTx" presStyleIdx="8" presStyleCnt="14" custLinFactNeighborX="4" custLinFactNeighborY="1229">
        <dgm:presLayoutVars>
          <dgm:bulletEnabled val="1"/>
        </dgm:presLayoutVars>
      </dgm:prSet>
      <dgm:spPr/>
      <dgm:t>
        <a:bodyPr/>
        <a:lstStyle/>
        <a:p>
          <a:endParaRPr lang="en-US"/>
        </a:p>
      </dgm:t>
    </dgm:pt>
    <dgm:pt modelId="{E267B280-4BCC-4051-BC30-E8F115E47FEE}" type="pres">
      <dgm:prSet presAssocID="{FF3043F0-1469-4BBA-A355-63074105FFFA}" presName="desBackupRightNorm" presStyleCnt="0"/>
      <dgm:spPr/>
    </dgm:pt>
    <dgm:pt modelId="{8173F56B-EE10-4FB5-B542-DD6DA3D84E70}" type="pres">
      <dgm:prSet presAssocID="{C29C41B2-9EE0-45AB-B2B8-6B6E44CC8D47}" presName="desSpace" presStyleCnt="0"/>
      <dgm:spPr/>
    </dgm:pt>
    <dgm:pt modelId="{3BBC45CD-4824-4821-98CC-262916A07175}" type="pres">
      <dgm:prSet presAssocID="{57D364AD-1750-41D5-ADEC-3EA8DC71C191}" presName="parComposite" presStyleCnt="0"/>
      <dgm:spPr/>
    </dgm:pt>
    <dgm:pt modelId="{6E856C5D-C4EC-4F99-BFA6-6402C9B9335C}" type="pres">
      <dgm:prSet presAssocID="{57D364AD-1750-41D5-ADEC-3EA8DC71C191}" presName="parBigCircle" presStyleLbl="node0" presStyleIdx="1" presStyleCnt="2"/>
      <dgm:spPr/>
    </dgm:pt>
    <dgm:pt modelId="{5A1A6AFB-9A80-48F7-8702-258A44DF2D3F}" type="pres">
      <dgm:prSet presAssocID="{57D364AD-1750-41D5-ADEC-3EA8DC71C191}" presName="parTx" presStyleLbl="revTx" presStyleIdx="9" presStyleCnt="14"/>
      <dgm:spPr/>
      <dgm:t>
        <a:bodyPr/>
        <a:lstStyle/>
        <a:p>
          <a:endParaRPr lang="en-US"/>
        </a:p>
      </dgm:t>
    </dgm:pt>
    <dgm:pt modelId="{27944185-B54B-4EDD-A227-D5F85C37F9B1}" type="pres">
      <dgm:prSet presAssocID="{57D364AD-1750-41D5-ADEC-3EA8DC71C191}" presName="bSpace" presStyleCnt="0"/>
      <dgm:spPr/>
    </dgm:pt>
    <dgm:pt modelId="{7CE9B6D3-6364-4417-A52A-46D65B9DA4B2}" type="pres">
      <dgm:prSet presAssocID="{57D364AD-1750-41D5-ADEC-3EA8DC71C191}" presName="parBackupNorm" presStyleCnt="0"/>
      <dgm:spPr/>
    </dgm:pt>
    <dgm:pt modelId="{55941A83-DE25-439D-B53E-E3CB78F2E67F}" type="pres">
      <dgm:prSet presAssocID="{0F274E2F-6E9B-4B1C-A7E6-1159C369C333}" presName="parSpace" presStyleCnt="0"/>
      <dgm:spPr/>
    </dgm:pt>
    <dgm:pt modelId="{D3C0DCBD-3A09-44D8-8458-E4BA310B528B}" type="pres">
      <dgm:prSet presAssocID="{EE005FAF-AD18-401F-9AE2-C0B846E2D951}" presName="desBackupLeftNorm" presStyleCnt="0"/>
      <dgm:spPr/>
    </dgm:pt>
    <dgm:pt modelId="{E4E8074D-9713-44EC-AAF4-1209DE98FBD6}" type="pres">
      <dgm:prSet presAssocID="{EE005FAF-AD18-401F-9AE2-C0B846E2D951}" presName="desComposite" presStyleCnt="0"/>
      <dgm:spPr/>
    </dgm:pt>
    <dgm:pt modelId="{DEC9742B-D01A-45F4-B470-9BE0C0C6873F}" type="pres">
      <dgm:prSet presAssocID="{EE005FAF-AD18-401F-9AE2-C0B846E2D951}" presName="desCircle" presStyleLbl="node1" presStyleIdx="4" presStyleCnt="6"/>
      <dgm:spPr/>
    </dgm:pt>
    <dgm:pt modelId="{74420FB7-9344-48ED-B3DA-FF3A46874B44}" type="pres">
      <dgm:prSet presAssocID="{EE005FAF-AD18-401F-9AE2-C0B846E2D951}" presName="chTx" presStyleLbl="revTx" presStyleIdx="10" presStyleCnt="14" custLinFactNeighborY="4916"/>
      <dgm:spPr/>
      <dgm:t>
        <a:bodyPr/>
        <a:lstStyle/>
        <a:p>
          <a:endParaRPr lang="en-US"/>
        </a:p>
      </dgm:t>
    </dgm:pt>
    <dgm:pt modelId="{71E3C781-A78C-4F41-ADF1-4AF31065D9C4}" type="pres">
      <dgm:prSet presAssocID="{EE005FAF-AD18-401F-9AE2-C0B846E2D951}" presName="desTx" presStyleLbl="revTx" presStyleIdx="11" presStyleCnt="14">
        <dgm:presLayoutVars>
          <dgm:bulletEnabled val="1"/>
        </dgm:presLayoutVars>
      </dgm:prSet>
      <dgm:spPr/>
    </dgm:pt>
    <dgm:pt modelId="{1E85D62A-675E-423C-9EE1-4FBE4A90593E}" type="pres">
      <dgm:prSet presAssocID="{EE005FAF-AD18-401F-9AE2-C0B846E2D951}" presName="desBackupRightNorm" presStyleCnt="0"/>
      <dgm:spPr/>
    </dgm:pt>
    <dgm:pt modelId="{DE666681-B696-475D-8831-288BDDBA0091}" type="pres">
      <dgm:prSet presAssocID="{CF6D1EDB-A2BA-473D-B970-3B2D9D7B2746}" presName="desSpace" presStyleCnt="0"/>
      <dgm:spPr/>
    </dgm:pt>
    <dgm:pt modelId="{2D63FAE9-330B-4781-8860-3BE1F634150C}" type="pres">
      <dgm:prSet presAssocID="{016D523A-287F-4853-B919-4B71EEF07447}" presName="desBackupLeftNorm" presStyleCnt="0"/>
      <dgm:spPr/>
    </dgm:pt>
    <dgm:pt modelId="{A7CF820D-4FD4-4A23-92EB-D8D5916C2BDC}" type="pres">
      <dgm:prSet presAssocID="{016D523A-287F-4853-B919-4B71EEF07447}" presName="desComposite" presStyleCnt="0"/>
      <dgm:spPr/>
    </dgm:pt>
    <dgm:pt modelId="{0083D6D9-10AA-4709-961D-277AAADBB0AA}" type="pres">
      <dgm:prSet presAssocID="{016D523A-287F-4853-B919-4B71EEF07447}" presName="desCircle" presStyleLbl="node1" presStyleIdx="5" presStyleCnt="6"/>
      <dgm:spPr>
        <a:solidFill>
          <a:srgbClr val="863A53"/>
        </a:solidFill>
      </dgm:spPr>
      <dgm:t>
        <a:bodyPr/>
        <a:lstStyle/>
        <a:p>
          <a:endParaRPr lang="en-US"/>
        </a:p>
      </dgm:t>
    </dgm:pt>
    <dgm:pt modelId="{E74BD9DD-B04B-423E-8D83-295CB48E9652}" type="pres">
      <dgm:prSet presAssocID="{016D523A-287F-4853-B919-4B71EEF07447}" presName="chTx" presStyleLbl="revTx" presStyleIdx="12" presStyleCnt="14" custLinFactNeighborX="7345" custLinFactNeighborY="11087"/>
      <dgm:spPr/>
      <dgm:t>
        <a:bodyPr/>
        <a:lstStyle/>
        <a:p>
          <a:endParaRPr lang="en-US"/>
        </a:p>
      </dgm:t>
    </dgm:pt>
    <dgm:pt modelId="{B1F0BF90-A866-45AE-8305-5EB40A3076E9}" type="pres">
      <dgm:prSet presAssocID="{016D523A-287F-4853-B919-4B71EEF07447}" presName="desTx" presStyleLbl="revTx" presStyleIdx="13" presStyleCnt="14">
        <dgm:presLayoutVars>
          <dgm:bulletEnabled val="1"/>
        </dgm:presLayoutVars>
      </dgm:prSet>
      <dgm:spPr/>
    </dgm:pt>
    <dgm:pt modelId="{B4E2909D-3C88-499F-8F35-B7D0BA4AB277}" type="pres">
      <dgm:prSet presAssocID="{016D523A-287F-4853-B919-4B71EEF07447}" presName="desBackupRightNorm" presStyleCnt="0"/>
      <dgm:spPr/>
    </dgm:pt>
    <dgm:pt modelId="{EAC1773C-4BB0-466D-A039-4EB54F4F340F}" type="pres">
      <dgm:prSet presAssocID="{E18DA355-EC88-4000-BE1A-0D65E8B7C552}" presName="desSpace" presStyleCnt="0"/>
      <dgm:spPr/>
    </dgm:pt>
  </dgm:ptLst>
  <dgm:cxnLst>
    <dgm:cxn modelId="{42929C02-4CCB-4455-A8B2-43A27FE7EA0C}" type="presOf" srcId="{4D786C41-F010-49E4-836F-F48524678DE6}" destId="{60C819A7-AF0C-4A96-AD5E-065667CFC648}" srcOrd="0" destOrd="0" presId="urn:microsoft.com/office/officeart/2008/layout/CircleAccentTimeline"/>
    <dgm:cxn modelId="{6DD57006-4A1D-46F1-8D87-E04F8FDC5217}" srcId="{E4EAE2BA-E6E9-47BE-90DA-7CC8F543793A}" destId="{2FA0B872-3BF7-487B-82FE-3C5EB5D8C50B}" srcOrd="0" destOrd="0" parTransId="{803A3A1C-5369-4070-BE3E-A27FC647505E}" sibTransId="{A0B7E22A-F85B-4DFB-9460-7B095322B443}"/>
    <dgm:cxn modelId="{0D8BBDDB-9F93-4D65-9BCD-CC6B20391ADE}" srcId="{E4EAE2BA-E6E9-47BE-90DA-7CC8F543793A}" destId="{57D364AD-1750-41D5-ADEC-3EA8DC71C191}" srcOrd="1" destOrd="0" parTransId="{8845A951-5C73-4E75-AD92-38EA9D5C12C6}" sibTransId="{0F274E2F-6E9B-4B1C-A7E6-1159C369C333}"/>
    <dgm:cxn modelId="{1638CC03-FF64-40F5-A46A-B9542E6E8A92}" type="presOf" srcId="{8BEBD538-9CA0-43E4-AF31-FD4B054E9951}" destId="{54D87B38-AAF0-4512-BBFF-C13D5AF080E8}" srcOrd="0" destOrd="0" presId="urn:microsoft.com/office/officeart/2008/layout/CircleAccentTimeline"/>
    <dgm:cxn modelId="{25F24202-CA8D-4031-B445-02B60505C527}" type="presOf" srcId="{8F6EC7E9-5F47-43CD-BCFB-59F8376FDEB7}" destId="{C7056C62-2685-4474-8DD3-E4C26035F7A3}" srcOrd="0" destOrd="0" presId="urn:microsoft.com/office/officeart/2008/layout/CircleAccentTimeline"/>
    <dgm:cxn modelId="{A4EA3876-C192-4A6F-912A-1A2F1E69F5D3}" srcId="{8BEBD538-9CA0-43E4-AF31-FD4B054E9951}" destId="{456FFE0C-584B-471B-B5C6-B1D6DFA1899C}" srcOrd="0" destOrd="0" parTransId="{58E8AE23-1F9F-497F-99A1-7BDE5E39BA9F}" sibTransId="{ABCA1F7A-3B00-486C-9440-93B4D63D443E}"/>
    <dgm:cxn modelId="{54CDB5DD-B2FF-4473-87D7-A5B2734EAADE}" type="presOf" srcId="{B46FB007-BB38-4B48-9B80-80C7F3B4540D}" destId="{60C819A7-AF0C-4A96-AD5E-065667CFC648}" srcOrd="0" destOrd="1" presId="urn:microsoft.com/office/officeart/2008/layout/CircleAccentTimeline"/>
    <dgm:cxn modelId="{78302CCD-7CB2-472F-A634-1F78C852B3BC}" type="presOf" srcId="{FF3043F0-1469-4BBA-A355-63074105FFFA}" destId="{247CEF59-1EDF-466A-B0A2-8CA3FE476404}" srcOrd="0" destOrd="0" presId="urn:microsoft.com/office/officeart/2008/layout/CircleAccentTimeline"/>
    <dgm:cxn modelId="{65B203A3-828B-4F71-9781-A6D2C63E9C51}" srcId="{41EF5241-FA28-491B-B88F-8FF50867AC99}" destId="{48E1F657-5DBE-45DE-9FBC-CD8C39EAE12A}" srcOrd="0" destOrd="0" parTransId="{E17B6E05-B86A-4266-B51C-72F41F5036CF}" sibTransId="{6275A714-D25F-41DF-9CBA-4CD1EF2AFB98}"/>
    <dgm:cxn modelId="{1FA02853-2CB7-4A2B-8EFC-B51CF7326670}" type="presOf" srcId="{CB81C63D-3AE4-43D0-800E-47E09D0DE035}" destId="{548B2E9D-2066-45FE-8D20-440A3F71B98C}" srcOrd="0" destOrd="0" presId="urn:microsoft.com/office/officeart/2008/layout/CircleAccentTimeline"/>
    <dgm:cxn modelId="{B4139C48-6AA1-4971-8E96-11D2FD146C0E}" srcId="{57D364AD-1750-41D5-ADEC-3EA8DC71C191}" destId="{016D523A-287F-4853-B919-4B71EEF07447}" srcOrd="1" destOrd="0" parTransId="{445B5A72-A630-4864-ADDC-D39779686C6D}" sibTransId="{E18DA355-EC88-4000-BE1A-0D65E8B7C552}"/>
    <dgm:cxn modelId="{094BCB70-B739-45C2-BD11-75078526D530}" srcId="{2FA0B872-3BF7-487B-82FE-3C5EB5D8C50B}" destId="{8BEBD538-9CA0-43E4-AF31-FD4B054E9951}" srcOrd="2" destOrd="0" parTransId="{F5B14280-D8D8-493A-BF02-A007DBB2F5CD}" sibTransId="{8D618ED2-0597-44F4-BFD7-32CED9617004}"/>
    <dgm:cxn modelId="{80403F78-0C3F-49FE-A5D9-5EBFC219842D}" srcId="{FF3043F0-1469-4BBA-A355-63074105FFFA}" destId="{8F6EC7E9-5F47-43CD-BCFB-59F8376FDEB7}" srcOrd="0" destOrd="0" parTransId="{EE88B212-7958-43F6-831F-3F1475888E92}" sibTransId="{BC1C1581-FEEB-40A9-9BBD-5D93004B34AE}"/>
    <dgm:cxn modelId="{87BE1EE8-F550-42AA-BF66-04E42CCD6FD1}" type="presOf" srcId="{016D523A-287F-4853-B919-4B71EEF07447}" destId="{E74BD9DD-B04B-423E-8D83-295CB48E9652}" srcOrd="0" destOrd="0" presId="urn:microsoft.com/office/officeart/2008/layout/CircleAccentTimeline"/>
    <dgm:cxn modelId="{D2ADB935-5CDC-42ED-9471-AE59E3AAEDE7}" type="presOf" srcId="{48E1F657-5DBE-45DE-9FBC-CD8C39EAE12A}" destId="{8D7015F1-4CF1-4E1F-8049-5F1BD6AC6A2C}" srcOrd="0" destOrd="0" presId="urn:microsoft.com/office/officeart/2008/layout/CircleAccentTimeline"/>
    <dgm:cxn modelId="{6B2337B8-B5E7-483B-B565-10F4FC5F1291}" srcId="{57D364AD-1750-41D5-ADEC-3EA8DC71C191}" destId="{EE005FAF-AD18-401F-9AE2-C0B846E2D951}" srcOrd="0" destOrd="0" parTransId="{7F4C75AA-1666-4595-B631-80AB23AF2D13}" sibTransId="{CF6D1EDB-A2BA-473D-B970-3B2D9D7B2746}"/>
    <dgm:cxn modelId="{B2DBE967-A9ED-461E-8D1D-EBFC25D65B64}" type="presOf" srcId="{456FFE0C-584B-471B-B5C6-B1D6DFA1899C}" destId="{87B4CAF3-DC8B-487F-B932-DD61CAAABBC6}" srcOrd="0" destOrd="0" presId="urn:microsoft.com/office/officeart/2008/layout/CircleAccentTimeline"/>
    <dgm:cxn modelId="{8C4D7659-565A-4891-9DD5-877C11AE8C9D}" type="presOf" srcId="{EE005FAF-AD18-401F-9AE2-C0B846E2D951}" destId="{74420FB7-9344-48ED-B3DA-FF3A46874B44}" srcOrd="0" destOrd="0" presId="urn:microsoft.com/office/officeart/2008/layout/CircleAccentTimeline"/>
    <dgm:cxn modelId="{19DB7293-5FA3-402E-848D-9D465AD0F57E}" srcId="{2FA0B872-3BF7-487B-82FE-3C5EB5D8C50B}" destId="{FF3043F0-1469-4BBA-A355-63074105FFFA}" srcOrd="3" destOrd="0" parTransId="{DA175A01-0A32-4C6C-B669-954BBEEBB3A6}" sibTransId="{C29C41B2-9EE0-45AB-B2B8-6B6E44CC8D47}"/>
    <dgm:cxn modelId="{9E69373B-3D8F-4F5A-8102-A042353ABE59}" type="presOf" srcId="{E4EAE2BA-E6E9-47BE-90DA-7CC8F543793A}" destId="{C666E99A-EA2A-4513-B163-536A725EC1D4}" srcOrd="0" destOrd="0" presId="urn:microsoft.com/office/officeart/2008/layout/CircleAccentTimeline"/>
    <dgm:cxn modelId="{B09BD526-CF53-47B8-8A2A-5A85D016C3D6}" srcId="{CB81C63D-3AE4-43D0-800E-47E09D0DE035}" destId="{4D786C41-F010-49E4-836F-F48524678DE6}" srcOrd="0" destOrd="0" parTransId="{96ABE134-36AB-460B-A543-0D61A0666FE1}" sibTransId="{450DA06C-191D-47D0-BBF9-25CED38B17D4}"/>
    <dgm:cxn modelId="{036C2F78-CD5D-4083-81FA-EC128270B0A7}" srcId="{2FA0B872-3BF7-487B-82FE-3C5EB5D8C50B}" destId="{CB81C63D-3AE4-43D0-800E-47E09D0DE035}" srcOrd="1" destOrd="0" parTransId="{CB4A4482-0A17-4EC9-B023-70535DA231C5}" sibTransId="{D4923804-EF8A-4F47-9802-2432568AE797}"/>
    <dgm:cxn modelId="{2C960F7C-DF7F-4A9E-918D-29467BCB4374}" type="presOf" srcId="{57D364AD-1750-41D5-ADEC-3EA8DC71C191}" destId="{5A1A6AFB-9A80-48F7-8702-258A44DF2D3F}" srcOrd="0" destOrd="0" presId="urn:microsoft.com/office/officeart/2008/layout/CircleAccentTimeline"/>
    <dgm:cxn modelId="{D0A95D58-499B-47F1-8DB5-BB90C5B7F5D9}" srcId="{CB81C63D-3AE4-43D0-800E-47E09D0DE035}" destId="{B46FB007-BB38-4B48-9B80-80C7F3B4540D}" srcOrd="1" destOrd="0" parTransId="{6970FA73-3823-4991-8C96-9214BE4A572B}" sibTransId="{E1998868-E4E1-473A-8F32-D716EE0F3634}"/>
    <dgm:cxn modelId="{E50575C4-B2C1-4ADB-9193-125ED9923E6E}" srcId="{2FA0B872-3BF7-487B-82FE-3C5EB5D8C50B}" destId="{41EF5241-FA28-491B-B88F-8FF50867AC99}" srcOrd="0" destOrd="0" parTransId="{2AD9F5CB-683C-45AB-8297-A68D8F6B41DF}" sibTransId="{02A1753D-0717-496C-B5BC-BB7A76A67263}"/>
    <dgm:cxn modelId="{67004BF9-70F4-4EB7-BBAE-9EFA58BFCDE1}" type="presOf" srcId="{2FA0B872-3BF7-487B-82FE-3C5EB5D8C50B}" destId="{69C493CF-0508-4FA2-A1FC-89380368560F}" srcOrd="0" destOrd="0" presId="urn:microsoft.com/office/officeart/2008/layout/CircleAccentTimeline"/>
    <dgm:cxn modelId="{2E1C7904-A6E2-44ED-A8E4-82405B33DC5B}" type="presOf" srcId="{41EF5241-FA28-491B-B88F-8FF50867AC99}" destId="{E1DAFFBE-6E19-4FFF-96D6-7884FA18416A}" srcOrd="0" destOrd="0" presId="urn:microsoft.com/office/officeart/2008/layout/CircleAccentTimeline"/>
    <dgm:cxn modelId="{87E1A9CB-8C7B-41CC-BF52-1C76DA282FFB}" type="presParOf" srcId="{C666E99A-EA2A-4513-B163-536A725EC1D4}" destId="{D90B0600-573F-4C59-819B-5A6C9095A784}" srcOrd="0" destOrd="0" presId="urn:microsoft.com/office/officeart/2008/layout/CircleAccentTimeline"/>
    <dgm:cxn modelId="{AB4A063D-FEB2-42D3-8978-61ED3814AB6F}" type="presParOf" srcId="{D90B0600-573F-4C59-819B-5A6C9095A784}" destId="{B58145FD-5226-4689-B7D3-B45C17C7B6E2}" srcOrd="0" destOrd="0" presId="urn:microsoft.com/office/officeart/2008/layout/CircleAccentTimeline"/>
    <dgm:cxn modelId="{6A5ADDCD-1AAC-41D0-B48E-A15B64D5E678}" type="presParOf" srcId="{D90B0600-573F-4C59-819B-5A6C9095A784}" destId="{69C493CF-0508-4FA2-A1FC-89380368560F}" srcOrd="1" destOrd="0" presId="urn:microsoft.com/office/officeart/2008/layout/CircleAccentTimeline"/>
    <dgm:cxn modelId="{27A578A9-388A-41E8-8860-DE50F2307F21}" type="presParOf" srcId="{D90B0600-573F-4C59-819B-5A6C9095A784}" destId="{04F8E331-0E86-4307-A1EF-8668E572067A}" srcOrd="2" destOrd="0" presId="urn:microsoft.com/office/officeart/2008/layout/CircleAccentTimeline"/>
    <dgm:cxn modelId="{99119B1C-AD89-4A3A-A527-1810E8AA608F}" type="presParOf" srcId="{C666E99A-EA2A-4513-B163-536A725EC1D4}" destId="{00F36381-0389-4A69-AFA8-CB426A28B44D}" srcOrd="1" destOrd="0" presId="urn:microsoft.com/office/officeart/2008/layout/CircleAccentTimeline"/>
    <dgm:cxn modelId="{021F0112-ADBA-48E8-ADFD-F5087A70C783}" type="presParOf" srcId="{C666E99A-EA2A-4513-B163-536A725EC1D4}" destId="{E2EA63DB-B72D-4166-B927-DFE02AB6AFC7}" srcOrd="2" destOrd="0" presId="urn:microsoft.com/office/officeart/2008/layout/CircleAccentTimeline"/>
    <dgm:cxn modelId="{EE9629D5-BC3C-464A-8D98-F820285AF2CC}" type="presParOf" srcId="{C666E99A-EA2A-4513-B163-536A725EC1D4}" destId="{43344BBA-CD12-44EC-BC62-F1C73A0B1BEC}" srcOrd="3" destOrd="0" presId="urn:microsoft.com/office/officeart/2008/layout/CircleAccentTimeline"/>
    <dgm:cxn modelId="{D9EA42DA-B727-4121-987A-53BA75A0BD4D}" type="presParOf" srcId="{C666E99A-EA2A-4513-B163-536A725EC1D4}" destId="{1C1129BF-598F-4CE7-B891-EC09A8A74823}" srcOrd="4" destOrd="0" presId="urn:microsoft.com/office/officeart/2008/layout/CircleAccentTimeline"/>
    <dgm:cxn modelId="{48761AF5-1384-43A2-BF6D-3E0B0CD91701}" type="presParOf" srcId="{1C1129BF-598F-4CE7-B891-EC09A8A74823}" destId="{EB0FFE62-C611-4C14-B96F-8C260DFD8EB6}" srcOrd="0" destOrd="0" presId="urn:microsoft.com/office/officeart/2008/layout/CircleAccentTimeline"/>
    <dgm:cxn modelId="{8F15DF64-2F28-4399-A6EE-B050AA67FCDC}" type="presParOf" srcId="{1C1129BF-598F-4CE7-B891-EC09A8A74823}" destId="{E1DAFFBE-6E19-4FFF-96D6-7884FA18416A}" srcOrd="1" destOrd="0" presId="urn:microsoft.com/office/officeart/2008/layout/CircleAccentTimeline"/>
    <dgm:cxn modelId="{E8166CFD-2350-4A8E-8A3F-1E1F07DC2C2E}" type="presParOf" srcId="{1C1129BF-598F-4CE7-B891-EC09A8A74823}" destId="{8D7015F1-4CF1-4E1F-8049-5F1BD6AC6A2C}" srcOrd="2" destOrd="0" presId="urn:microsoft.com/office/officeart/2008/layout/CircleAccentTimeline"/>
    <dgm:cxn modelId="{DB4EE667-8AE8-4900-808C-25C5B8D20994}" type="presParOf" srcId="{C666E99A-EA2A-4513-B163-536A725EC1D4}" destId="{46B3E7B1-B2A7-47C6-92B5-101C90492EBA}" srcOrd="5" destOrd="0" presId="urn:microsoft.com/office/officeart/2008/layout/CircleAccentTimeline"/>
    <dgm:cxn modelId="{E13C7D73-0E1B-4A35-8982-AF9C77FE9488}" type="presParOf" srcId="{C666E99A-EA2A-4513-B163-536A725EC1D4}" destId="{EC93634B-0D5D-470A-A6B9-0D8A91B50CE7}" srcOrd="6" destOrd="0" presId="urn:microsoft.com/office/officeart/2008/layout/CircleAccentTimeline"/>
    <dgm:cxn modelId="{0E23F935-F083-46E8-8842-9A11D50AE887}" type="presParOf" srcId="{C666E99A-EA2A-4513-B163-536A725EC1D4}" destId="{F5FC6377-C55F-4127-A9B6-1E8C5E3C98B2}" srcOrd="7" destOrd="0" presId="urn:microsoft.com/office/officeart/2008/layout/CircleAccentTimeline"/>
    <dgm:cxn modelId="{E4C80BB3-8765-44E6-BE96-90CD8DE18AF1}" type="presParOf" srcId="{C666E99A-EA2A-4513-B163-536A725EC1D4}" destId="{50D652D1-7945-45ED-9F94-417739C3B7B9}" srcOrd="8" destOrd="0" presId="urn:microsoft.com/office/officeart/2008/layout/CircleAccentTimeline"/>
    <dgm:cxn modelId="{E425CF73-B7BD-4C6B-B7B4-FF01F8CE6185}" type="presParOf" srcId="{50D652D1-7945-45ED-9F94-417739C3B7B9}" destId="{311D2DFB-E928-43C2-842C-4E48B7225316}" srcOrd="0" destOrd="0" presId="urn:microsoft.com/office/officeart/2008/layout/CircleAccentTimeline"/>
    <dgm:cxn modelId="{2C080C1F-1797-4099-94EC-D8C63E1A7C20}" type="presParOf" srcId="{50D652D1-7945-45ED-9F94-417739C3B7B9}" destId="{548B2E9D-2066-45FE-8D20-440A3F71B98C}" srcOrd="1" destOrd="0" presId="urn:microsoft.com/office/officeart/2008/layout/CircleAccentTimeline"/>
    <dgm:cxn modelId="{3CA73478-F0FC-431B-A628-AA139840864A}" type="presParOf" srcId="{50D652D1-7945-45ED-9F94-417739C3B7B9}" destId="{60C819A7-AF0C-4A96-AD5E-065667CFC648}" srcOrd="2" destOrd="0" presId="urn:microsoft.com/office/officeart/2008/layout/CircleAccentTimeline"/>
    <dgm:cxn modelId="{7649BCCD-B0ED-460D-91EE-2944908CE7E6}" type="presParOf" srcId="{C666E99A-EA2A-4513-B163-536A725EC1D4}" destId="{84F9CE67-A4AC-4608-BF47-890FA1D256FE}" srcOrd="9" destOrd="0" presId="urn:microsoft.com/office/officeart/2008/layout/CircleAccentTimeline"/>
    <dgm:cxn modelId="{A24F3DBA-0678-422F-8A76-BF8BD62E3A1A}" type="presParOf" srcId="{C666E99A-EA2A-4513-B163-536A725EC1D4}" destId="{DBBC78E1-DD56-4938-8621-09F81A594B16}" srcOrd="10" destOrd="0" presId="urn:microsoft.com/office/officeart/2008/layout/CircleAccentTimeline"/>
    <dgm:cxn modelId="{6DC468DC-709E-4AFC-A9FD-FED0FBA0B89F}" type="presParOf" srcId="{C666E99A-EA2A-4513-B163-536A725EC1D4}" destId="{90D8029D-74D5-4464-9EA3-11EFBA5C8F7F}" srcOrd="11" destOrd="0" presId="urn:microsoft.com/office/officeart/2008/layout/CircleAccentTimeline"/>
    <dgm:cxn modelId="{8656A29F-C0E1-41E0-B062-7CC3F5261639}" type="presParOf" srcId="{C666E99A-EA2A-4513-B163-536A725EC1D4}" destId="{A7522F1F-D3AF-4E7C-A0C5-DF2ED34CECE6}" srcOrd="12" destOrd="0" presId="urn:microsoft.com/office/officeart/2008/layout/CircleAccentTimeline"/>
    <dgm:cxn modelId="{D8D3036B-F9C7-4256-A4CC-79E7D6B254D3}" type="presParOf" srcId="{A7522F1F-D3AF-4E7C-A0C5-DF2ED34CECE6}" destId="{B41BEEE3-EEE5-4EB0-B6A8-269A4361E446}" srcOrd="0" destOrd="0" presId="urn:microsoft.com/office/officeart/2008/layout/CircleAccentTimeline"/>
    <dgm:cxn modelId="{FFC6DF27-6222-4AFC-90A4-6FEEB79CDBBF}" type="presParOf" srcId="{A7522F1F-D3AF-4E7C-A0C5-DF2ED34CECE6}" destId="{54D87B38-AAF0-4512-BBFF-C13D5AF080E8}" srcOrd="1" destOrd="0" presId="urn:microsoft.com/office/officeart/2008/layout/CircleAccentTimeline"/>
    <dgm:cxn modelId="{3D861A34-96A2-4830-8ABB-B5BEB8472C57}" type="presParOf" srcId="{A7522F1F-D3AF-4E7C-A0C5-DF2ED34CECE6}" destId="{87B4CAF3-DC8B-487F-B932-DD61CAAABBC6}" srcOrd="2" destOrd="0" presId="urn:microsoft.com/office/officeart/2008/layout/CircleAccentTimeline"/>
    <dgm:cxn modelId="{75D2789B-6F89-4AC4-AB73-13087FE2DE33}" type="presParOf" srcId="{C666E99A-EA2A-4513-B163-536A725EC1D4}" destId="{999C5B71-B53B-44E1-A0B1-C48C26EDE236}" srcOrd="13" destOrd="0" presId="urn:microsoft.com/office/officeart/2008/layout/CircleAccentTimeline"/>
    <dgm:cxn modelId="{A7064CF8-5097-4A29-B7DB-5EBF37DF0A69}" type="presParOf" srcId="{C666E99A-EA2A-4513-B163-536A725EC1D4}" destId="{AC418655-03D3-492D-83F6-105EE03F470C}" srcOrd="14" destOrd="0" presId="urn:microsoft.com/office/officeart/2008/layout/CircleAccentTimeline"/>
    <dgm:cxn modelId="{0F2D151B-B821-4DD6-BD78-80EF30E89710}" type="presParOf" srcId="{C666E99A-EA2A-4513-B163-536A725EC1D4}" destId="{93ED6A29-9F44-4BBE-A19D-E24FB491CA33}" srcOrd="15" destOrd="0" presId="urn:microsoft.com/office/officeart/2008/layout/CircleAccentTimeline"/>
    <dgm:cxn modelId="{6875DC5D-745E-49D4-8E02-E3E6AAD6D238}" type="presParOf" srcId="{C666E99A-EA2A-4513-B163-536A725EC1D4}" destId="{E28747C8-62B0-49F1-A73E-A0CD2AFC66C5}" srcOrd="16" destOrd="0" presId="urn:microsoft.com/office/officeart/2008/layout/CircleAccentTimeline"/>
    <dgm:cxn modelId="{70790B36-2493-4C18-944D-0EF81BD83A70}" type="presParOf" srcId="{E28747C8-62B0-49F1-A73E-A0CD2AFC66C5}" destId="{E6B0F1FB-F1C7-4864-B9DD-906CA7FD5C5B}" srcOrd="0" destOrd="0" presId="urn:microsoft.com/office/officeart/2008/layout/CircleAccentTimeline"/>
    <dgm:cxn modelId="{CC53D4DD-2587-4476-A2FF-8B5AC7693840}" type="presParOf" srcId="{E28747C8-62B0-49F1-A73E-A0CD2AFC66C5}" destId="{247CEF59-1EDF-466A-B0A2-8CA3FE476404}" srcOrd="1" destOrd="0" presId="urn:microsoft.com/office/officeart/2008/layout/CircleAccentTimeline"/>
    <dgm:cxn modelId="{FD9EE569-8741-4DDF-995B-04C336BDFD17}" type="presParOf" srcId="{E28747C8-62B0-49F1-A73E-A0CD2AFC66C5}" destId="{C7056C62-2685-4474-8DD3-E4C26035F7A3}" srcOrd="2" destOrd="0" presId="urn:microsoft.com/office/officeart/2008/layout/CircleAccentTimeline"/>
    <dgm:cxn modelId="{1D09AF5C-E1D0-4E0B-B774-4ED1EBFF4F8D}" type="presParOf" srcId="{C666E99A-EA2A-4513-B163-536A725EC1D4}" destId="{E267B280-4BCC-4051-BC30-E8F115E47FEE}" srcOrd="17" destOrd="0" presId="urn:microsoft.com/office/officeart/2008/layout/CircleAccentTimeline"/>
    <dgm:cxn modelId="{084FADB7-9A5D-4E9A-96D3-FBF3FBE2078C}" type="presParOf" srcId="{C666E99A-EA2A-4513-B163-536A725EC1D4}" destId="{8173F56B-EE10-4FB5-B542-DD6DA3D84E70}" srcOrd="18" destOrd="0" presId="urn:microsoft.com/office/officeart/2008/layout/CircleAccentTimeline"/>
    <dgm:cxn modelId="{7965C9FD-EABF-4A92-B107-80BEC309A82D}" type="presParOf" srcId="{C666E99A-EA2A-4513-B163-536A725EC1D4}" destId="{3BBC45CD-4824-4821-98CC-262916A07175}" srcOrd="19" destOrd="0" presId="urn:microsoft.com/office/officeart/2008/layout/CircleAccentTimeline"/>
    <dgm:cxn modelId="{F9AA39EA-73C4-4661-B980-3C286D8DD013}" type="presParOf" srcId="{3BBC45CD-4824-4821-98CC-262916A07175}" destId="{6E856C5D-C4EC-4F99-BFA6-6402C9B9335C}" srcOrd="0" destOrd="0" presId="urn:microsoft.com/office/officeart/2008/layout/CircleAccentTimeline"/>
    <dgm:cxn modelId="{57C4D465-FECA-466C-B883-4A6B63228FA2}" type="presParOf" srcId="{3BBC45CD-4824-4821-98CC-262916A07175}" destId="{5A1A6AFB-9A80-48F7-8702-258A44DF2D3F}" srcOrd="1" destOrd="0" presId="urn:microsoft.com/office/officeart/2008/layout/CircleAccentTimeline"/>
    <dgm:cxn modelId="{6734144E-3F98-447B-801D-EA3DBF586019}" type="presParOf" srcId="{3BBC45CD-4824-4821-98CC-262916A07175}" destId="{27944185-B54B-4EDD-A227-D5F85C37F9B1}" srcOrd="2" destOrd="0" presId="urn:microsoft.com/office/officeart/2008/layout/CircleAccentTimeline"/>
    <dgm:cxn modelId="{F73779E0-DB58-4ACD-97C6-8C148719CCDE}" type="presParOf" srcId="{C666E99A-EA2A-4513-B163-536A725EC1D4}" destId="{7CE9B6D3-6364-4417-A52A-46D65B9DA4B2}" srcOrd="20" destOrd="0" presId="urn:microsoft.com/office/officeart/2008/layout/CircleAccentTimeline"/>
    <dgm:cxn modelId="{A0C03459-96BE-43D4-AFB3-29B3DE1DA6EC}" type="presParOf" srcId="{C666E99A-EA2A-4513-B163-536A725EC1D4}" destId="{55941A83-DE25-439D-B53E-E3CB78F2E67F}" srcOrd="21" destOrd="0" presId="urn:microsoft.com/office/officeart/2008/layout/CircleAccentTimeline"/>
    <dgm:cxn modelId="{DF461A6B-27BB-44EF-B791-3819F854E0ED}" type="presParOf" srcId="{C666E99A-EA2A-4513-B163-536A725EC1D4}" destId="{D3C0DCBD-3A09-44D8-8458-E4BA310B528B}" srcOrd="22" destOrd="0" presId="urn:microsoft.com/office/officeart/2008/layout/CircleAccentTimeline"/>
    <dgm:cxn modelId="{7A809E11-8FF6-4292-928E-6216199153B0}" type="presParOf" srcId="{C666E99A-EA2A-4513-B163-536A725EC1D4}" destId="{E4E8074D-9713-44EC-AAF4-1209DE98FBD6}" srcOrd="23" destOrd="0" presId="urn:microsoft.com/office/officeart/2008/layout/CircleAccentTimeline"/>
    <dgm:cxn modelId="{EABD515B-9FF7-40B8-9BB6-A0FC8B58ECCA}" type="presParOf" srcId="{E4E8074D-9713-44EC-AAF4-1209DE98FBD6}" destId="{DEC9742B-D01A-45F4-B470-9BE0C0C6873F}" srcOrd="0" destOrd="0" presId="urn:microsoft.com/office/officeart/2008/layout/CircleAccentTimeline"/>
    <dgm:cxn modelId="{C35EF4C4-995F-4AA3-907D-4A4EE653420B}" type="presParOf" srcId="{E4E8074D-9713-44EC-AAF4-1209DE98FBD6}" destId="{74420FB7-9344-48ED-B3DA-FF3A46874B44}" srcOrd="1" destOrd="0" presId="urn:microsoft.com/office/officeart/2008/layout/CircleAccentTimeline"/>
    <dgm:cxn modelId="{1759CA47-FC7C-454B-A6A2-EE05E52CB69D}" type="presParOf" srcId="{E4E8074D-9713-44EC-AAF4-1209DE98FBD6}" destId="{71E3C781-A78C-4F41-ADF1-4AF31065D9C4}" srcOrd="2" destOrd="0" presId="urn:microsoft.com/office/officeart/2008/layout/CircleAccentTimeline"/>
    <dgm:cxn modelId="{F201BCAA-1DF2-4E89-9853-BA0488998A10}" type="presParOf" srcId="{C666E99A-EA2A-4513-B163-536A725EC1D4}" destId="{1E85D62A-675E-423C-9EE1-4FBE4A90593E}" srcOrd="24" destOrd="0" presId="urn:microsoft.com/office/officeart/2008/layout/CircleAccentTimeline"/>
    <dgm:cxn modelId="{0463208F-5B4D-4725-8DA5-9C3EFA190B24}" type="presParOf" srcId="{C666E99A-EA2A-4513-B163-536A725EC1D4}" destId="{DE666681-B696-475D-8831-288BDDBA0091}" srcOrd="25" destOrd="0" presId="urn:microsoft.com/office/officeart/2008/layout/CircleAccentTimeline"/>
    <dgm:cxn modelId="{48FA669B-F1B0-4C25-84BE-B7E2652622DE}" type="presParOf" srcId="{C666E99A-EA2A-4513-B163-536A725EC1D4}" destId="{2D63FAE9-330B-4781-8860-3BE1F634150C}" srcOrd="26" destOrd="0" presId="urn:microsoft.com/office/officeart/2008/layout/CircleAccentTimeline"/>
    <dgm:cxn modelId="{D74A8819-37B5-44E5-9029-48A53E8E4D12}" type="presParOf" srcId="{C666E99A-EA2A-4513-B163-536A725EC1D4}" destId="{A7CF820D-4FD4-4A23-92EB-D8D5916C2BDC}" srcOrd="27" destOrd="0" presId="urn:microsoft.com/office/officeart/2008/layout/CircleAccentTimeline"/>
    <dgm:cxn modelId="{BC506701-11D4-43D7-B596-87957AF67197}" type="presParOf" srcId="{A7CF820D-4FD4-4A23-92EB-D8D5916C2BDC}" destId="{0083D6D9-10AA-4709-961D-277AAADBB0AA}" srcOrd="0" destOrd="0" presId="urn:microsoft.com/office/officeart/2008/layout/CircleAccentTimeline"/>
    <dgm:cxn modelId="{871431B5-E2F0-49D5-A8D6-82BEF977F705}" type="presParOf" srcId="{A7CF820D-4FD4-4A23-92EB-D8D5916C2BDC}" destId="{E74BD9DD-B04B-423E-8D83-295CB48E9652}" srcOrd="1" destOrd="0" presId="urn:microsoft.com/office/officeart/2008/layout/CircleAccentTimeline"/>
    <dgm:cxn modelId="{A86D4B4F-1988-4E2A-8898-C371CD9161CC}" type="presParOf" srcId="{A7CF820D-4FD4-4A23-92EB-D8D5916C2BDC}" destId="{B1F0BF90-A866-45AE-8305-5EB40A3076E9}" srcOrd="2" destOrd="0" presId="urn:microsoft.com/office/officeart/2008/layout/CircleAccentTimeline"/>
    <dgm:cxn modelId="{D94D8C01-1973-4D3F-956B-BA90F6971753}" type="presParOf" srcId="{C666E99A-EA2A-4513-B163-536A725EC1D4}" destId="{B4E2909D-3C88-499F-8F35-B7D0BA4AB277}" srcOrd="28" destOrd="0" presId="urn:microsoft.com/office/officeart/2008/layout/CircleAccentTimeline"/>
    <dgm:cxn modelId="{28A8C0CA-362F-4935-BC8E-8627159424D1}" type="presParOf" srcId="{C666E99A-EA2A-4513-B163-536A725EC1D4}" destId="{EAC1773C-4BB0-466D-A039-4EB54F4F340F}" srcOrd="29" destOrd="0" presId="urn:microsoft.com/office/officeart/2008/layout/CircleAccentTimeline"/>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2622C31-87AB-4A1C-920A-F0DF64061895}">
      <dsp:nvSpPr>
        <dsp:cNvPr id="0" name=""/>
        <dsp:cNvSpPr/>
      </dsp:nvSpPr>
      <dsp:spPr>
        <a:xfrm>
          <a:off x="215033" y="2290783"/>
          <a:ext cx="1853834" cy="1853834"/>
        </a:xfrm>
        <a:prstGeom prst="donut">
          <a:avLst>
            <a:gd name="adj" fmla="val 2000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DC0B264-F4E2-463A-819B-BB940C58742B}">
      <dsp:nvSpPr>
        <dsp:cNvPr id="0" name=""/>
        <dsp:cNvSpPr/>
      </dsp:nvSpPr>
      <dsp:spPr>
        <a:xfrm rot="17700000">
          <a:off x="868287" y="779530"/>
          <a:ext cx="2304521" cy="1110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0" tIns="0" rIns="0" bIns="0" numCol="1" spcCol="1270" anchor="ctr" anchorCtr="0">
          <a:noAutofit/>
        </a:bodyPr>
        <a:lstStyle/>
        <a:p>
          <a:pPr lvl="0" algn="l" defTabSz="1778000">
            <a:lnSpc>
              <a:spcPct val="90000"/>
            </a:lnSpc>
            <a:spcBef>
              <a:spcPct val="0"/>
            </a:spcBef>
            <a:spcAft>
              <a:spcPct val="35000"/>
            </a:spcAft>
          </a:pPr>
          <a:r>
            <a:rPr lang="en-US" sz="4000" kern="1200" dirty="0"/>
            <a:t>1665</a:t>
          </a:r>
        </a:p>
      </dsp:txBody>
      <dsp:txXfrm rot="17700000">
        <a:off x="868287" y="779530"/>
        <a:ext cx="2304521" cy="1110601"/>
      </dsp:txXfrm>
    </dsp:sp>
    <dsp:sp modelId="{D40BF4E8-A36A-4870-BDAD-8D06FF334107}">
      <dsp:nvSpPr>
        <dsp:cNvPr id="0" name=""/>
        <dsp:cNvSpPr/>
      </dsp:nvSpPr>
      <dsp:spPr>
        <a:xfrm>
          <a:off x="2208483" y="2736572"/>
          <a:ext cx="962257" cy="962257"/>
        </a:xfrm>
        <a:prstGeom prst="ellipse">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DA00BE5-04D6-4FD4-B5C1-3FC19151F1A4}">
      <dsp:nvSpPr>
        <dsp:cNvPr id="0" name=""/>
        <dsp:cNvSpPr/>
      </dsp:nvSpPr>
      <dsp:spPr>
        <a:xfrm rot="17700000">
          <a:off x="1068635" y="4075882"/>
          <a:ext cx="1993519" cy="96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0960" bIns="0" numCol="1" spcCol="1270" anchor="ctr" anchorCtr="0">
          <a:noAutofit/>
        </a:bodyPr>
        <a:lstStyle/>
        <a:p>
          <a:pPr lvl="0" algn="r" defTabSz="1066800">
            <a:lnSpc>
              <a:spcPct val="90000"/>
            </a:lnSpc>
            <a:spcBef>
              <a:spcPct val="0"/>
            </a:spcBef>
            <a:spcAft>
              <a:spcPct val="35000"/>
            </a:spcAft>
          </a:pPr>
          <a:r>
            <a:rPr lang="en-US" sz="2400" kern="1200" dirty="0"/>
            <a:t>A. van Leeuwenhoek</a:t>
          </a:r>
        </a:p>
      </dsp:txBody>
      <dsp:txXfrm rot="17700000">
        <a:off x="1068635" y="4075882"/>
        <a:ext cx="1993519" cy="961200"/>
      </dsp:txXfrm>
    </dsp:sp>
    <dsp:sp modelId="{412193A7-DD0C-41BC-A955-114FC2023657}">
      <dsp:nvSpPr>
        <dsp:cNvPr id="0" name=""/>
        <dsp:cNvSpPr/>
      </dsp:nvSpPr>
      <dsp:spPr>
        <a:xfrm rot="17700000">
          <a:off x="2523036" y="1028679"/>
          <a:ext cx="2477897" cy="1515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0" rIns="0" bIns="0"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Microbiology, </a:t>
          </a:r>
          <a:r>
            <a:rPr lang="en-US" sz="1400" kern="1200" dirty="0" err="1" smtClean="0"/>
            <a:t>Micrographia</a:t>
          </a:r>
          <a:r>
            <a:rPr lang="en-US" sz="1400" kern="1200" dirty="0" smtClean="0"/>
            <a:t>, </a:t>
          </a:r>
          <a:endParaRPr lang="en-US" sz="1400" kern="1200" dirty="0"/>
        </a:p>
        <a:p>
          <a:pPr marL="114300" lvl="1" indent="-114300" algn="l" defTabSz="622300">
            <a:lnSpc>
              <a:spcPct val="90000"/>
            </a:lnSpc>
            <a:spcBef>
              <a:spcPct val="0"/>
            </a:spcBef>
            <a:spcAft>
              <a:spcPct val="15000"/>
            </a:spcAft>
            <a:buChar char="••"/>
          </a:pPr>
          <a:r>
            <a:rPr lang="en-US" sz="1400" kern="1200" dirty="0"/>
            <a:t>Fellow of Royal Society </a:t>
          </a:r>
          <a:r>
            <a:rPr lang="en-US" sz="1400" kern="1200" dirty="0" smtClean="0"/>
            <a:t/>
          </a:r>
          <a:br>
            <a:rPr lang="en-US" sz="1400" kern="1200" dirty="0" smtClean="0"/>
          </a:br>
          <a:r>
            <a:rPr lang="en-US" sz="1400" kern="1200" dirty="0" smtClean="0"/>
            <a:t>scientific </a:t>
          </a:r>
          <a:r>
            <a:rPr lang="en-US" sz="1400" kern="1200" dirty="0"/>
            <a:t>guild (1680)</a:t>
          </a:r>
        </a:p>
        <a:p>
          <a:pPr marL="114300" lvl="1" indent="-114300" algn="l" defTabSz="622300">
            <a:lnSpc>
              <a:spcPct val="90000"/>
            </a:lnSpc>
            <a:spcBef>
              <a:spcPct val="0"/>
            </a:spcBef>
            <a:spcAft>
              <a:spcPct val="15000"/>
            </a:spcAft>
            <a:buChar char="••"/>
          </a:pPr>
          <a:r>
            <a:rPr lang="en-US" sz="1400" kern="1200" dirty="0"/>
            <a:t>Father of Delft School</a:t>
          </a:r>
        </a:p>
      </dsp:txBody>
      <dsp:txXfrm rot="17700000">
        <a:off x="2523036" y="1028679"/>
        <a:ext cx="2477897" cy="1515076"/>
      </dsp:txXfrm>
    </dsp:sp>
    <dsp:sp modelId="{28017CDB-A29D-4E6F-AB4C-798EBE6DA64D}">
      <dsp:nvSpPr>
        <dsp:cNvPr id="0" name=""/>
        <dsp:cNvSpPr/>
      </dsp:nvSpPr>
      <dsp:spPr>
        <a:xfrm>
          <a:off x="3454334" y="2290783"/>
          <a:ext cx="1853834" cy="1853834"/>
        </a:xfrm>
        <a:prstGeom prst="donut">
          <a:avLst>
            <a:gd name="adj" fmla="val 2000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6FE321E-6221-430D-95E7-19DBF56E205F}">
      <dsp:nvSpPr>
        <dsp:cNvPr id="0" name=""/>
        <dsp:cNvSpPr/>
      </dsp:nvSpPr>
      <dsp:spPr>
        <a:xfrm rot="17700000">
          <a:off x="4107542" y="779530"/>
          <a:ext cx="2304521" cy="1110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0" tIns="0" rIns="0" bIns="0" numCol="1" spcCol="1270" anchor="ctr" anchorCtr="0">
          <a:noAutofit/>
        </a:bodyPr>
        <a:lstStyle/>
        <a:p>
          <a:pPr lvl="0" algn="l" defTabSz="1778000">
            <a:lnSpc>
              <a:spcPct val="90000"/>
            </a:lnSpc>
            <a:spcBef>
              <a:spcPct val="0"/>
            </a:spcBef>
            <a:spcAft>
              <a:spcPct val="35000"/>
            </a:spcAft>
          </a:pPr>
          <a:r>
            <a:rPr lang="en-US" sz="4000" kern="1200" dirty="0">
              <a:latin typeface="Calibri"/>
              <a:ea typeface="+mn-ea"/>
              <a:cs typeface="+mn-cs"/>
            </a:rPr>
            <a:t>1840</a:t>
          </a:r>
          <a:endParaRPr lang="en-US" sz="4000" kern="1200" dirty="0"/>
        </a:p>
      </dsp:txBody>
      <dsp:txXfrm rot="17700000">
        <a:off x="4107542" y="779530"/>
        <a:ext cx="2304521" cy="1110601"/>
      </dsp:txXfrm>
    </dsp:sp>
    <dsp:sp modelId="{5A8C3FAB-CD74-4F8F-AD16-04074F9041BF}">
      <dsp:nvSpPr>
        <dsp:cNvPr id="0" name=""/>
        <dsp:cNvSpPr/>
      </dsp:nvSpPr>
      <dsp:spPr>
        <a:xfrm>
          <a:off x="5447806" y="2736572"/>
          <a:ext cx="962257" cy="962257"/>
        </a:xfrm>
        <a:prstGeom prst="ellipse">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DF47E5F-174C-4606-A5A6-ED4628A0F400}">
      <dsp:nvSpPr>
        <dsp:cNvPr id="0" name=""/>
        <dsp:cNvSpPr/>
      </dsp:nvSpPr>
      <dsp:spPr>
        <a:xfrm rot="17700000">
          <a:off x="4308144" y="4075882"/>
          <a:ext cx="1993519" cy="96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0960" bIns="0" numCol="1" spcCol="1270" anchor="ctr" anchorCtr="0">
          <a:noAutofit/>
        </a:bodyPr>
        <a:lstStyle/>
        <a:p>
          <a:pPr lvl="0" algn="r" defTabSz="1066800">
            <a:lnSpc>
              <a:spcPct val="90000"/>
            </a:lnSpc>
            <a:spcBef>
              <a:spcPct val="0"/>
            </a:spcBef>
            <a:spcAft>
              <a:spcPct val="35000"/>
            </a:spcAft>
          </a:pPr>
          <a:r>
            <a:rPr lang="en-US" sz="2400" kern="1200" dirty="0">
              <a:latin typeface="Calibri"/>
              <a:ea typeface="+mn-ea"/>
              <a:cs typeface="+mn-cs"/>
            </a:rPr>
            <a:t>L. Pasteur</a:t>
          </a:r>
        </a:p>
      </dsp:txBody>
      <dsp:txXfrm rot="17700000">
        <a:off x="4308144" y="4075882"/>
        <a:ext cx="1993519" cy="961200"/>
      </dsp:txXfrm>
    </dsp:sp>
    <dsp:sp modelId="{703A9274-6AA5-4BA7-9F0C-49F5E848C1A2}">
      <dsp:nvSpPr>
        <dsp:cNvPr id="0" name=""/>
        <dsp:cNvSpPr/>
      </dsp:nvSpPr>
      <dsp:spPr>
        <a:xfrm rot="17700000">
          <a:off x="5738297" y="1502372"/>
          <a:ext cx="1993519" cy="96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0" rIns="0" bIns="0" numCol="1" spcCol="1270" anchor="t" anchorCtr="0">
          <a:noAutofit/>
        </a:bodyPr>
        <a:lstStyle/>
        <a:p>
          <a:pPr marL="114300" lvl="1" indent="-114300" algn="l" defTabSz="622300">
            <a:lnSpc>
              <a:spcPct val="90000"/>
            </a:lnSpc>
            <a:spcBef>
              <a:spcPct val="0"/>
            </a:spcBef>
            <a:spcAft>
              <a:spcPct val="15000"/>
            </a:spcAft>
            <a:buChar char="••"/>
          </a:pPr>
          <a:r>
            <a:rPr lang="en-US" sz="1400" kern="1200" dirty="0">
              <a:latin typeface="Calibri"/>
              <a:ea typeface="+mn-ea"/>
              <a:cs typeface="+mn-cs"/>
            </a:rPr>
            <a:t>Germ </a:t>
          </a:r>
          <a:r>
            <a:rPr lang="en-US" sz="1400" kern="1200" dirty="0" smtClean="0">
              <a:latin typeface="Calibri"/>
              <a:ea typeface="+mn-ea"/>
              <a:cs typeface="+mn-cs"/>
            </a:rPr>
            <a:t>theory,  silkworm </a:t>
          </a:r>
          <a:r>
            <a:rPr lang="en-US" sz="1400" kern="1200" dirty="0">
              <a:latin typeface="Calibri"/>
              <a:ea typeface="+mn-ea"/>
              <a:cs typeface="+mn-cs"/>
            </a:rPr>
            <a:t>pathogens (1860s)</a:t>
          </a:r>
        </a:p>
      </dsp:txBody>
      <dsp:txXfrm rot="17700000">
        <a:off x="5738297" y="1502372"/>
        <a:ext cx="1993519" cy="961200"/>
      </dsp:txXfrm>
    </dsp:sp>
    <dsp:sp modelId="{99DDEE72-F4F8-404D-8DCA-9C5718D602E8}">
      <dsp:nvSpPr>
        <dsp:cNvPr id="0" name=""/>
        <dsp:cNvSpPr/>
      </dsp:nvSpPr>
      <dsp:spPr>
        <a:xfrm>
          <a:off x="6549552" y="2736572"/>
          <a:ext cx="962257" cy="962257"/>
        </a:xfrm>
        <a:prstGeom prst="ellipse">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8779FF1-AC12-4DA3-977C-69BDFE029FC7}">
      <dsp:nvSpPr>
        <dsp:cNvPr id="0" name=""/>
        <dsp:cNvSpPr/>
      </dsp:nvSpPr>
      <dsp:spPr>
        <a:xfrm rot="17700000">
          <a:off x="5409890" y="4075882"/>
          <a:ext cx="1993519" cy="96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0960" bIns="0" numCol="1" spcCol="1270" anchor="ctr" anchorCtr="0">
          <a:noAutofit/>
        </a:bodyPr>
        <a:lstStyle/>
        <a:p>
          <a:pPr lvl="0" algn="r" defTabSz="1066800">
            <a:lnSpc>
              <a:spcPct val="90000"/>
            </a:lnSpc>
            <a:spcBef>
              <a:spcPct val="0"/>
            </a:spcBef>
            <a:spcAft>
              <a:spcPct val="35000"/>
            </a:spcAft>
          </a:pPr>
          <a:r>
            <a:rPr lang="en-US" sz="2400" kern="1200" dirty="0">
              <a:latin typeface="Calibri"/>
              <a:ea typeface="+mn-ea"/>
              <a:cs typeface="+mn-cs"/>
            </a:rPr>
            <a:t>R. Koch</a:t>
          </a:r>
        </a:p>
      </dsp:txBody>
      <dsp:txXfrm rot="17700000">
        <a:off x="5409890" y="4075882"/>
        <a:ext cx="1993519" cy="961200"/>
      </dsp:txXfrm>
    </dsp:sp>
    <dsp:sp modelId="{776F51BF-8912-4D54-ABCB-F302375E287C}">
      <dsp:nvSpPr>
        <dsp:cNvPr id="0" name=""/>
        <dsp:cNvSpPr/>
      </dsp:nvSpPr>
      <dsp:spPr>
        <a:xfrm rot="17700000">
          <a:off x="6657952" y="1398318"/>
          <a:ext cx="1993519" cy="96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0" rIns="0" bIns="0" numCol="1" spcCol="1270" anchor="t" anchorCtr="0">
          <a:noAutofit/>
        </a:bodyPr>
        <a:lstStyle/>
        <a:p>
          <a:pPr marL="114300" lvl="1" indent="-114300" algn="l" defTabSz="622300">
            <a:lnSpc>
              <a:spcPct val="90000"/>
            </a:lnSpc>
            <a:spcBef>
              <a:spcPct val="0"/>
            </a:spcBef>
            <a:spcAft>
              <a:spcPct val="15000"/>
            </a:spcAft>
            <a:buChar char="••"/>
          </a:pPr>
          <a:r>
            <a:rPr lang="en-US" sz="1400" kern="1200" dirty="0">
              <a:latin typeface="Calibri"/>
              <a:ea typeface="+mn-ea"/>
              <a:cs typeface="+mn-cs"/>
            </a:rPr>
            <a:t>Germ theory for anthrax, casts microbes as avatars of death (1870s)</a:t>
          </a:r>
        </a:p>
        <a:p>
          <a:pPr marL="114300" lvl="1" indent="-114300" algn="l" defTabSz="622300">
            <a:lnSpc>
              <a:spcPct val="90000"/>
            </a:lnSpc>
            <a:spcBef>
              <a:spcPct val="0"/>
            </a:spcBef>
            <a:spcAft>
              <a:spcPct val="15000"/>
            </a:spcAft>
            <a:buChar char="••"/>
          </a:pPr>
          <a:r>
            <a:rPr lang="en-US" sz="1400" kern="1200" dirty="0" smtClean="0">
              <a:latin typeface="Calibri"/>
              <a:ea typeface="+mn-ea"/>
              <a:cs typeface="+mn-cs"/>
            </a:rPr>
            <a:t>Koch’s postulates</a:t>
          </a:r>
          <a:endParaRPr lang="en-US" sz="1400" kern="1200" dirty="0">
            <a:latin typeface="Calibri"/>
            <a:ea typeface="+mn-ea"/>
            <a:cs typeface="+mn-cs"/>
          </a:endParaRPr>
        </a:p>
      </dsp:txBody>
      <dsp:txXfrm rot="17700000">
        <a:off x="6657952" y="1398318"/>
        <a:ext cx="1993519" cy="961200"/>
      </dsp:txXfrm>
    </dsp:sp>
    <dsp:sp modelId="{625298DF-66F0-44EC-B355-04318A84B0F2}">
      <dsp:nvSpPr>
        <dsp:cNvPr id="0" name=""/>
        <dsp:cNvSpPr/>
      </dsp:nvSpPr>
      <dsp:spPr>
        <a:xfrm>
          <a:off x="7651447" y="2290783"/>
          <a:ext cx="1853834" cy="1853834"/>
        </a:xfrm>
        <a:prstGeom prst="donut">
          <a:avLst>
            <a:gd name="adj" fmla="val 2000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B4BD85E-C901-45C5-8EB9-6B9FEE12A7BE}">
      <dsp:nvSpPr>
        <dsp:cNvPr id="0" name=""/>
        <dsp:cNvSpPr/>
      </dsp:nvSpPr>
      <dsp:spPr>
        <a:xfrm rot="17700000">
          <a:off x="8304655" y="779530"/>
          <a:ext cx="2304521" cy="1110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0" tIns="0" rIns="0" bIns="0" numCol="1" spcCol="1270" anchor="ctr" anchorCtr="0">
          <a:noAutofit/>
        </a:bodyPr>
        <a:lstStyle/>
        <a:p>
          <a:pPr lvl="0" algn="l" defTabSz="1778000">
            <a:lnSpc>
              <a:spcPct val="90000"/>
            </a:lnSpc>
            <a:spcBef>
              <a:spcPct val="0"/>
            </a:spcBef>
            <a:spcAft>
              <a:spcPct val="35000"/>
            </a:spcAft>
          </a:pPr>
          <a:r>
            <a:rPr lang="en-US" sz="4000" kern="1200" dirty="0">
              <a:latin typeface="Calibri"/>
              <a:ea typeface="+mn-ea"/>
              <a:cs typeface="+mn-cs"/>
            </a:rPr>
            <a:t>1908</a:t>
          </a:r>
        </a:p>
      </dsp:txBody>
      <dsp:txXfrm rot="17700000">
        <a:off x="8304655" y="779530"/>
        <a:ext cx="2304521" cy="1110601"/>
      </dsp:txXfrm>
    </dsp:sp>
    <dsp:sp modelId="{DF89BFF2-B2D4-4325-85A2-579AFC2E967F}">
      <dsp:nvSpPr>
        <dsp:cNvPr id="0" name=""/>
        <dsp:cNvSpPr/>
      </dsp:nvSpPr>
      <dsp:spPr>
        <a:xfrm>
          <a:off x="9644919" y="2736572"/>
          <a:ext cx="962257" cy="962257"/>
        </a:xfrm>
        <a:prstGeom prst="ellipse">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B665163-915F-40A6-83DE-D9E80507F79D}">
      <dsp:nvSpPr>
        <dsp:cNvPr id="0" name=""/>
        <dsp:cNvSpPr/>
      </dsp:nvSpPr>
      <dsp:spPr>
        <a:xfrm rot="17700000">
          <a:off x="8505256" y="4075882"/>
          <a:ext cx="1993519" cy="96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0960" bIns="0" numCol="1" spcCol="1270" anchor="ctr" anchorCtr="0">
          <a:noAutofit/>
        </a:bodyPr>
        <a:lstStyle/>
        <a:p>
          <a:pPr lvl="0" algn="r" defTabSz="1066800">
            <a:lnSpc>
              <a:spcPct val="90000"/>
            </a:lnSpc>
            <a:spcBef>
              <a:spcPct val="0"/>
            </a:spcBef>
            <a:spcAft>
              <a:spcPct val="35000"/>
            </a:spcAft>
          </a:pPr>
          <a:r>
            <a:rPr lang="en-US" sz="2400" kern="1200" dirty="0">
              <a:latin typeface="Calibri"/>
              <a:ea typeface="+mn-ea"/>
              <a:cs typeface="+mn-cs"/>
            </a:rPr>
            <a:t>E. Metchnikoff</a:t>
          </a:r>
        </a:p>
      </dsp:txBody>
      <dsp:txXfrm rot="17700000">
        <a:off x="8505256" y="4075882"/>
        <a:ext cx="1993519" cy="961200"/>
      </dsp:txXfrm>
    </dsp:sp>
    <dsp:sp modelId="{B929AC72-0696-4EEE-AFB6-7E192A81CD7E}">
      <dsp:nvSpPr>
        <dsp:cNvPr id="0" name=""/>
        <dsp:cNvSpPr/>
      </dsp:nvSpPr>
      <dsp:spPr>
        <a:xfrm rot="17700000">
          <a:off x="9753318" y="1398318"/>
          <a:ext cx="1993519" cy="96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0" rIns="0" bIns="0" numCol="1" spcCol="1270" anchor="t" anchorCtr="0">
          <a:noAutofit/>
        </a:bodyPr>
        <a:lstStyle/>
        <a:p>
          <a:pPr marL="114300" lvl="1" indent="-114300" algn="l" defTabSz="622300">
            <a:lnSpc>
              <a:spcPct val="90000"/>
            </a:lnSpc>
            <a:spcBef>
              <a:spcPct val="0"/>
            </a:spcBef>
            <a:spcAft>
              <a:spcPct val="15000"/>
            </a:spcAft>
            <a:buChar char="••"/>
          </a:pPr>
          <a:r>
            <a:rPr lang="en-US" sz="1400" kern="1200" dirty="0">
              <a:latin typeface="Calibri"/>
              <a:ea typeface="+mn-ea"/>
              <a:cs typeface="+mn-cs"/>
            </a:rPr>
            <a:t>Russian Nobel laureate</a:t>
          </a:r>
        </a:p>
        <a:p>
          <a:pPr marL="114300" lvl="1" indent="-114300" algn="l" defTabSz="622300">
            <a:lnSpc>
              <a:spcPct val="90000"/>
            </a:lnSpc>
            <a:spcBef>
              <a:spcPct val="0"/>
            </a:spcBef>
            <a:spcAft>
              <a:spcPct val="15000"/>
            </a:spcAft>
            <a:buChar char="••"/>
          </a:pPr>
          <a:r>
            <a:rPr lang="en-US" sz="1400" kern="1200" dirty="0">
              <a:latin typeface="Calibri"/>
              <a:ea typeface="+mn-ea"/>
              <a:cs typeface="+mn-cs"/>
            </a:rPr>
            <a:t>Symbiotic bacteria (</a:t>
          </a:r>
          <a:r>
            <a:rPr lang="en-US" sz="1400" kern="1200" dirty="0" err="1">
              <a:latin typeface="Calibri"/>
              <a:ea typeface="+mn-ea"/>
              <a:cs typeface="+mn-cs"/>
            </a:rPr>
            <a:t>probiotics</a:t>
          </a:r>
          <a:r>
            <a:rPr lang="en-US" sz="1400" kern="1200" dirty="0">
              <a:latin typeface="Calibri"/>
              <a:ea typeface="+mn-ea"/>
              <a:cs typeface="+mn-cs"/>
            </a:rPr>
            <a:t>) in fermented milks associated with longevity</a:t>
          </a:r>
        </a:p>
      </dsp:txBody>
      <dsp:txXfrm rot="17700000">
        <a:off x="9753318" y="1398318"/>
        <a:ext cx="1993519" cy="961200"/>
      </dsp:txXfrm>
    </dsp:sp>
    <dsp:sp modelId="{F29F9248-E937-41A9-B337-233B34EA417E}">
      <dsp:nvSpPr>
        <dsp:cNvPr id="0" name=""/>
        <dsp:cNvSpPr/>
      </dsp:nvSpPr>
      <dsp:spPr>
        <a:xfrm>
          <a:off x="10746665" y="2736572"/>
          <a:ext cx="962257" cy="962257"/>
        </a:xfrm>
        <a:prstGeom prst="ellipse">
          <a:avLst/>
        </a:prstGeom>
        <a:gradFill rotWithShape="0">
          <a:gsLst>
            <a:gs pos="0">
              <a:schemeClr val="accent6">
                <a:hueOff val="0"/>
                <a:satOff val="0"/>
                <a:lumOff val="0"/>
                <a:alphaOff val="0"/>
                <a:tint val="96000"/>
                <a:lumMod val="100000"/>
              </a:schemeClr>
            </a:gs>
            <a:gs pos="78000">
              <a:schemeClr val="accent6">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ED0D1A0-4600-4F94-A6DF-0F89FEABFA42}">
      <dsp:nvSpPr>
        <dsp:cNvPr id="0" name=""/>
        <dsp:cNvSpPr/>
      </dsp:nvSpPr>
      <dsp:spPr>
        <a:xfrm rot="17700000">
          <a:off x="9607003" y="4075882"/>
          <a:ext cx="1993519" cy="96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0960" bIns="0" numCol="1" spcCol="1270" anchor="ctr" anchorCtr="0">
          <a:noAutofit/>
        </a:bodyPr>
        <a:lstStyle/>
        <a:p>
          <a:pPr lvl="0" algn="r" defTabSz="1066800">
            <a:lnSpc>
              <a:spcPct val="90000"/>
            </a:lnSpc>
            <a:spcBef>
              <a:spcPct val="0"/>
            </a:spcBef>
            <a:spcAft>
              <a:spcPct val="35000"/>
            </a:spcAft>
          </a:pPr>
          <a:r>
            <a:rPr lang="en-US" sz="2400" kern="1200" dirty="0" smtClean="0">
              <a:latin typeface="Calibri"/>
              <a:ea typeface="+mn-ea"/>
              <a:cs typeface="+mn-cs"/>
            </a:rPr>
            <a:t>J.R</a:t>
          </a:r>
          <a:r>
            <a:rPr lang="en-US" sz="2400" kern="1200" dirty="0">
              <a:latin typeface="Calibri"/>
              <a:ea typeface="+mn-ea"/>
              <a:cs typeface="+mn-cs"/>
            </a:rPr>
            <a:t>. </a:t>
          </a:r>
          <a:r>
            <a:rPr lang="en-US" sz="2400" kern="1200" dirty="0" smtClean="0">
              <a:latin typeface="Calibri"/>
              <a:ea typeface="+mn-ea"/>
              <a:cs typeface="+mn-cs"/>
            </a:rPr>
            <a:t>Crewe</a:t>
          </a:r>
          <a:endParaRPr lang="en-US" sz="2400" kern="1200" dirty="0">
            <a:latin typeface="Calibri"/>
            <a:ea typeface="+mn-ea"/>
            <a:cs typeface="+mn-cs"/>
          </a:endParaRPr>
        </a:p>
      </dsp:txBody>
      <dsp:txXfrm rot="17700000">
        <a:off x="9607003" y="4075882"/>
        <a:ext cx="1993519" cy="961200"/>
      </dsp:txXfrm>
    </dsp:sp>
    <dsp:sp modelId="{CDBC6F1F-25FB-44EF-88A8-C649CE7D9DCC}">
      <dsp:nvSpPr>
        <dsp:cNvPr id="0" name=""/>
        <dsp:cNvSpPr/>
      </dsp:nvSpPr>
      <dsp:spPr>
        <a:xfrm rot="17700000">
          <a:off x="11120526" y="1849703"/>
          <a:ext cx="1473846" cy="687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0" rIns="0" bIns="0"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latin typeface="Calibri"/>
              <a:ea typeface="+mn-ea"/>
              <a:cs typeface="+mn-cs"/>
            </a:rPr>
            <a:t>Mayo Foundation</a:t>
          </a:r>
          <a:endParaRPr lang="en-US" sz="1400" kern="1200" dirty="0">
            <a:latin typeface="Calibri"/>
            <a:ea typeface="+mn-ea"/>
            <a:cs typeface="+mn-cs"/>
          </a:endParaRPr>
        </a:p>
        <a:p>
          <a:pPr marL="114300" lvl="1" indent="-114300" algn="l" defTabSz="622300">
            <a:lnSpc>
              <a:spcPct val="90000"/>
            </a:lnSpc>
            <a:spcBef>
              <a:spcPct val="0"/>
            </a:spcBef>
            <a:spcAft>
              <a:spcPct val="15000"/>
            </a:spcAft>
            <a:buChar char="••"/>
          </a:pPr>
          <a:r>
            <a:rPr lang="en-US" sz="1400" kern="1200" dirty="0">
              <a:latin typeface="Calibri"/>
              <a:ea typeface="+mn-ea"/>
              <a:cs typeface="+mn-cs"/>
            </a:rPr>
            <a:t>Milk Cure (1929)</a:t>
          </a:r>
        </a:p>
      </dsp:txBody>
      <dsp:txXfrm rot="17700000">
        <a:off x="11120526" y="1849703"/>
        <a:ext cx="1473846" cy="68726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91E5157-B099-45D6-9AF6-5D780FCC0741}">
      <dsp:nvSpPr>
        <dsp:cNvPr id="0" name=""/>
        <dsp:cNvSpPr/>
      </dsp:nvSpPr>
      <dsp:spPr>
        <a:xfrm>
          <a:off x="1698720" y="2280022"/>
          <a:ext cx="1888916" cy="1888916"/>
        </a:xfrm>
        <a:prstGeom prst="donut">
          <a:avLst>
            <a:gd name="adj" fmla="val 2000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D32F408-1A1D-4F3B-9E8F-4018961D8EE0}">
      <dsp:nvSpPr>
        <dsp:cNvPr id="0" name=""/>
        <dsp:cNvSpPr/>
      </dsp:nvSpPr>
      <dsp:spPr>
        <a:xfrm rot="17700000">
          <a:off x="2364289" y="740170"/>
          <a:ext cx="2348133" cy="1131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0" tIns="0" rIns="0" bIns="0" numCol="1" spcCol="1270" anchor="ctr" anchorCtr="0">
          <a:noAutofit/>
        </a:bodyPr>
        <a:lstStyle/>
        <a:p>
          <a:pPr lvl="0" algn="l" defTabSz="1778000">
            <a:lnSpc>
              <a:spcPct val="90000"/>
            </a:lnSpc>
            <a:spcBef>
              <a:spcPct val="0"/>
            </a:spcBef>
            <a:spcAft>
              <a:spcPct val="35000"/>
            </a:spcAft>
          </a:pPr>
          <a:r>
            <a:rPr lang="en-US" sz="4000" kern="1200" dirty="0">
              <a:latin typeface="Calibri"/>
              <a:ea typeface="+mn-ea"/>
              <a:cs typeface="+mn-cs"/>
            </a:rPr>
            <a:t>1960</a:t>
          </a:r>
        </a:p>
      </dsp:txBody>
      <dsp:txXfrm rot="17700000">
        <a:off x="2364289" y="740170"/>
        <a:ext cx="2348133" cy="1131618"/>
      </dsp:txXfrm>
    </dsp:sp>
    <dsp:sp modelId="{8FFB2D0E-E2CC-4E0E-AC91-C4967A686A62}">
      <dsp:nvSpPr>
        <dsp:cNvPr id="0" name=""/>
        <dsp:cNvSpPr/>
      </dsp:nvSpPr>
      <dsp:spPr>
        <a:xfrm>
          <a:off x="3685874" y="2734247"/>
          <a:ext cx="980467" cy="980467"/>
        </a:xfrm>
        <a:prstGeom prst="ellipse">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33C3670-78D3-4C9B-8445-4C6B51CEEA8F}">
      <dsp:nvSpPr>
        <dsp:cNvPr id="0" name=""/>
        <dsp:cNvSpPr/>
      </dsp:nvSpPr>
      <dsp:spPr>
        <a:xfrm rot="17700000">
          <a:off x="2568687" y="4098903"/>
          <a:ext cx="2031245" cy="979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8420" bIns="0" numCol="1" spcCol="1270" anchor="ctr" anchorCtr="0">
          <a:noAutofit/>
        </a:bodyPr>
        <a:lstStyle/>
        <a:p>
          <a:pPr lvl="0" algn="r" defTabSz="1022350">
            <a:lnSpc>
              <a:spcPct val="90000"/>
            </a:lnSpc>
            <a:spcBef>
              <a:spcPct val="0"/>
            </a:spcBef>
            <a:spcAft>
              <a:spcPct val="35000"/>
            </a:spcAft>
          </a:pPr>
          <a:r>
            <a:rPr lang="en-US" sz="2300" kern="1200" dirty="0" smtClean="0">
              <a:latin typeface="Calibri"/>
              <a:ea typeface="+mn-ea"/>
              <a:cs typeface="+mn-cs"/>
            </a:rPr>
            <a:t>T. </a:t>
          </a:r>
          <a:r>
            <a:rPr lang="en-US" sz="2300" kern="1200" dirty="0" err="1" smtClean="0">
              <a:latin typeface="Calibri"/>
              <a:ea typeface="+mn-ea"/>
              <a:cs typeface="+mn-cs"/>
            </a:rPr>
            <a:t>Rosebury</a:t>
          </a:r>
          <a:endParaRPr lang="en-US" sz="2300" kern="1200" dirty="0">
            <a:latin typeface="Calibri"/>
            <a:ea typeface="+mn-ea"/>
            <a:cs typeface="+mn-cs"/>
          </a:endParaRPr>
        </a:p>
      </dsp:txBody>
      <dsp:txXfrm rot="17700000">
        <a:off x="2568687" y="4098903"/>
        <a:ext cx="2031245" cy="979390"/>
      </dsp:txXfrm>
    </dsp:sp>
    <dsp:sp modelId="{BABC1B05-84CE-4393-A484-69F4549C77E1}">
      <dsp:nvSpPr>
        <dsp:cNvPr id="0" name=""/>
        <dsp:cNvSpPr/>
      </dsp:nvSpPr>
      <dsp:spPr>
        <a:xfrm rot="17700000">
          <a:off x="4125736" y="1700401"/>
          <a:ext cx="1724655" cy="804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0" rIns="0" bIns="0" numCol="1" spcCol="1270" anchor="t" anchorCtr="0">
          <a:noAutofit/>
        </a:bodyPr>
        <a:lstStyle/>
        <a:p>
          <a:pPr marL="114300" lvl="1" indent="-114300" algn="l" defTabSz="622300">
            <a:lnSpc>
              <a:spcPct val="90000"/>
            </a:lnSpc>
            <a:spcBef>
              <a:spcPct val="0"/>
            </a:spcBef>
            <a:spcAft>
              <a:spcPct val="15000"/>
            </a:spcAft>
            <a:buChar char="••"/>
          </a:pPr>
          <a:r>
            <a:rPr lang="en-US" sz="1400" kern="1200" dirty="0">
              <a:latin typeface="Calibri"/>
              <a:ea typeface="+mn-ea"/>
              <a:cs typeface="+mn-cs"/>
            </a:rPr>
            <a:t>Microorganisms Indigenous to Man (1962)</a:t>
          </a:r>
        </a:p>
      </dsp:txBody>
      <dsp:txXfrm rot="17700000">
        <a:off x="4125736" y="1700401"/>
        <a:ext cx="1724655" cy="804220"/>
      </dsp:txXfrm>
    </dsp:sp>
    <dsp:sp modelId="{D8F5BB68-391B-4C5D-9C87-E3AE8137C67E}">
      <dsp:nvSpPr>
        <dsp:cNvPr id="0" name=""/>
        <dsp:cNvSpPr/>
      </dsp:nvSpPr>
      <dsp:spPr>
        <a:xfrm>
          <a:off x="4686328" y="2734247"/>
          <a:ext cx="980467" cy="980467"/>
        </a:xfrm>
        <a:prstGeom prst="ellipse">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3C35C4B-2F09-4CEB-8B5E-8405D1844BE6}">
      <dsp:nvSpPr>
        <dsp:cNvPr id="0" name=""/>
        <dsp:cNvSpPr/>
      </dsp:nvSpPr>
      <dsp:spPr>
        <a:xfrm rot="17700000">
          <a:off x="3547120" y="4098903"/>
          <a:ext cx="2031245" cy="979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8420" bIns="0" numCol="1" spcCol="1270" anchor="ctr" anchorCtr="0">
          <a:noAutofit/>
        </a:bodyPr>
        <a:lstStyle/>
        <a:p>
          <a:pPr lvl="0" algn="r" defTabSz="1022350">
            <a:lnSpc>
              <a:spcPct val="90000"/>
            </a:lnSpc>
            <a:spcBef>
              <a:spcPct val="0"/>
            </a:spcBef>
            <a:spcAft>
              <a:spcPct val="35000"/>
            </a:spcAft>
          </a:pPr>
          <a:r>
            <a:rPr lang="en-US" sz="2300" kern="1200" dirty="0">
              <a:latin typeface="Calibri"/>
              <a:ea typeface="+mn-ea"/>
              <a:cs typeface="+mn-cs"/>
            </a:rPr>
            <a:t>R. Dubos, D. Savage, R. </a:t>
          </a:r>
          <a:r>
            <a:rPr lang="en-US" sz="2300" kern="1200" dirty="0" err="1">
              <a:latin typeface="Calibri"/>
              <a:ea typeface="+mn-ea"/>
              <a:cs typeface="+mn-cs"/>
            </a:rPr>
            <a:t>Schaedler</a:t>
          </a:r>
          <a:endParaRPr lang="en-US" sz="2300" kern="1200" dirty="0">
            <a:latin typeface="Calibri"/>
            <a:ea typeface="+mn-ea"/>
            <a:cs typeface="+mn-cs"/>
          </a:endParaRPr>
        </a:p>
      </dsp:txBody>
      <dsp:txXfrm rot="17700000">
        <a:off x="3547120" y="4098903"/>
        <a:ext cx="2031245" cy="979390"/>
      </dsp:txXfrm>
    </dsp:sp>
    <dsp:sp modelId="{82B2F41D-D8D8-417E-8DA4-D9B3BBB5493C}">
      <dsp:nvSpPr>
        <dsp:cNvPr id="0" name=""/>
        <dsp:cNvSpPr/>
      </dsp:nvSpPr>
      <dsp:spPr>
        <a:xfrm rot="17700000">
          <a:off x="4974812" y="1721455"/>
          <a:ext cx="1586868" cy="739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0" rIns="0" bIns="0" numCol="1" spcCol="1270" anchor="t" anchorCtr="0">
          <a:noAutofit/>
        </a:bodyPr>
        <a:lstStyle/>
        <a:p>
          <a:pPr marL="114300" lvl="1" indent="-114300" algn="l" defTabSz="622300">
            <a:lnSpc>
              <a:spcPct val="90000"/>
            </a:lnSpc>
            <a:spcBef>
              <a:spcPct val="0"/>
            </a:spcBef>
            <a:spcAft>
              <a:spcPct val="15000"/>
            </a:spcAft>
            <a:buChar char="••"/>
          </a:pPr>
          <a:r>
            <a:rPr lang="en-US" sz="1400" kern="1200" dirty="0">
              <a:latin typeface="Calibri"/>
              <a:ea typeface="+mn-ea"/>
              <a:cs typeface="+mn-cs"/>
            </a:rPr>
            <a:t>Valued study of microbial </a:t>
          </a:r>
          <a:r>
            <a:rPr lang="en-US" sz="1400" kern="1200" dirty="0" err="1">
              <a:latin typeface="Calibri"/>
              <a:ea typeface="+mn-ea"/>
              <a:cs typeface="+mn-cs"/>
            </a:rPr>
            <a:t>symbionts</a:t>
          </a:r>
          <a:endParaRPr lang="en-US" sz="1400" kern="1200" dirty="0">
            <a:latin typeface="Calibri"/>
            <a:ea typeface="+mn-ea"/>
            <a:cs typeface="+mn-cs"/>
          </a:endParaRPr>
        </a:p>
      </dsp:txBody>
      <dsp:txXfrm rot="17700000">
        <a:off x="4974812" y="1721455"/>
        <a:ext cx="1586868" cy="739968"/>
      </dsp:txXfrm>
    </dsp:sp>
    <dsp:sp modelId="{A5A7112A-7492-4E66-95A3-2C27AE1B07C5}">
      <dsp:nvSpPr>
        <dsp:cNvPr id="0" name=""/>
        <dsp:cNvSpPr/>
      </dsp:nvSpPr>
      <dsp:spPr>
        <a:xfrm>
          <a:off x="5694613" y="2734247"/>
          <a:ext cx="980467" cy="980467"/>
        </a:xfrm>
        <a:prstGeom prst="ellipse">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D1EF0E8-4D88-4EB4-9476-180AEF9702AD}">
      <dsp:nvSpPr>
        <dsp:cNvPr id="0" name=""/>
        <dsp:cNvSpPr/>
      </dsp:nvSpPr>
      <dsp:spPr>
        <a:xfrm rot="17700000">
          <a:off x="4467320" y="4098903"/>
          <a:ext cx="2031245" cy="979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8420" bIns="0" numCol="1" spcCol="1270" anchor="ctr" anchorCtr="0">
          <a:noAutofit/>
        </a:bodyPr>
        <a:lstStyle/>
        <a:p>
          <a:pPr lvl="0" algn="r" defTabSz="1022350">
            <a:lnSpc>
              <a:spcPct val="90000"/>
            </a:lnSpc>
            <a:spcBef>
              <a:spcPct val="0"/>
            </a:spcBef>
            <a:spcAft>
              <a:spcPct val="35000"/>
            </a:spcAft>
          </a:pPr>
          <a:r>
            <a:rPr lang="en-US" sz="2300" kern="1200" dirty="0">
              <a:latin typeface="Calibri"/>
              <a:ea typeface="+mn-ea"/>
              <a:cs typeface="+mn-cs"/>
            </a:rPr>
            <a:t>C. </a:t>
          </a:r>
          <a:r>
            <a:rPr lang="en-US" sz="2300" kern="1200" dirty="0" err="1">
              <a:latin typeface="Calibri"/>
              <a:ea typeface="+mn-ea"/>
              <a:cs typeface="+mn-cs"/>
            </a:rPr>
            <a:t>Woese</a:t>
          </a:r>
          <a:endParaRPr lang="en-US" sz="2300" kern="1200" dirty="0">
            <a:latin typeface="Calibri"/>
            <a:ea typeface="+mn-ea"/>
            <a:cs typeface="+mn-cs"/>
          </a:endParaRPr>
        </a:p>
      </dsp:txBody>
      <dsp:txXfrm rot="17700000">
        <a:off x="4467320" y="4098903"/>
        <a:ext cx="2031245" cy="979390"/>
      </dsp:txXfrm>
    </dsp:sp>
    <dsp:sp modelId="{FF7378F8-C858-4083-9252-5F735D437A3A}">
      <dsp:nvSpPr>
        <dsp:cNvPr id="0" name=""/>
        <dsp:cNvSpPr/>
      </dsp:nvSpPr>
      <dsp:spPr>
        <a:xfrm rot="17700000">
          <a:off x="5739000" y="1370668"/>
          <a:ext cx="2031245" cy="979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0" rIns="0" bIns="0" numCol="1" spcCol="1270" anchor="t" anchorCtr="0">
          <a:noAutofit/>
        </a:bodyPr>
        <a:lstStyle/>
        <a:p>
          <a:pPr marL="114300" lvl="1" indent="-114300" algn="l" defTabSz="622300">
            <a:lnSpc>
              <a:spcPct val="90000"/>
            </a:lnSpc>
            <a:spcBef>
              <a:spcPct val="0"/>
            </a:spcBef>
            <a:spcAft>
              <a:spcPct val="15000"/>
            </a:spcAft>
            <a:buChar char="••"/>
          </a:pPr>
          <a:r>
            <a:rPr lang="en-US" sz="1400" kern="1200" dirty="0">
              <a:latin typeface="Calibri"/>
              <a:ea typeface="+mn-ea"/>
              <a:cs typeface="+mn-cs"/>
            </a:rPr>
            <a:t>16S </a:t>
          </a:r>
          <a:r>
            <a:rPr lang="en-US" sz="1400" kern="1200" dirty="0" err="1">
              <a:latin typeface="Calibri"/>
              <a:ea typeface="+mn-ea"/>
              <a:cs typeface="+mn-cs"/>
            </a:rPr>
            <a:t>rRNA</a:t>
          </a:r>
          <a:r>
            <a:rPr lang="en-US" sz="1400" kern="1200" dirty="0">
              <a:latin typeface="Calibri"/>
              <a:ea typeface="+mn-ea"/>
              <a:cs typeface="+mn-cs"/>
            </a:rPr>
            <a:t> transformed taxonomy and ecology of microbes</a:t>
          </a:r>
        </a:p>
        <a:p>
          <a:pPr marL="114300" lvl="1" indent="-114300" algn="l" defTabSz="622300">
            <a:lnSpc>
              <a:spcPct val="90000"/>
            </a:lnSpc>
            <a:spcBef>
              <a:spcPct val="0"/>
            </a:spcBef>
            <a:spcAft>
              <a:spcPct val="15000"/>
            </a:spcAft>
            <a:buChar char="••"/>
          </a:pPr>
          <a:r>
            <a:rPr lang="en-US" sz="1400" kern="1200" dirty="0">
              <a:latin typeface="Calibri"/>
              <a:ea typeface="+mn-ea"/>
              <a:cs typeface="+mn-cs"/>
            </a:rPr>
            <a:t>Genetics more powerful lens than physical traits</a:t>
          </a:r>
        </a:p>
        <a:p>
          <a:pPr marL="114300" lvl="1" indent="-114300" algn="l" defTabSz="622300">
            <a:lnSpc>
              <a:spcPct val="90000"/>
            </a:lnSpc>
            <a:spcBef>
              <a:spcPct val="0"/>
            </a:spcBef>
            <a:spcAft>
              <a:spcPct val="15000"/>
            </a:spcAft>
            <a:buChar char="••"/>
          </a:pPr>
          <a:r>
            <a:rPr lang="en-US" sz="1400" kern="1200" dirty="0">
              <a:latin typeface="Calibri"/>
              <a:ea typeface="+mn-ea"/>
              <a:cs typeface="+mn-cs"/>
            </a:rPr>
            <a:t>True census of microbes, culture independent</a:t>
          </a:r>
        </a:p>
      </dsp:txBody>
      <dsp:txXfrm rot="17700000">
        <a:off x="5739000" y="1370668"/>
        <a:ext cx="2031245" cy="979390"/>
      </dsp:txXfrm>
    </dsp:sp>
    <dsp:sp modelId="{9BACFA29-FCEE-424F-AFD5-2A91CF4FED5C}">
      <dsp:nvSpPr>
        <dsp:cNvPr id="0" name=""/>
        <dsp:cNvSpPr/>
      </dsp:nvSpPr>
      <dsp:spPr>
        <a:xfrm>
          <a:off x="7401027" y="2280022"/>
          <a:ext cx="1888916" cy="1888916"/>
        </a:xfrm>
        <a:prstGeom prst="donut">
          <a:avLst>
            <a:gd name="adj" fmla="val 2000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63CB854-1949-49D3-9447-158EA0CBDB58}">
      <dsp:nvSpPr>
        <dsp:cNvPr id="0" name=""/>
        <dsp:cNvSpPr/>
      </dsp:nvSpPr>
      <dsp:spPr>
        <a:xfrm rot="17700000">
          <a:off x="8066931" y="740170"/>
          <a:ext cx="2348133" cy="1131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0" tIns="0" rIns="0" bIns="0" numCol="1" spcCol="1270" anchor="ctr" anchorCtr="0">
          <a:noAutofit/>
        </a:bodyPr>
        <a:lstStyle/>
        <a:p>
          <a:pPr lvl="0" algn="l" defTabSz="1778000">
            <a:lnSpc>
              <a:spcPct val="90000"/>
            </a:lnSpc>
            <a:spcBef>
              <a:spcPct val="0"/>
            </a:spcBef>
            <a:spcAft>
              <a:spcPct val="35000"/>
            </a:spcAft>
          </a:pPr>
          <a:r>
            <a:rPr lang="en-US" sz="4000" kern="1200" dirty="0" smtClean="0">
              <a:latin typeface="Calibri"/>
              <a:ea typeface="+mn-ea"/>
              <a:cs typeface="+mn-cs"/>
            </a:rPr>
            <a:t>2007</a:t>
          </a:r>
          <a:endParaRPr lang="en-US" sz="4000" kern="1200" dirty="0">
            <a:latin typeface="Calibri"/>
            <a:ea typeface="+mn-ea"/>
            <a:cs typeface="+mn-cs"/>
          </a:endParaRPr>
        </a:p>
      </dsp:txBody>
      <dsp:txXfrm rot="17700000">
        <a:off x="8066931" y="740170"/>
        <a:ext cx="2348133" cy="1131618"/>
      </dsp:txXfrm>
    </dsp:sp>
    <dsp:sp modelId="{16EF869F-7EA4-461F-8DBC-58BF47073D5A}">
      <dsp:nvSpPr>
        <dsp:cNvPr id="0" name=""/>
        <dsp:cNvSpPr/>
      </dsp:nvSpPr>
      <dsp:spPr>
        <a:xfrm>
          <a:off x="9432700" y="2832953"/>
          <a:ext cx="980467" cy="980467"/>
        </a:xfrm>
        <a:prstGeom prst="ellipse">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453E09F-266B-47A8-8E07-29A2E78017AA}">
      <dsp:nvSpPr>
        <dsp:cNvPr id="0" name=""/>
        <dsp:cNvSpPr/>
      </dsp:nvSpPr>
      <dsp:spPr>
        <a:xfrm rot="17700000">
          <a:off x="8543007" y="4069238"/>
          <a:ext cx="1752902" cy="11091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8420" bIns="0" numCol="1" spcCol="1270" anchor="ctr" anchorCtr="0">
          <a:noAutofit/>
        </a:bodyPr>
        <a:lstStyle/>
        <a:p>
          <a:pPr lvl="0" algn="r" defTabSz="1022350">
            <a:lnSpc>
              <a:spcPct val="90000"/>
            </a:lnSpc>
            <a:spcBef>
              <a:spcPct val="0"/>
            </a:spcBef>
            <a:spcAft>
              <a:spcPct val="35000"/>
            </a:spcAft>
          </a:pPr>
          <a:r>
            <a:rPr lang="en-US" sz="2300" kern="1200" dirty="0" smtClean="0">
              <a:latin typeface="Calibri"/>
              <a:ea typeface="+mn-ea"/>
              <a:cs typeface="+mn-cs"/>
            </a:rPr>
            <a:t>Human Microbiome Project</a:t>
          </a:r>
          <a:endParaRPr lang="en-US" sz="2300" kern="1200" dirty="0">
            <a:latin typeface="Calibri"/>
            <a:ea typeface="+mn-ea"/>
            <a:cs typeface="+mn-cs"/>
          </a:endParaRPr>
        </a:p>
      </dsp:txBody>
      <dsp:txXfrm rot="17700000">
        <a:off x="8543007" y="4069238"/>
        <a:ext cx="1752902" cy="1109184"/>
      </dsp:txXfrm>
    </dsp:sp>
    <dsp:sp modelId="{99A7F0AF-3B9C-4DCA-AC74-DDD3600F0B1F}">
      <dsp:nvSpPr>
        <dsp:cNvPr id="0" name=""/>
        <dsp:cNvSpPr/>
      </dsp:nvSpPr>
      <dsp:spPr>
        <a:xfrm rot="17700000">
          <a:off x="8892944" y="1469374"/>
          <a:ext cx="2031245" cy="979390"/>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83D7331-68EE-4D37-B038-3FFD39F6D77E}">
      <dsp:nvSpPr>
        <dsp:cNvPr id="0" name=""/>
        <dsp:cNvSpPr/>
      </dsp:nvSpPr>
      <dsp:spPr>
        <a:xfrm>
          <a:off x="7205" y="2372905"/>
          <a:ext cx="1586099" cy="1586099"/>
        </a:xfrm>
        <a:prstGeom prst="donut">
          <a:avLst>
            <a:gd name="adj" fmla="val 2000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76095CB-D6B3-450F-A417-72CA3FB2729D}">
      <dsp:nvSpPr>
        <dsp:cNvPr id="0" name=""/>
        <dsp:cNvSpPr/>
      </dsp:nvSpPr>
      <dsp:spPr>
        <a:xfrm rot="17700000">
          <a:off x="566075" y="1079910"/>
          <a:ext cx="1971697" cy="950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0" tIns="0" rIns="0" bIns="0" numCol="1" spcCol="1270" anchor="ctr" anchorCtr="0">
          <a:noAutofit/>
        </a:bodyPr>
        <a:lstStyle/>
        <a:p>
          <a:pPr lvl="0" algn="l" defTabSz="1778000">
            <a:lnSpc>
              <a:spcPct val="90000"/>
            </a:lnSpc>
            <a:spcBef>
              <a:spcPct val="0"/>
            </a:spcBef>
            <a:spcAft>
              <a:spcPct val="35000"/>
            </a:spcAft>
          </a:pPr>
          <a:r>
            <a:rPr lang="en-US" sz="4000" kern="1200" dirty="0">
              <a:latin typeface="Calibri"/>
              <a:ea typeface="+mn-ea"/>
              <a:cs typeface="+mn-cs"/>
            </a:rPr>
            <a:t>2007</a:t>
          </a:r>
        </a:p>
      </dsp:txBody>
      <dsp:txXfrm rot="17700000">
        <a:off x="566075" y="1079910"/>
        <a:ext cx="1971697" cy="950205"/>
      </dsp:txXfrm>
    </dsp:sp>
    <dsp:sp modelId="{98CCD157-1040-4C1F-A784-DD87F548ADD8}">
      <dsp:nvSpPr>
        <dsp:cNvPr id="0" name=""/>
        <dsp:cNvSpPr/>
      </dsp:nvSpPr>
      <dsp:spPr>
        <a:xfrm>
          <a:off x="1712775" y="2754312"/>
          <a:ext cx="823285" cy="823285"/>
        </a:xfrm>
        <a:prstGeom prst="ellipse">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B96F666-1A66-426B-B6C4-A82507BE3C23}">
      <dsp:nvSpPr>
        <dsp:cNvPr id="0" name=""/>
        <dsp:cNvSpPr/>
      </dsp:nvSpPr>
      <dsp:spPr>
        <a:xfrm rot="17700000">
          <a:off x="737706" y="3900195"/>
          <a:ext cx="1705611" cy="8223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5560" bIns="0" numCol="1" spcCol="1270" anchor="ctr" anchorCtr="0">
          <a:noAutofit/>
        </a:bodyPr>
        <a:lstStyle/>
        <a:p>
          <a:pPr lvl="0" algn="r" defTabSz="622300">
            <a:lnSpc>
              <a:spcPct val="90000"/>
            </a:lnSpc>
            <a:spcBef>
              <a:spcPct val="0"/>
            </a:spcBef>
            <a:spcAft>
              <a:spcPct val="35000"/>
            </a:spcAft>
          </a:pPr>
          <a:r>
            <a:rPr lang="en-US" sz="1400" kern="1200" dirty="0">
              <a:latin typeface="Calibri"/>
              <a:ea typeface="+mn-ea"/>
              <a:cs typeface="+mn-cs"/>
            </a:rPr>
            <a:t>Human Microbiome Project initiated</a:t>
          </a:r>
        </a:p>
      </dsp:txBody>
      <dsp:txXfrm rot="17700000">
        <a:off x="737706" y="3900195"/>
        <a:ext cx="1705611" cy="822381"/>
      </dsp:txXfrm>
    </dsp:sp>
    <dsp:sp modelId="{A7826570-9E5F-4BB7-B1BF-79308E9F1FC6}">
      <dsp:nvSpPr>
        <dsp:cNvPr id="0" name=""/>
        <dsp:cNvSpPr/>
      </dsp:nvSpPr>
      <dsp:spPr>
        <a:xfrm rot="17700000">
          <a:off x="1805519" y="1609332"/>
          <a:ext cx="1705611" cy="822381"/>
        </a:xfrm>
        <a:prstGeom prst="rect">
          <a:avLst/>
        </a:prstGeom>
        <a:noFill/>
        <a:ln>
          <a:noFill/>
        </a:ln>
        <a:effectLst/>
      </dsp:spPr>
      <dsp:style>
        <a:lnRef idx="0">
          <a:scrgbClr r="0" g="0" b="0"/>
        </a:lnRef>
        <a:fillRef idx="0">
          <a:scrgbClr r="0" g="0" b="0"/>
        </a:fillRef>
        <a:effectRef idx="0">
          <a:scrgbClr r="0" g="0" b="0"/>
        </a:effectRef>
        <a:fontRef idx="minor"/>
      </dsp:style>
    </dsp:sp>
    <dsp:sp modelId="{4FECF555-388A-4ECF-B590-153B895A3FB3}">
      <dsp:nvSpPr>
        <dsp:cNvPr id="0" name=""/>
        <dsp:cNvSpPr/>
      </dsp:nvSpPr>
      <dsp:spPr>
        <a:xfrm>
          <a:off x="2655405" y="2754312"/>
          <a:ext cx="823285" cy="823285"/>
        </a:xfrm>
        <a:prstGeom prst="ellipse">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40F31B4-9309-4C39-B7DC-A035A39CD059}">
      <dsp:nvSpPr>
        <dsp:cNvPr id="0" name=""/>
        <dsp:cNvSpPr/>
      </dsp:nvSpPr>
      <dsp:spPr>
        <a:xfrm rot="17700000">
          <a:off x="1680335" y="3961332"/>
          <a:ext cx="1705611" cy="8223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5560" bIns="0" numCol="1" spcCol="1270" anchor="ctr" anchorCtr="0">
          <a:noAutofit/>
        </a:bodyPr>
        <a:lstStyle/>
        <a:p>
          <a:pPr lvl="0" algn="r" defTabSz="622300">
            <a:lnSpc>
              <a:spcPct val="90000"/>
            </a:lnSpc>
            <a:spcBef>
              <a:spcPct val="0"/>
            </a:spcBef>
            <a:spcAft>
              <a:spcPct val="35000"/>
            </a:spcAft>
          </a:pPr>
          <a:r>
            <a:rPr lang="en-US" sz="1400" kern="1200" dirty="0" err="1" smtClean="0">
              <a:latin typeface="Calibri"/>
              <a:ea typeface="+mn-ea"/>
              <a:cs typeface="+mn-cs"/>
            </a:rPr>
            <a:t>Jaykus</a:t>
          </a:r>
          <a:r>
            <a:rPr lang="en-US" sz="1400" kern="1200" dirty="0" smtClean="0">
              <a:latin typeface="Calibri"/>
              <a:ea typeface="+mn-ea"/>
              <a:cs typeface="+mn-cs"/>
            </a:rPr>
            <a:t> et al., 2009  </a:t>
          </a:r>
          <a:endParaRPr lang="en-US" sz="1400" kern="1200" dirty="0">
            <a:latin typeface="Calibri"/>
            <a:ea typeface="+mn-ea"/>
            <a:cs typeface="+mn-cs"/>
          </a:endParaRPr>
        </a:p>
      </dsp:txBody>
      <dsp:txXfrm rot="17700000">
        <a:off x="1680335" y="3961332"/>
        <a:ext cx="1705611" cy="822381"/>
      </dsp:txXfrm>
    </dsp:sp>
    <dsp:sp modelId="{0615E880-CF18-4DF9-BB7D-C0B09AC33F44}">
      <dsp:nvSpPr>
        <dsp:cNvPr id="0" name=""/>
        <dsp:cNvSpPr/>
      </dsp:nvSpPr>
      <dsp:spPr>
        <a:xfrm rot="17700000">
          <a:off x="2748149" y="1609332"/>
          <a:ext cx="1705611" cy="822381"/>
        </a:xfrm>
        <a:prstGeom prst="rect">
          <a:avLst/>
        </a:prstGeom>
        <a:noFill/>
        <a:ln>
          <a:noFill/>
        </a:ln>
        <a:effectLst/>
      </dsp:spPr>
      <dsp:style>
        <a:lnRef idx="0">
          <a:scrgbClr r="0" g="0" b="0"/>
        </a:lnRef>
        <a:fillRef idx="0">
          <a:scrgbClr r="0" g="0" b="0"/>
        </a:fillRef>
        <a:effectRef idx="0">
          <a:scrgbClr r="0" g="0" b="0"/>
        </a:effectRef>
        <a:fontRef idx="minor"/>
      </dsp:style>
    </dsp:sp>
    <dsp:sp modelId="{DC8F00D9-5384-4F0C-A063-21BC856E1423}">
      <dsp:nvSpPr>
        <dsp:cNvPr id="0" name=""/>
        <dsp:cNvSpPr/>
      </dsp:nvSpPr>
      <dsp:spPr>
        <a:xfrm>
          <a:off x="3598161" y="2372905"/>
          <a:ext cx="1586099" cy="1586099"/>
        </a:xfrm>
        <a:prstGeom prst="donut">
          <a:avLst>
            <a:gd name="adj" fmla="val 2000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FF011A6-CE61-4843-80C3-258ADF37025E}">
      <dsp:nvSpPr>
        <dsp:cNvPr id="0" name=""/>
        <dsp:cNvSpPr/>
      </dsp:nvSpPr>
      <dsp:spPr>
        <a:xfrm rot="17700000">
          <a:off x="4157031" y="1079910"/>
          <a:ext cx="1971697" cy="950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880" tIns="0" rIns="0" bIns="0" numCol="1" spcCol="1270" anchor="ctr" anchorCtr="0">
          <a:noAutofit/>
        </a:bodyPr>
        <a:lstStyle/>
        <a:p>
          <a:pPr lvl="0" algn="l" defTabSz="977900">
            <a:lnSpc>
              <a:spcPct val="90000"/>
            </a:lnSpc>
            <a:spcBef>
              <a:spcPct val="0"/>
            </a:spcBef>
            <a:spcAft>
              <a:spcPct val="35000"/>
            </a:spcAft>
          </a:pPr>
          <a:r>
            <a:rPr lang="en-US" sz="2200" kern="1200" dirty="0">
              <a:latin typeface="Calibri"/>
              <a:ea typeface="+mn-ea"/>
              <a:cs typeface="+mn-cs"/>
            </a:rPr>
            <a:t>First human milk microbiome paper  (2011)</a:t>
          </a:r>
        </a:p>
      </dsp:txBody>
      <dsp:txXfrm rot="17700000">
        <a:off x="4157031" y="1079910"/>
        <a:ext cx="1971697" cy="950205"/>
      </dsp:txXfrm>
    </dsp:sp>
    <dsp:sp modelId="{C5ACA02B-AC05-48F7-B9D1-1243DC2EA86B}">
      <dsp:nvSpPr>
        <dsp:cNvPr id="0" name=""/>
        <dsp:cNvSpPr/>
      </dsp:nvSpPr>
      <dsp:spPr>
        <a:xfrm>
          <a:off x="5303731" y="2754312"/>
          <a:ext cx="823285" cy="823285"/>
        </a:xfrm>
        <a:prstGeom prst="ellipse">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C48E65A-9E07-42E4-AB13-C4FDE86F88BE}">
      <dsp:nvSpPr>
        <dsp:cNvPr id="0" name=""/>
        <dsp:cNvSpPr/>
      </dsp:nvSpPr>
      <dsp:spPr>
        <a:xfrm rot="17700000">
          <a:off x="4328662" y="3900195"/>
          <a:ext cx="1705611" cy="8223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5560" bIns="0" numCol="1" spcCol="1270" anchor="ctr" anchorCtr="0">
          <a:noAutofit/>
        </a:bodyPr>
        <a:lstStyle/>
        <a:p>
          <a:pPr lvl="0" algn="r" defTabSz="622300">
            <a:lnSpc>
              <a:spcPct val="90000"/>
            </a:lnSpc>
            <a:spcBef>
              <a:spcPct val="0"/>
            </a:spcBef>
            <a:spcAft>
              <a:spcPct val="35000"/>
            </a:spcAft>
          </a:pPr>
          <a:r>
            <a:rPr lang="en-US" sz="1400" kern="1200" dirty="0">
              <a:latin typeface="Calibri"/>
              <a:ea typeface="+mn-ea"/>
              <a:cs typeface="+mn-cs"/>
            </a:rPr>
            <a:t>First bovine </a:t>
          </a:r>
          <a:r>
            <a:rPr lang="en-US" sz="1400" kern="1200" dirty="0" smtClean="0">
              <a:latin typeface="Calibri"/>
              <a:ea typeface="+mn-ea"/>
              <a:cs typeface="+mn-cs"/>
            </a:rPr>
            <a:t>milk microbiome </a:t>
          </a:r>
          <a:r>
            <a:rPr lang="en-US" sz="1400" kern="1200" dirty="0">
              <a:latin typeface="Calibri"/>
              <a:ea typeface="+mn-ea"/>
              <a:cs typeface="+mn-cs"/>
            </a:rPr>
            <a:t>papers (2013)</a:t>
          </a:r>
        </a:p>
      </dsp:txBody>
      <dsp:txXfrm rot="17700000">
        <a:off x="4328662" y="3900195"/>
        <a:ext cx="1705611" cy="822381"/>
      </dsp:txXfrm>
    </dsp:sp>
    <dsp:sp modelId="{AA6C882B-2D26-43DD-8774-515FD4E12BFD}">
      <dsp:nvSpPr>
        <dsp:cNvPr id="0" name=""/>
        <dsp:cNvSpPr/>
      </dsp:nvSpPr>
      <dsp:spPr>
        <a:xfrm rot="17700000">
          <a:off x="5396475" y="1609332"/>
          <a:ext cx="1705611" cy="822381"/>
        </a:xfrm>
        <a:prstGeom prst="rect">
          <a:avLst/>
        </a:prstGeom>
        <a:noFill/>
        <a:ln>
          <a:noFill/>
        </a:ln>
        <a:effectLst/>
      </dsp:spPr>
      <dsp:style>
        <a:lnRef idx="0">
          <a:scrgbClr r="0" g="0" b="0"/>
        </a:lnRef>
        <a:fillRef idx="0">
          <a:scrgbClr r="0" g="0" b="0"/>
        </a:fillRef>
        <a:effectRef idx="0">
          <a:scrgbClr r="0" g="0" b="0"/>
        </a:effectRef>
        <a:fontRef idx="minor"/>
      </dsp:style>
    </dsp:sp>
    <dsp:sp modelId="{285AA1F7-78F5-4CBA-B465-E0BF127002D8}">
      <dsp:nvSpPr>
        <dsp:cNvPr id="0" name=""/>
        <dsp:cNvSpPr/>
      </dsp:nvSpPr>
      <dsp:spPr>
        <a:xfrm>
          <a:off x="6260905" y="2754312"/>
          <a:ext cx="823285" cy="823285"/>
        </a:xfrm>
        <a:prstGeom prst="ellipse">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41257C0-4A67-49FF-B9E4-1DA849B958E6}">
      <dsp:nvSpPr>
        <dsp:cNvPr id="0" name=""/>
        <dsp:cNvSpPr/>
      </dsp:nvSpPr>
      <dsp:spPr>
        <a:xfrm rot="17700000">
          <a:off x="5295398" y="3879689"/>
          <a:ext cx="1686486" cy="863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5560" bIns="0" numCol="1" spcCol="1270" anchor="ctr" anchorCtr="0">
          <a:noAutofit/>
        </a:bodyPr>
        <a:lstStyle/>
        <a:p>
          <a:pPr lvl="0" algn="r" defTabSz="622300">
            <a:lnSpc>
              <a:spcPct val="90000"/>
            </a:lnSpc>
            <a:spcBef>
              <a:spcPct val="0"/>
            </a:spcBef>
            <a:spcAft>
              <a:spcPct val="35000"/>
            </a:spcAft>
          </a:pPr>
          <a:r>
            <a:rPr lang="en-US" sz="1400" kern="1200" dirty="0" err="1">
              <a:latin typeface="Calibri"/>
              <a:ea typeface="+mn-ea"/>
              <a:cs typeface="+mn-cs"/>
            </a:rPr>
            <a:t>Micropia</a:t>
          </a:r>
          <a:r>
            <a:rPr lang="en-US" sz="1400" kern="1200" dirty="0">
              <a:latin typeface="Calibri"/>
              <a:ea typeface="+mn-ea"/>
              <a:cs typeface="+mn-cs"/>
            </a:rPr>
            <a:t> museum opened in Amsterdam, influenced by work of Delft School   (2014)</a:t>
          </a:r>
        </a:p>
      </dsp:txBody>
      <dsp:txXfrm rot="17700000">
        <a:off x="5295398" y="3879689"/>
        <a:ext cx="1686486" cy="863395"/>
      </dsp:txXfrm>
    </dsp:sp>
    <dsp:sp modelId="{7892FC91-A749-4E0B-96CC-DF3E325BA9A5}">
      <dsp:nvSpPr>
        <dsp:cNvPr id="0" name=""/>
        <dsp:cNvSpPr/>
      </dsp:nvSpPr>
      <dsp:spPr>
        <a:xfrm rot="17700000">
          <a:off x="6353650" y="1609332"/>
          <a:ext cx="1705611" cy="822381"/>
        </a:xfrm>
        <a:prstGeom prst="rect">
          <a:avLst/>
        </a:prstGeom>
        <a:noFill/>
        <a:ln>
          <a:noFill/>
        </a:ln>
        <a:effectLst/>
      </dsp:spPr>
      <dsp:style>
        <a:lnRef idx="0">
          <a:scrgbClr r="0" g="0" b="0"/>
        </a:lnRef>
        <a:fillRef idx="0">
          <a:scrgbClr r="0" g="0" b="0"/>
        </a:fillRef>
        <a:effectRef idx="0">
          <a:scrgbClr r="0" g="0" b="0"/>
        </a:effectRef>
        <a:fontRef idx="minor"/>
      </dsp:style>
    </dsp:sp>
    <dsp:sp modelId="{D9490748-1AD2-4732-9D93-8210F5259CD2}">
      <dsp:nvSpPr>
        <dsp:cNvPr id="0" name=""/>
        <dsp:cNvSpPr/>
      </dsp:nvSpPr>
      <dsp:spPr>
        <a:xfrm>
          <a:off x="7323834" y="2754312"/>
          <a:ext cx="823285" cy="823285"/>
        </a:xfrm>
        <a:prstGeom prst="ellipse">
          <a:avLst/>
        </a:prstGeom>
        <a:gradFill rotWithShape="0">
          <a:gsLst>
            <a:gs pos="0">
              <a:schemeClr val="accent6">
                <a:hueOff val="0"/>
                <a:satOff val="0"/>
                <a:lumOff val="0"/>
                <a:alphaOff val="0"/>
                <a:tint val="96000"/>
                <a:lumMod val="100000"/>
              </a:schemeClr>
            </a:gs>
            <a:gs pos="78000">
              <a:schemeClr val="accent6">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D060E96-1EBD-4AE0-AFD4-E85FDA68A1A4}">
      <dsp:nvSpPr>
        <dsp:cNvPr id="0" name=""/>
        <dsp:cNvSpPr/>
      </dsp:nvSpPr>
      <dsp:spPr>
        <a:xfrm rot="17700000">
          <a:off x="6397645" y="3985794"/>
          <a:ext cx="1705611" cy="8223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5560" bIns="0" numCol="1" spcCol="1270" anchor="ctr" anchorCtr="0">
          <a:noAutofit/>
        </a:bodyPr>
        <a:lstStyle/>
        <a:p>
          <a:pPr lvl="0" algn="r" defTabSz="622300">
            <a:lnSpc>
              <a:spcPct val="90000"/>
            </a:lnSpc>
            <a:spcBef>
              <a:spcPct val="0"/>
            </a:spcBef>
            <a:spcAft>
              <a:spcPct val="35000"/>
            </a:spcAft>
          </a:pPr>
          <a:r>
            <a:rPr lang="en-US" sz="1400" kern="1200" dirty="0">
              <a:latin typeface="Calibri"/>
              <a:ea typeface="+mn-ea"/>
              <a:cs typeface="+mn-cs"/>
            </a:rPr>
            <a:t>R. </a:t>
          </a:r>
          <a:r>
            <a:rPr lang="en-US" sz="1400" kern="1200" dirty="0" err="1" smtClean="0">
              <a:latin typeface="Calibri"/>
              <a:ea typeface="+mn-ea"/>
              <a:cs typeface="+mn-cs"/>
            </a:rPr>
            <a:t>Dietert</a:t>
          </a:r>
          <a:r>
            <a:rPr lang="en-US" sz="1400" kern="1200" dirty="0" smtClean="0">
              <a:latin typeface="Calibri"/>
              <a:ea typeface="+mn-ea"/>
              <a:cs typeface="+mn-cs"/>
            </a:rPr>
            <a:t>, 2016 </a:t>
          </a:r>
          <a:endParaRPr lang="en-US" sz="1400" kern="1200" dirty="0">
            <a:latin typeface="Calibri"/>
            <a:ea typeface="+mn-ea"/>
            <a:cs typeface="+mn-cs"/>
          </a:endParaRPr>
        </a:p>
      </dsp:txBody>
      <dsp:txXfrm rot="17700000">
        <a:off x="6397645" y="3985794"/>
        <a:ext cx="1705611" cy="822381"/>
      </dsp:txXfrm>
    </dsp:sp>
    <dsp:sp modelId="{929248F0-4F31-4ABA-A1C5-9F3E7FAF94DC}">
      <dsp:nvSpPr>
        <dsp:cNvPr id="0" name=""/>
        <dsp:cNvSpPr/>
      </dsp:nvSpPr>
      <dsp:spPr>
        <a:xfrm rot="17700000">
          <a:off x="7149547" y="1584870"/>
          <a:ext cx="1705611" cy="822381"/>
        </a:xfrm>
        <a:prstGeom prst="rect">
          <a:avLst/>
        </a:prstGeom>
        <a:noFill/>
        <a:ln>
          <a:noFill/>
        </a:ln>
        <a:effectLst/>
      </dsp:spPr>
      <dsp:style>
        <a:lnRef idx="0">
          <a:scrgbClr r="0" g="0" b="0"/>
        </a:lnRef>
        <a:fillRef idx="0">
          <a:scrgbClr r="0" g="0" b="0"/>
        </a:fillRef>
        <a:effectRef idx="0">
          <a:scrgbClr r="0" g="0" b="0"/>
        </a:effectRef>
        <a:fontRef idx="minor"/>
      </dsp:style>
    </dsp:sp>
    <dsp:sp modelId="{6E856C5D-C4EC-4F99-BFA6-6402C9B9335C}">
      <dsp:nvSpPr>
        <dsp:cNvPr id="0" name=""/>
        <dsp:cNvSpPr/>
      </dsp:nvSpPr>
      <dsp:spPr>
        <a:xfrm>
          <a:off x="8274877" y="2372905"/>
          <a:ext cx="1586099" cy="1586099"/>
        </a:xfrm>
        <a:prstGeom prst="donut">
          <a:avLst>
            <a:gd name="adj" fmla="val 2000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A1A6AFB-9A80-48F7-8702-258A44DF2D3F}">
      <dsp:nvSpPr>
        <dsp:cNvPr id="0" name=""/>
        <dsp:cNvSpPr/>
      </dsp:nvSpPr>
      <dsp:spPr>
        <a:xfrm rot="17700000">
          <a:off x="8833838" y="1079910"/>
          <a:ext cx="1971697" cy="950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0" tIns="0" rIns="0" bIns="0" numCol="1" spcCol="1270" anchor="ctr" anchorCtr="0">
          <a:noAutofit/>
        </a:bodyPr>
        <a:lstStyle/>
        <a:p>
          <a:pPr lvl="0" algn="l" defTabSz="1778000">
            <a:lnSpc>
              <a:spcPct val="90000"/>
            </a:lnSpc>
            <a:spcBef>
              <a:spcPct val="0"/>
            </a:spcBef>
            <a:spcAft>
              <a:spcPct val="35000"/>
            </a:spcAft>
          </a:pPr>
          <a:r>
            <a:rPr lang="en-US" sz="4000" kern="1200" dirty="0">
              <a:latin typeface="Calibri"/>
              <a:ea typeface="+mn-ea"/>
              <a:cs typeface="+mn-cs"/>
            </a:rPr>
            <a:t>2017</a:t>
          </a:r>
        </a:p>
      </dsp:txBody>
      <dsp:txXfrm rot="17700000">
        <a:off x="8833838" y="1079910"/>
        <a:ext cx="1971697" cy="950205"/>
      </dsp:txXfrm>
    </dsp:sp>
    <dsp:sp modelId="{F5B6CA5A-C893-4BA6-92A3-299AD020944D}">
      <dsp:nvSpPr>
        <dsp:cNvPr id="0" name=""/>
        <dsp:cNvSpPr/>
      </dsp:nvSpPr>
      <dsp:spPr>
        <a:xfrm>
          <a:off x="9997484" y="2754312"/>
          <a:ext cx="823285" cy="823285"/>
        </a:xfrm>
        <a:prstGeom prst="ellipse">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8891E5D-4BCA-48D4-A4CC-82A14DA38145}">
      <dsp:nvSpPr>
        <dsp:cNvPr id="0" name=""/>
        <dsp:cNvSpPr/>
      </dsp:nvSpPr>
      <dsp:spPr>
        <a:xfrm rot="17700000">
          <a:off x="9022425" y="3900195"/>
          <a:ext cx="1705611" cy="8223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5560" bIns="0" numCol="1" spcCol="1270" anchor="ctr" anchorCtr="0">
          <a:noAutofit/>
        </a:bodyPr>
        <a:lstStyle/>
        <a:p>
          <a:pPr lvl="0" algn="r" defTabSz="622300">
            <a:lnSpc>
              <a:spcPct val="90000"/>
            </a:lnSpc>
            <a:spcBef>
              <a:spcPct val="0"/>
            </a:spcBef>
            <a:spcAft>
              <a:spcPct val="35000"/>
            </a:spcAft>
          </a:pPr>
          <a:r>
            <a:rPr lang="en-US" sz="1400" kern="1200" dirty="0" smtClean="0">
              <a:latin typeface="Calibri"/>
              <a:ea typeface="+mn-ea"/>
              <a:cs typeface="+mn-cs"/>
            </a:rPr>
            <a:t>M. McGuire et al.</a:t>
          </a:r>
          <a:endParaRPr lang="en-US" sz="1400" kern="1200" dirty="0">
            <a:latin typeface="Calibri"/>
            <a:ea typeface="+mn-ea"/>
            <a:cs typeface="+mn-cs"/>
          </a:endParaRPr>
        </a:p>
      </dsp:txBody>
      <dsp:txXfrm rot="17700000">
        <a:off x="9022425" y="3900195"/>
        <a:ext cx="1705611" cy="822381"/>
      </dsp:txXfrm>
    </dsp:sp>
    <dsp:sp modelId="{511091A3-DAF1-4874-9503-ED9E5F1DA904}">
      <dsp:nvSpPr>
        <dsp:cNvPr id="0" name=""/>
        <dsp:cNvSpPr/>
      </dsp:nvSpPr>
      <dsp:spPr>
        <a:xfrm rot="17700000">
          <a:off x="9944606" y="1609332"/>
          <a:ext cx="1705611" cy="822381"/>
        </a:xfrm>
        <a:prstGeom prst="rect">
          <a:avLst/>
        </a:prstGeom>
        <a:noFill/>
        <a:ln>
          <a:noFill/>
        </a:ln>
        <a:effectLst/>
      </dsp:spPr>
      <dsp:style>
        <a:lnRef idx="0">
          <a:scrgbClr r="0" g="0" b="0"/>
        </a:lnRef>
        <a:fillRef idx="0">
          <a:scrgbClr r="0" g="0" b="0"/>
        </a:fillRef>
        <a:effectRef idx="0">
          <a:scrgbClr r="0" g="0" b="0"/>
        </a:effectRef>
        <a:fontRef idx="minor"/>
      </dsp:style>
    </dsp:sp>
    <dsp:sp modelId="{6588437B-3C55-4ED5-8E93-19E492D4FEDB}">
      <dsp:nvSpPr>
        <dsp:cNvPr id="0" name=""/>
        <dsp:cNvSpPr/>
      </dsp:nvSpPr>
      <dsp:spPr>
        <a:xfrm>
          <a:off x="10923434" y="2754312"/>
          <a:ext cx="823285" cy="823285"/>
        </a:xfrm>
        <a:prstGeom prst="ellipse">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0D2407A-837C-4C4B-83F0-2FCEEADFD2AB}">
      <dsp:nvSpPr>
        <dsp:cNvPr id="0" name=""/>
        <dsp:cNvSpPr/>
      </dsp:nvSpPr>
      <dsp:spPr>
        <a:xfrm rot="17700000">
          <a:off x="9948223" y="3900195"/>
          <a:ext cx="1705611" cy="8223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5560" bIns="0" numCol="1" spcCol="1270" anchor="ctr" anchorCtr="0">
          <a:noAutofit/>
        </a:bodyPr>
        <a:lstStyle/>
        <a:p>
          <a:pPr lvl="0" algn="r" defTabSz="622300">
            <a:lnSpc>
              <a:spcPct val="90000"/>
            </a:lnSpc>
            <a:spcBef>
              <a:spcPct val="0"/>
            </a:spcBef>
            <a:spcAft>
              <a:spcPct val="35000"/>
            </a:spcAft>
          </a:pPr>
          <a:r>
            <a:rPr lang="en-US" sz="1400" kern="1200" dirty="0">
              <a:latin typeface="Calibri"/>
              <a:ea typeface="+mn-ea"/>
              <a:cs typeface="+mn-cs"/>
            </a:rPr>
            <a:t>E. Yong</a:t>
          </a:r>
        </a:p>
      </dsp:txBody>
      <dsp:txXfrm rot="17700000">
        <a:off x="9948223" y="3900195"/>
        <a:ext cx="1705611" cy="822381"/>
      </dsp:txXfrm>
    </dsp:sp>
    <dsp:sp modelId="{79A5E118-2FEF-4BAA-B91A-602AD3A4DDF5}">
      <dsp:nvSpPr>
        <dsp:cNvPr id="0" name=""/>
        <dsp:cNvSpPr/>
      </dsp:nvSpPr>
      <dsp:spPr>
        <a:xfrm rot="17700000">
          <a:off x="10621422" y="1609332"/>
          <a:ext cx="1705611" cy="822381"/>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25298DF-66F0-44EC-B355-04318A84B0F2}">
      <dsp:nvSpPr>
        <dsp:cNvPr id="0" name=""/>
        <dsp:cNvSpPr/>
      </dsp:nvSpPr>
      <dsp:spPr>
        <a:xfrm>
          <a:off x="824" y="2387630"/>
          <a:ext cx="1538091" cy="1538091"/>
        </a:xfrm>
        <a:prstGeom prst="donut">
          <a:avLst>
            <a:gd name="adj" fmla="val 2000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B4BD85E-C901-45C5-8EB9-6B9FEE12A7BE}">
      <dsp:nvSpPr>
        <dsp:cNvPr id="0" name=""/>
        <dsp:cNvSpPr/>
      </dsp:nvSpPr>
      <dsp:spPr>
        <a:xfrm rot="17700000">
          <a:off x="542778" y="1133772"/>
          <a:ext cx="1912018" cy="921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0" tIns="0" rIns="0" bIns="0" numCol="1" spcCol="1270" anchor="ctr" anchorCtr="0">
          <a:noAutofit/>
        </a:bodyPr>
        <a:lstStyle/>
        <a:p>
          <a:pPr lvl="0" algn="l" defTabSz="1778000">
            <a:lnSpc>
              <a:spcPct val="90000"/>
            </a:lnSpc>
            <a:spcBef>
              <a:spcPct val="0"/>
            </a:spcBef>
            <a:spcAft>
              <a:spcPct val="35000"/>
            </a:spcAft>
          </a:pPr>
          <a:r>
            <a:rPr lang="en-US" sz="4000" kern="1200" dirty="0">
              <a:latin typeface="Calibri"/>
              <a:ea typeface="+mn-ea"/>
              <a:cs typeface="+mn-cs"/>
            </a:rPr>
            <a:t>1908</a:t>
          </a:r>
        </a:p>
      </dsp:txBody>
      <dsp:txXfrm rot="17700000">
        <a:off x="542778" y="1133772"/>
        <a:ext cx="1912018" cy="921445"/>
      </dsp:txXfrm>
    </dsp:sp>
    <dsp:sp modelId="{F624D2FA-8824-4453-8B9E-084D7FB18D3E}">
      <dsp:nvSpPr>
        <dsp:cNvPr id="0" name=""/>
        <dsp:cNvSpPr/>
      </dsp:nvSpPr>
      <dsp:spPr>
        <a:xfrm>
          <a:off x="1654770" y="2757492"/>
          <a:ext cx="798366" cy="798366"/>
        </a:xfrm>
        <a:prstGeom prst="ellipse">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1799780-C26C-41A7-A8A3-0C5BAE591647}">
      <dsp:nvSpPr>
        <dsp:cNvPr id="0" name=""/>
        <dsp:cNvSpPr/>
      </dsp:nvSpPr>
      <dsp:spPr>
        <a:xfrm rot="17700000">
          <a:off x="709213" y="3958953"/>
          <a:ext cx="1653986" cy="797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640" bIns="0" numCol="1" spcCol="1270" anchor="ctr" anchorCtr="0">
          <a:noAutofit/>
        </a:bodyPr>
        <a:lstStyle/>
        <a:p>
          <a:pPr lvl="0" algn="r" defTabSz="711200">
            <a:lnSpc>
              <a:spcPct val="90000"/>
            </a:lnSpc>
            <a:spcBef>
              <a:spcPct val="0"/>
            </a:spcBef>
            <a:spcAft>
              <a:spcPct val="35000"/>
            </a:spcAft>
          </a:pPr>
          <a:r>
            <a:rPr lang="en-US" sz="1600" kern="1200" dirty="0">
              <a:latin typeface="Calibri"/>
              <a:ea typeface="+mn-ea"/>
              <a:cs typeface="+mn-cs"/>
            </a:rPr>
            <a:t>City Milk Ordinances</a:t>
          </a:r>
        </a:p>
      </dsp:txBody>
      <dsp:txXfrm rot="17700000">
        <a:off x="709213" y="3958953"/>
        <a:ext cx="1653986" cy="797490"/>
      </dsp:txXfrm>
    </dsp:sp>
    <dsp:sp modelId="{036BAE8B-0596-41F6-8DFC-775AE3DB2F75}">
      <dsp:nvSpPr>
        <dsp:cNvPr id="0" name=""/>
        <dsp:cNvSpPr/>
      </dsp:nvSpPr>
      <dsp:spPr>
        <a:xfrm rot="17700000">
          <a:off x="1744707" y="1647169"/>
          <a:ext cx="1653986" cy="797490"/>
        </a:xfrm>
        <a:prstGeom prst="rect">
          <a:avLst/>
        </a:prstGeom>
        <a:noFill/>
        <a:ln>
          <a:noFill/>
        </a:ln>
        <a:effectLst/>
      </dsp:spPr>
      <dsp:style>
        <a:lnRef idx="0">
          <a:scrgbClr r="0" g="0" b="0"/>
        </a:lnRef>
        <a:fillRef idx="0">
          <a:scrgbClr r="0" g="0" b="0"/>
        </a:fillRef>
        <a:effectRef idx="0">
          <a:scrgbClr r="0" g="0" b="0"/>
        </a:effectRef>
        <a:fontRef idx="minor"/>
      </dsp:style>
    </dsp:sp>
    <dsp:sp modelId="{E29272B0-1840-4ADB-9A86-4D800BA7660B}">
      <dsp:nvSpPr>
        <dsp:cNvPr id="0" name=""/>
        <dsp:cNvSpPr/>
      </dsp:nvSpPr>
      <dsp:spPr>
        <a:xfrm>
          <a:off x="2568868" y="2757492"/>
          <a:ext cx="798366" cy="798366"/>
        </a:xfrm>
        <a:prstGeom prst="ellipse">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289158A-F0C2-472A-B26B-AE3903472886}">
      <dsp:nvSpPr>
        <dsp:cNvPr id="0" name=""/>
        <dsp:cNvSpPr/>
      </dsp:nvSpPr>
      <dsp:spPr>
        <a:xfrm rot="17700000">
          <a:off x="1623312" y="3958953"/>
          <a:ext cx="1653986" cy="797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640" bIns="0" numCol="1" spcCol="1270" anchor="ctr" anchorCtr="0">
          <a:noAutofit/>
        </a:bodyPr>
        <a:lstStyle/>
        <a:p>
          <a:pPr lvl="0" algn="r" defTabSz="711200">
            <a:lnSpc>
              <a:spcPct val="90000"/>
            </a:lnSpc>
            <a:spcBef>
              <a:spcPct val="0"/>
            </a:spcBef>
            <a:spcAft>
              <a:spcPct val="35000"/>
            </a:spcAft>
          </a:pPr>
          <a:r>
            <a:rPr lang="en-US" sz="1600" kern="1200" dirty="0">
              <a:latin typeface="Calibri"/>
              <a:ea typeface="+mn-ea"/>
              <a:cs typeface="+mn-cs"/>
            </a:rPr>
            <a:t>Precursor to Federal Pasteurized Milk Ordinance</a:t>
          </a:r>
        </a:p>
      </dsp:txBody>
      <dsp:txXfrm rot="17700000">
        <a:off x="1623312" y="3958953"/>
        <a:ext cx="1653986" cy="797490"/>
      </dsp:txXfrm>
    </dsp:sp>
    <dsp:sp modelId="{C83A00C4-4E87-475C-B373-0648A481D8EB}">
      <dsp:nvSpPr>
        <dsp:cNvPr id="0" name=""/>
        <dsp:cNvSpPr/>
      </dsp:nvSpPr>
      <dsp:spPr>
        <a:xfrm rot="17700000">
          <a:off x="2874432" y="1690298"/>
          <a:ext cx="1653986" cy="797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0" rIns="0" bIns="0" numCol="1" spcCol="1270" anchor="t" anchorCtr="0">
          <a:noAutofit/>
        </a:bodyPr>
        <a:lstStyle/>
        <a:p>
          <a:pPr marL="114300" lvl="1" indent="-114300" algn="l" defTabSz="622300">
            <a:lnSpc>
              <a:spcPct val="90000"/>
            </a:lnSpc>
            <a:spcBef>
              <a:spcPct val="0"/>
            </a:spcBef>
            <a:spcAft>
              <a:spcPct val="15000"/>
            </a:spcAft>
            <a:buChar char="••"/>
          </a:pPr>
          <a:r>
            <a:rPr lang="en-US" sz="1400" kern="1200" dirty="0">
              <a:latin typeface="Calibri"/>
              <a:ea typeface="+mn-ea"/>
              <a:cs typeface="+mn-cs"/>
            </a:rPr>
            <a:t>1924</a:t>
          </a:r>
        </a:p>
      </dsp:txBody>
      <dsp:txXfrm rot="17700000">
        <a:off x="2874432" y="1690298"/>
        <a:ext cx="1653986" cy="797490"/>
      </dsp:txXfrm>
    </dsp:sp>
    <dsp:sp modelId="{C91E5157-B099-45D6-9AF6-5D780FCC0741}">
      <dsp:nvSpPr>
        <dsp:cNvPr id="0" name=""/>
        <dsp:cNvSpPr/>
      </dsp:nvSpPr>
      <dsp:spPr>
        <a:xfrm>
          <a:off x="3483090" y="2387630"/>
          <a:ext cx="1538091" cy="1538091"/>
        </a:xfrm>
        <a:prstGeom prst="donut">
          <a:avLst>
            <a:gd name="adj" fmla="val 2000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D32F408-1A1D-4F3B-9E8F-4018961D8EE0}">
      <dsp:nvSpPr>
        <dsp:cNvPr id="0" name=""/>
        <dsp:cNvSpPr/>
      </dsp:nvSpPr>
      <dsp:spPr>
        <a:xfrm rot="17700000">
          <a:off x="4025044" y="1133772"/>
          <a:ext cx="1912018" cy="921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0" tIns="0" rIns="0" bIns="0" numCol="1" spcCol="1270" anchor="ctr" anchorCtr="0">
          <a:noAutofit/>
        </a:bodyPr>
        <a:lstStyle/>
        <a:p>
          <a:pPr lvl="0" algn="l" defTabSz="1778000">
            <a:lnSpc>
              <a:spcPct val="90000"/>
            </a:lnSpc>
            <a:spcBef>
              <a:spcPct val="0"/>
            </a:spcBef>
            <a:spcAft>
              <a:spcPct val="35000"/>
            </a:spcAft>
          </a:pPr>
          <a:r>
            <a:rPr lang="en-US" sz="4000" kern="1200" dirty="0">
              <a:latin typeface="Calibri"/>
              <a:ea typeface="+mn-ea"/>
              <a:cs typeface="+mn-cs"/>
            </a:rPr>
            <a:t>1948</a:t>
          </a:r>
        </a:p>
      </dsp:txBody>
      <dsp:txXfrm rot="17700000">
        <a:off x="4025044" y="1133772"/>
        <a:ext cx="1912018" cy="921445"/>
      </dsp:txXfrm>
    </dsp:sp>
    <dsp:sp modelId="{37A7323F-E2EF-45B2-8CB7-094549380A58}">
      <dsp:nvSpPr>
        <dsp:cNvPr id="0" name=""/>
        <dsp:cNvSpPr/>
      </dsp:nvSpPr>
      <dsp:spPr>
        <a:xfrm>
          <a:off x="5137036" y="2757492"/>
          <a:ext cx="798366" cy="798366"/>
        </a:xfrm>
        <a:prstGeom prst="ellipse">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A00FD6A-432F-4E66-800A-890C87591198}">
      <dsp:nvSpPr>
        <dsp:cNvPr id="0" name=""/>
        <dsp:cNvSpPr/>
      </dsp:nvSpPr>
      <dsp:spPr>
        <a:xfrm rot="17700000">
          <a:off x="4191479" y="3958953"/>
          <a:ext cx="1653986" cy="797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640" bIns="0" numCol="1" spcCol="1270" anchor="ctr" anchorCtr="0">
          <a:noAutofit/>
        </a:bodyPr>
        <a:lstStyle/>
        <a:p>
          <a:pPr lvl="0" algn="r" defTabSz="711200">
            <a:lnSpc>
              <a:spcPct val="90000"/>
            </a:lnSpc>
            <a:spcBef>
              <a:spcPct val="0"/>
            </a:spcBef>
            <a:spcAft>
              <a:spcPct val="35000"/>
            </a:spcAft>
          </a:pPr>
          <a:r>
            <a:rPr lang="en-US" sz="1600" kern="1200" dirty="0">
              <a:latin typeface="Calibri"/>
              <a:ea typeface="+mn-ea"/>
              <a:cs typeface="+mn-cs"/>
            </a:rPr>
            <a:t>First state ordinances mandating pasteurization</a:t>
          </a:r>
        </a:p>
      </dsp:txBody>
      <dsp:txXfrm rot="17700000">
        <a:off x="4191479" y="3958953"/>
        <a:ext cx="1653986" cy="797490"/>
      </dsp:txXfrm>
    </dsp:sp>
    <dsp:sp modelId="{C76089E2-850B-4199-8DF8-A794272CE0C8}">
      <dsp:nvSpPr>
        <dsp:cNvPr id="0" name=""/>
        <dsp:cNvSpPr/>
      </dsp:nvSpPr>
      <dsp:spPr>
        <a:xfrm rot="17700000">
          <a:off x="5226973" y="1647169"/>
          <a:ext cx="1653986" cy="797490"/>
        </a:xfrm>
        <a:prstGeom prst="rect">
          <a:avLst/>
        </a:prstGeom>
        <a:noFill/>
        <a:ln>
          <a:noFill/>
        </a:ln>
        <a:effectLst/>
      </dsp:spPr>
      <dsp:style>
        <a:lnRef idx="0">
          <a:scrgbClr r="0" g="0" b="0"/>
        </a:lnRef>
        <a:fillRef idx="0">
          <a:scrgbClr r="0" g="0" b="0"/>
        </a:fillRef>
        <a:effectRef idx="0">
          <a:scrgbClr r="0" g="0" b="0"/>
        </a:effectRef>
        <a:fontRef idx="minor"/>
      </dsp:style>
    </dsp:sp>
    <dsp:sp modelId="{B2F05B1A-0895-48C7-82CA-A241D377C372}">
      <dsp:nvSpPr>
        <dsp:cNvPr id="0" name=""/>
        <dsp:cNvSpPr/>
      </dsp:nvSpPr>
      <dsp:spPr>
        <a:xfrm>
          <a:off x="6051134" y="2757492"/>
          <a:ext cx="798366" cy="798366"/>
        </a:xfrm>
        <a:prstGeom prst="ellipse">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48EF8CA-4236-4AE5-85E1-6C42DF581A48}">
      <dsp:nvSpPr>
        <dsp:cNvPr id="0" name=""/>
        <dsp:cNvSpPr/>
      </dsp:nvSpPr>
      <dsp:spPr>
        <a:xfrm rot="17700000">
          <a:off x="5286854" y="4026924"/>
          <a:ext cx="1653986" cy="797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640" bIns="0" numCol="1" spcCol="1270" anchor="ctr" anchorCtr="0">
          <a:noAutofit/>
        </a:bodyPr>
        <a:lstStyle/>
        <a:p>
          <a:pPr lvl="0" algn="r" defTabSz="711200">
            <a:lnSpc>
              <a:spcPct val="90000"/>
            </a:lnSpc>
            <a:spcBef>
              <a:spcPct val="0"/>
            </a:spcBef>
            <a:spcAft>
              <a:spcPct val="35000"/>
            </a:spcAft>
          </a:pPr>
          <a:r>
            <a:rPr lang="en-US" sz="1600" kern="1200" dirty="0">
              <a:latin typeface="Calibri"/>
              <a:ea typeface="+mn-ea"/>
              <a:cs typeface="+mn-cs"/>
            </a:rPr>
            <a:t>Federal Pasteurized Milk Ordinance mandate inter-state</a:t>
          </a:r>
        </a:p>
      </dsp:txBody>
      <dsp:txXfrm rot="17700000">
        <a:off x="5286854" y="4026924"/>
        <a:ext cx="1653986" cy="797490"/>
      </dsp:txXfrm>
    </dsp:sp>
    <dsp:sp modelId="{74433E2D-9533-4E19-A0E5-DBC208BE65FF}">
      <dsp:nvSpPr>
        <dsp:cNvPr id="0" name=""/>
        <dsp:cNvSpPr/>
      </dsp:nvSpPr>
      <dsp:spPr>
        <a:xfrm rot="17700000">
          <a:off x="6412986" y="1692483"/>
          <a:ext cx="1653986" cy="797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0" rIns="0" bIns="0" numCol="1" spcCol="1270" anchor="t" anchorCtr="0">
          <a:noAutofit/>
        </a:bodyPr>
        <a:lstStyle/>
        <a:p>
          <a:pPr marL="114300" lvl="1" indent="-114300" algn="l" defTabSz="622300">
            <a:lnSpc>
              <a:spcPct val="90000"/>
            </a:lnSpc>
            <a:spcBef>
              <a:spcPct val="0"/>
            </a:spcBef>
            <a:spcAft>
              <a:spcPct val="15000"/>
            </a:spcAft>
            <a:buChar char="••"/>
          </a:pPr>
          <a:r>
            <a:rPr lang="en-US" sz="1400" kern="1200" dirty="0">
              <a:latin typeface="Calibri"/>
              <a:ea typeface="+mn-ea"/>
              <a:cs typeface="+mn-cs"/>
            </a:rPr>
            <a:t>1965</a:t>
          </a:r>
        </a:p>
      </dsp:txBody>
      <dsp:txXfrm rot="17700000">
        <a:off x="6412986" y="1692483"/>
        <a:ext cx="1653986" cy="797490"/>
      </dsp:txXfrm>
    </dsp:sp>
    <dsp:sp modelId="{1329B24B-D457-43DC-98C8-D439DBDF9F2B}">
      <dsp:nvSpPr>
        <dsp:cNvPr id="0" name=""/>
        <dsp:cNvSpPr/>
      </dsp:nvSpPr>
      <dsp:spPr>
        <a:xfrm>
          <a:off x="6965355" y="2387630"/>
          <a:ext cx="1538091" cy="1538091"/>
        </a:xfrm>
        <a:prstGeom prst="donut">
          <a:avLst>
            <a:gd name="adj" fmla="val 2000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5B329F0-6F9E-4948-8383-50FA9118E622}">
      <dsp:nvSpPr>
        <dsp:cNvPr id="0" name=""/>
        <dsp:cNvSpPr/>
      </dsp:nvSpPr>
      <dsp:spPr>
        <a:xfrm rot="17700000">
          <a:off x="7507309" y="1133772"/>
          <a:ext cx="1912018" cy="921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0" tIns="0" rIns="0" bIns="0" numCol="1" spcCol="1270" anchor="ctr" anchorCtr="0">
          <a:noAutofit/>
        </a:bodyPr>
        <a:lstStyle/>
        <a:p>
          <a:pPr lvl="0" algn="l" defTabSz="1778000">
            <a:lnSpc>
              <a:spcPct val="90000"/>
            </a:lnSpc>
            <a:spcBef>
              <a:spcPct val="0"/>
            </a:spcBef>
            <a:spcAft>
              <a:spcPct val="35000"/>
            </a:spcAft>
          </a:pPr>
          <a:r>
            <a:rPr lang="en-US" sz="4000" kern="1200" dirty="0">
              <a:latin typeface="Calibri"/>
              <a:ea typeface="+mn-ea"/>
              <a:cs typeface="+mn-cs"/>
            </a:rPr>
            <a:t>1999</a:t>
          </a:r>
        </a:p>
      </dsp:txBody>
      <dsp:txXfrm rot="17700000">
        <a:off x="7507309" y="1133772"/>
        <a:ext cx="1912018" cy="921445"/>
      </dsp:txXfrm>
    </dsp:sp>
    <dsp:sp modelId="{9FA0045A-5A6E-4B3D-AF82-B3789AEA7AAE}">
      <dsp:nvSpPr>
        <dsp:cNvPr id="0" name=""/>
        <dsp:cNvSpPr/>
      </dsp:nvSpPr>
      <dsp:spPr>
        <a:xfrm>
          <a:off x="8619301" y="2757492"/>
          <a:ext cx="798366" cy="798366"/>
        </a:xfrm>
        <a:prstGeom prst="ellipse">
          <a:avLst/>
        </a:prstGeom>
        <a:gradFill rotWithShape="0">
          <a:gsLst>
            <a:gs pos="0">
              <a:schemeClr val="accent6">
                <a:hueOff val="0"/>
                <a:satOff val="0"/>
                <a:lumOff val="0"/>
                <a:alphaOff val="0"/>
                <a:tint val="96000"/>
                <a:lumMod val="100000"/>
              </a:schemeClr>
            </a:gs>
            <a:gs pos="78000">
              <a:schemeClr val="accent6">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9896146-104E-47C2-A2CF-AA78E0911955}">
      <dsp:nvSpPr>
        <dsp:cNvPr id="0" name=""/>
        <dsp:cNvSpPr/>
      </dsp:nvSpPr>
      <dsp:spPr>
        <a:xfrm rot="17700000">
          <a:off x="7673745" y="3958953"/>
          <a:ext cx="1653986" cy="797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640" bIns="0" numCol="1" spcCol="1270" anchor="ctr" anchorCtr="0">
          <a:noAutofit/>
        </a:bodyPr>
        <a:lstStyle/>
        <a:p>
          <a:pPr lvl="0" algn="r" defTabSz="711200">
            <a:lnSpc>
              <a:spcPct val="90000"/>
            </a:lnSpc>
            <a:spcBef>
              <a:spcPct val="0"/>
            </a:spcBef>
            <a:spcAft>
              <a:spcPct val="35000"/>
            </a:spcAft>
          </a:pPr>
          <a:r>
            <a:rPr lang="en-US" sz="1600" kern="1200" dirty="0">
              <a:latin typeface="Calibri"/>
              <a:ea typeface="+mn-ea"/>
              <a:cs typeface="+mn-cs"/>
            </a:rPr>
            <a:t>Weston A. Price Foundation founded</a:t>
          </a:r>
        </a:p>
      </dsp:txBody>
      <dsp:txXfrm rot="17700000">
        <a:off x="7673745" y="3958953"/>
        <a:ext cx="1653986" cy="797490"/>
      </dsp:txXfrm>
    </dsp:sp>
    <dsp:sp modelId="{61B4EE9B-6576-4457-ACF3-29F7F0F30A1E}">
      <dsp:nvSpPr>
        <dsp:cNvPr id="0" name=""/>
        <dsp:cNvSpPr/>
      </dsp:nvSpPr>
      <dsp:spPr>
        <a:xfrm rot="17700000">
          <a:off x="9130583" y="1334653"/>
          <a:ext cx="1818909" cy="1612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0" rIns="0" bIns="0" numCol="1" spcCol="1270" anchor="t" anchorCtr="0">
          <a:noAutofit/>
        </a:bodyPr>
        <a:lstStyle/>
        <a:p>
          <a:pPr marL="114300" lvl="1" indent="-114300" algn="l" defTabSz="622300">
            <a:lnSpc>
              <a:spcPct val="90000"/>
            </a:lnSpc>
            <a:spcBef>
              <a:spcPct val="0"/>
            </a:spcBef>
            <a:spcAft>
              <a:spcPct val="15000"/>
            </a:spcAft>
            <a:buChar char="••"/>
          </a:pPr>
          <a:r>
            <a:rPr lang="en-US" sz="1400" kern="1200" dirty="0">
              <a:latin typeface="Calibri"/>
              <a:ea typeface="+mn-ea"/>
              <a:cs typeface="+mn-cs"/>
            </a:rPr>
            <a:t>Real Milk Campaign</a:t>
          </a:r>
        </a:p>
        <a:p>
          <a:pPr marL="114300" lvl="1" indent="-114300" algn="l" defTabSz="622300">
            <a:lnSpc>
              <a:spcPct val="90000"/>
            </a:lnSpc>
            <a:spcBef>
              <a:spcPct val="0"/>
            </a:spcBef>
            <a:spcAft>
              <a:spcPct val="15000"/>
            </a:spcAft>
            <a:buChar char="••"/>
          </a:pPr>
          <a:r>
            <a:rPr lang="en-US" sz="1400" kern="1200" dirty="0">
              <a:latin typeface="Calibri"/>
              <a:ea typeface="+mn-ea"/>
              <a:cs typeface="+mn-cs"/>
            </a:rPr>
            <a:t>Scientific evidence for health benefits  </a:t>
          </a:r>
        </a:p>
      </dsp:txBody>
      <dsp:txXfrm rot="17700000">
        <a:off x="9130583" y="1334653"/>
        <a:ext cx="1818909" cy="1612517"/>
      </dsp:txXfrm>
    </dsp:sp>
    <dsp:sp modelId="{16EF869F-7EA4-461F-8DBC-58BF47073D5A}">
      <dsp:nvSpPr>
        <dsp:cNvPr id="0" name=""/>
        <dsp:cNvSpPr/>
      </dsp:nvSpPr>
      <dsp:spPr>
        <a:xfrm>
          <a:off x="9937582" y="2757492"/>
          <a:ext cx="798366" cy="798366"/>
        </a:xfrm>
        <a:prstGeom prst="ellipse">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453E09F-266B-47A8-8E07-29A2E78017AA}">
      <dsp:nvSpPr>
        <dsp:cNvPr id="0" name=""/>
        <dsp:cNvSpPr/>
      </dsp:nvSpPr>
      <dsp:spPr>
        <a:xfrm rot="17700000">
          <a:off x="8992026" y="3958953"/>
          <a:ext cx="1653986" cy="797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640" bIns="0" numCol="1" spcCol="1270" anchor="ctr" anchorCtr="0">
          <a:noAutofit/>
        </a:bodyPr>
        <a:lstStyle/>
        <a:p>
          <a:pPr lvl="0" algn="r" defTabSz="711200">
            <a:lnSpc>
              <a:spcPct val="90000"/>
            </a:lnSpc>
            <a:spcBef>
              <a:spcPct val="0"/>
            </a:spcBef>
            <a:spcAft>
              <a:spcPct val="35000"/>
            </a:spcAft>
          </a:pPr>
          <a:r>
            <a:rPr lang="en-US" sz="1600" kern="1200" dirty="0">
              <a:latin typeface="Calibri"/>
              <a:ea typeface="+mn-ea"/>
              <a:cs typeface="+mn-cs"/>
            </a:rPr>
            <a:t>FDA/FSIS listeriosis risk assessment (2003)</a:t>
          </a:r>
        </a:p>
      </dsp:txBody>
      <dsp:txXfrm rot="17700000">
        <a:off x="8992026" y="3958953"/>
        <a:ext cx="1653986" cy="797490"/>
      </dsp:txXfrm>
    </dsp:sp>
    <dsp:sp modelId="{99A7F0AF-3B9C-4DCA-AC74-DDD3600F0B1F}">
      <dsp:nvSpPr>
        <dsp:cNvPr id="0" name=""/>
        <dsp:cNvSpPr/>
      </dsp:nvSpPr>
      <dsp:spPr>
        <a:xfrm rot="17700000">
          <a:off x="10027520" y="1647169"/>
          <a:ext cx="1653986" cy="797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0" rIns="0" bIns="0" numCol="1" spcCol="1270" anchor="t" anchorCtr="0">
          <a:noAutofit/>
        </a:bodyPr>
        <a:lstStyle/>
        <a:p>
          <a:pPr marL="114300" lvl="1" indent="-114300" algn="l" defTabSz="622300">
            <a:lnSpc>
              <a:spcPct val="90000"/>
            </a:lnSpc>
            <a:spcBef>
              <a:spcPct val="0"/>
            </a:spcBef>
            <a:spcAft>
              <a:spcPct val="15000"/>
            </a:spcAft>
            <a:buChar char="••"/>
          </a:pPr>
          <a:r>
            <a:rPr lang="en-US" sz="1400" kern="1200" dirty="0">
              <a:latin typeface="Calibri"/>
              <a:ea typeface="+mn-ea"/>
              <a:cs typeface="+mn-cs"/>
            </a:rPr>
            <a:t>Pasteurized &amp; unpasteurized milk high risk</a:t>
          </a:r>
        </a:p>
      </dsp:txBody>
      <dsp:txXfrm rot="17700000">
        <a:off x="10027520" y="1647169"/>
        <a:ext cx="1653986" cy="797490"/>
      </dsp:txXfrm>
    </dsp:sp>
    <dsp:sp modelId="{3B105DF4-DA5B-40BD-A097-3FDD30638BC5}">
      <dsp:nvSpPr>
        <dsp:cNvPr id="0" name=""/>
        <dsp:cNvSpPr/>
      </dsp:nvSpPr>
      <dsp:spPr>
        <a:xfrm>
          <a:off x="10851681" y="2757492"/>
          <a:ext cx="798366" cy="798366"/>
        </a:xfrm>
        <a:prstGeom prst="ellipse">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813907C-D111-4006-9ACF-A5F0C82CCA9B}">
      <dsp:nvSpPr>
        <dsp:cNvPr id="0" name=""/>
        <dsp:cNvSpPr/>
      </dsp:nvSpPr>
      <dsp:spPr>
        <a:xfrm rot="17700000">
          <a:off x="9906125" y="3958953"/>
          <a:ext cx="1653986" cy="797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640" bIns="0" numCol="1" spcCol="1270" anchor="ctr" anchorCtr="0">
          <a:noAutofit/>
        </a:bodyPr>
        <a:lstStyle/>
        <a:p>
          <a:pPr lvl="0" algn="r" defTabSz="711200">
            <a:lnSpc>
              <a:spcPct val="90000"/>
            </a:lnSpc>
            <a:spcBef>
              <a:spcPct val="0"/>
            </a:spcBef>
            <a:spcAft>
              <a:spcPct val="35000"/>
            </a:spcAft>
          </a:pPr>
          <a:r>
            <a:rPr lang="en-US" sz="1600" kern="1200" dirty="0">
              <a:latin typeface="Calibri"/>
              <a:ea typeface="+mn-ea"/>
              <a:cs typeface="+mn-cs"/>
            </a:rPr>
            <a:t>FDA staffer argues raw milk poison</a:t>
          </a:r>
        </a:p>
      </dsp:txBody>
      <dsp:txXfrm rot="17700000">
        <a:off x="9906125" y="3958953"/>
        <a:ext cx="1653986" cy="797490"/>
      </dsp:txXfrm>
    </dsp:sp>
    <dsp:sp modelId="{529D7325-387B-467A-97D2-B37FC1D19BD7}">
      <dsp:nvSpPr>
        <dsp:cNvPr id="0" name=""/>
        <dsp:cNvSpPr/>
      </dsp:nvSpPr>
      <dsp:spPr>
        <a:xfrm rot="17700000">
          <a:off x="10942442" y="1739137"/>
          <a:ext cx="1653986" cy="797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0" rIns="0" bIns="0" numCol="1" spcCol="1270" anchor="t" anchorCtr="0">
          <a:noAutofit/>
        </a:bodyPr>
        <a:lstStyle/>
        <a:p>
          <a:pPr marL="114300" lvl="1" indent="-114300" algn="l" defTabSz="622300">
            <a:lnSpc>
              <a:spcPct val="90000"/>
            </a:lnSpc>
            <a:spcBef>
              <a:spcPct val="0"/>
            </a:spcBef>
            <a:spcAft>
              <a:spcPct val="15000"/>
            </a:spcAft>
            <a:buChar char="••"/>
          </a:pPr>
          <a:r>
            <a:rPr lang="en-US" sz="1400" kern="1200" dirty="0">
              <a:latin typeface="Calibri"/>
              <a:ea typeface="+mn-ea"/>
              <a:cs typeface="+mn-cs"/>
            </a:rPr>
            <a:t>2004</a:t>
          </a:r>
        </a:p>
      </dsp:txBody>
      <dsp:txXfrm rot="17700000">
        <a:off x="10942442" y="1739137"/>
        <a:ext cx="1653986" cy="79749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58145FD-5226-4689-B7D3-B45C17C7B6E2}">
      <dsp:nvSpPr>
        <dsp:cNvPr id="0" name=""/>
        <dsp:cNvSpPr/>
      </dsp:nvSpPr>
      <dsp:spPr>
        <a:xfrm>
          <a:off x="1246" y="2384233"/>
          <a:ext cx="1767051" cy="1767051"/>
        </a:xfrm>
        <a:prstGeom prst="donut">
          <a:avLst>
            <a:gd name="adj" fmla="val 2000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9C493CF-0508-4FA2-A1FC-89380368560F}">
      <dsp:nvSpPr>
        <dsp:cNvPr id="0" name=""/>
        <dsp:cNvSpPr/>
      </dsp:nvSpPr>
      <dsp:spPr>
        <a:xfrm rot="17700000">
          <a:off x="623875" y="943725"/>
          <a:ext cx="2196640" cy="1058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360" tIns="0" rIns="0" bIns="0" numCol="1" spcCol="1270" anchor="ctr" anchorCtr="0">
          <a:noAutofit/>
        </a:bodyPr>
        <a:lstStyle/>
        <a:p>
          <a:pPr lvl="0" algn="l" defTabSz="1511300">
            <a:lnSpc>
              <a:spcPct val="90000"/>
            </a:lnSpc>
            <a:spcBef>
              <a:spcPct val="0"/>
            </a:spcBef>
            <a:spcAft>
              <a:spcPct val="35000"/>
            </a:spcAft>
          </a:pPr>
          <a:r>
            <a:rPr lang="en-US" sz="3400" kern="1200" dirty="0" smtClean="0">
              <a:latin typeface="Calibri"/>
              <a:ea typeface="+mn-ea"/>
              <a:cs typeface="+mn-cs"/>
            </a:rPr>
            <a:t>2007</a:t>
          </a:r>
          <a:endParaRPr lang="en-US" sz="800" kern="1200" dirty="0">
            <a:latin typeface="Calibri"/>
            <a:ea typeface="+mn-ea"/>
            <a:cs typeface="+mn-cs"/>
          </a:endParaRPr>
        </a:p>
      </dsp:txBody>
      <dsp:txXfrm rot="17700000">
        <a:off x="623875" y="943725"/>
        <a:ext cx="2196640" cy="1058611"/>
      </dsp:txXfrm>
    </dsp:sp>
    <dsp:sp modelId="{EB0FFE62-C611-4C14-B96F-8C260DFD8EB6}">
      <dsp:nvSpPr>
        <dsp:cNvPr id="0" name=""/>
        <dsp:cNvSpPr/>
      </dsp:nvSpPr>
      <dsp:spPr>
        <a:xfrm>
          <a:off x="1901398" y="2809152"/>
          <a:ext cx="917211" cy="917211"/>
        </a:xfrm>
        <a:prstGeom prst="ellipse">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1DAFFBE-6E19-4FFF-96D6-7884FA18416A}">
      <dsp:nvSpPr>
        <dsp:cNvPr id="0" name=""/>
        <dsp:cNvSpPr/>
      </dsp:nvSpPr>
      <dsp:spPr>
        <a:xfrm rot="17700000">
          <a:off x="815087" y="4085766"/>
          <a:ext cx="1900197" cy="9162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640" bIns="0" numCol="1" spcCol="1270" anchor="ctr" anchorCtr="0">
          <a:noAutofit/>
        </a:bodyPr>
        <a:lstStyle/>
        <a:p>
          <a:pPr lvl="0" algn="r" defTabSz="711200">
            <a:lnSpc>
              <a:spcPct val="90000"/>
            </a:lnSpc>
            <a:spcBef>
              <a:spcPct val="0"/>
            </a:spcBef>
            <a:spcAft>
              <a:spcPct val="35000"/>
            </a:spcAft>
          </a:pPr>
          <a:r>
            <a:rPr lang="en-US" sz="1600" kern="1200" dirty="0" err="1">
              <a:latin typeface="Calibri"/>
              <a:ea typeface="+mn-ea"/>
              <a:cs typeface="+mn-cs"/>
            </a:rPr>
            <a:t>Latorre</a:t>
          </a:r>
          <a:r>
            <a:rPr lang="en-US" sz="1600" kern="1200" dirty="0">
              <a:latin typeface="Calibri"/>
              <a:ea typeface="+mn-ea"/>
              <a:cs typeface="+mn-cs"/>
            </a:rPr>
            <a:t> listeriosis risk assessment (2011)</a:t>
          </a:r>
        </a:p>
      </dsp:txBody>
      <dsp:txXfrm rot="17700000">
        <a:off x="815087" y="4085766"/>
        <a:ext cx="1900197" cy="916204"/>
      </dsp:txXfrm>
    </dsp:sp>
    <dsp:sp modelId="{8D7015F1-4CF1-4E1F-8049-5F1BD6AC6A2C}">
      <dsp:nvSpPr>
        <dsp:cNvPr id="0" name=""/>
        <dsp:cNvSpPr/>
      </dsp:nvSpPr>
      <dsp:spPr>
        <a:xfrm rot="17700000">
          <a:off x="2433800" y="1257363"/>
          <a:ext cx="2099585" cy="1599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0" rIns="0" bIns="0" numCol="1" spcCol="1270" anchor="t" anchorCtr="0">
          <a:noAutofit/>
        </a:bodyPr>
        <a:lstStyle/>
        <a:p>
          <a:pPr marL="114300" lvl="1" indent="-114300" algn="l" defTabSz="622300">
            <a:lnSpc>
              <a:spcPct val="90000"/>
            </a:lnSpc>
            <a:spcBef>
              <a:spcPct val="0"/>
            </a:spcBef>
            <a:spcAft>
              <a:spcPct val="15000"/>
            </a:spcAft>
            <a:buChar char="••"/>
          </a:pPr>
          <a:r>
            <a:rPr lang="en-US" sz="1400" kern="1200" dirty="0">
              <a:latin typeface="Calibri"/>
              <a:ea typeface="+mn-ea"/>
              <a:cs typeface="+mn-cs"/>
            </a:rPr>
            <a:t>Likelihood illness very low (2 per 10</a:t>
          </a:r>
          <a:r>
            <a:rPr lang="en-US" sz="1400" kern="1200" baseline="30000" dirty="0">
              <a:latin typeface="Calibri"/>
              <a:ea typeface="+mn-ea"/>
              <a:cs typeface="+mn-cs"/>
            </a:rPr>
            <a:t>15</a:t>
          </a:r>
          <a:r>
            <a:rPr lang="en-US" sz="1400" kern="1200" dirty="0">
              <a:latin typeface="Calibri"/>
              <a:ea typeface="+mn-ea"/>
              <a:cs typeface="+mn-cs"/>
            </a:rPr>
            <a:t>) per raw milk serving</a:t>
          </a:r>
        </a:p>
      </dsp:txBody>
      <dsp:txXfrm rot="17700000">
        <a:off x="2433800" y="1257363"/>
        <a:ext cx="2099585" cy="1599055"/>
      </dsp:txXfrm>
    </dsp:sp>
    <dsp:sp modelId="{311D2DFB-E928-43C2-842C-4E48B7225316}">
      <dsp:nvSpPr>
        <dsp:cNvPr id="0" name=""/>
        <dsp:cNvSpPr/>
      </dsp:nvSpPr>
      <dsp:spPr>
        <a:xfrm>
          <a:off x="3303138" y="2809152"/>
          <a:ext cx="917211" cy="917211"/>
        </a:xfrm>
        <a:prstGeom prst="ellipse">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48B2E9D-2066-45FE-8D20-440A3F71B98C}">
      <dsp:nvSpPr>
        <dsp:cNvPr id="0" name=""/>
        <dsp:cNvSpPr/>
      </dsp:nvSpPr>
      <dsp:spPr>
        <a:xfrm rot="17700000">
          <a:off x="2216827" y="4189462"/>
          <a:ext cx="1900197" cy="9162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640" bIns="0" numCol="1" spcCol="1270" anchor="ctr" anchorCtr="0">
          <a:noAutofit/>
        </a:bodyPr>
        <a:lstStyle/>
        <a:p>
          <a:pPr lvl="0" algn="r" defTabSz="711200">
            <a:lnSpc>
              <a:spcPct val="90000"/>
            </a:lnSpc>
            <a:spcBef>
              <a:spcPct val="0"/>
            </a:spcBef>
            <a:spcAft>
              <a:spcPct val="35000"/>
            </a:spcAft>
          </a:pPr>
          <a:r>
            <a:rPr lang="en-US" sz="1600" kern="1200" dirty="0">
              <a:latin typeface="Calibri"/>
              <a:ea typeface="+mn-ea"/>
              <a:cs typeface="+mn-cs"/>
            </a:rPr>
            <a:t>Raw Milk Institute (RAWMI) founded 2011</a:t>
          </a:r>
        </a:p>
      </dsp:txBody>
      <dsp:txXfrm rot="17700000">
        <a:off x="2216827" y="4189462"/>
        <a:ext cx="1900197" cy="916204"/>
      </dsp:txXfrm>
    </dsp:sp>
    <dsp:sp modelId="{60C819A7-AF0C-4A96-AD5E-065667CFC648}">
      <dsp:nvSpPr>
        <dsp:cNvPr id="0" name=""/>
        <dsp:cNvSpPr/>
      </dsp:nvSpPr>
      <dsp:spPr>
        <a:xfrm rot="17700000">
          <a:off x="3790029" y="1227771"/>
          <a:ext cx="2215894" cy="1507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0" rIns="0" bIns="0" numCol="1" spcCol="1270" anchor="t" anchorCtr="0">
          <a:noAutofit/>
        </a:bodyPr>
        <a:lstStyle/>
        <a:p>
          <a:pPr marL="114300" lvl="1" indent="-114300" algn="l" defTabSz="622300">
            <a:lnSpc>
              <a:spcPct val="90000"/>
            </a:lnSpc>
            <a:spcBef>
              <a:spcPct val="0"/>
            </a:spcBef>
            <a:spcAft>
              <a:spcPct val="15000"/>
            </a:spcAft>
            <a:buChar char="••"/>
          </a:pPr>
          <a:r>
            <a:rPr lang="en-US" sz="1400" kern="1200" dirty="0">
              <a:latin typeface="Calibri"/>
              <a:ea typeface="+mn-ea"/>
              <a:cs typeface="+mn-cs"/>
            </a:rPr>
            <a:t>RAWMI Common Standards</a:t>
          </a:r>
        </a:p>
        <a:p>
          <a:pPr marL="114300" lvl="1" indent="-114300" algn="l" defTabSz="622300">
            <a:lnSpc>
              <a:spcPct val="90000"/>
            </a:lnSpc>
            <a:spcBef>
              <a:spcPct val="0"/>
            </a:spcBef>
            <a:spcAft>
              <a:spcPct val="15000"/>
            </a:spcAft>
            <a:buChar char="••"/>
          </a:pPr>
          <a:r>
            <a:rPr lang="en-US" sz="1400" kern="1200" dirty="0">
              <a:latin typeface="Calibri"/>
              <a:ea typeface="+mn-ea"/>
              <a:cs typeface="+mn-cs"/>
            </a:rPr>
            <a:t>Food safety plan and testing</a:t>
          </a:r>
        </a:p>
      </dsp:txBody>
      <dsp:txXfrm rot="17700000">
        <a:off x="3790029" y="1227771"/>
        <a:ext cx="2215894" cy="1507801"/>
      </dsp:txXfrm>
    </dsp:sp>
    <dsp:sp modelId="{B41BEEE3-EEE5-4EB0-B6A8-269A4361E446}">
      <dsp:nvSpPr>
        <dsp:cNvPr id="0" name=""/>
        <dsp:cNvSpPr/>
      </dsp:nvSpPr>
      <dsp:spPr>
        <a:xfrm>
          <a:off x="4688103" y="2809152"/>
          <a:ext cx="917211" cy="917211"/>
        </a:xfrm>
        <a:prstGeom prst="ellipse">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4D87B38-AAF0-4512-BBFF-C13D5AF080E8}">
      <dsp:nvSpPr>
        <dsp:cNvPr id="0" name=""/>
        <dsp:cNvSpPr/>
      </dsp:nvSpPr>
      <dsp:spPr>
        <a:xfrm rot="17700000">
          <a:off x="3601792" y="4085766"/>
          <a:ext cx="1900197" cy="9162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640" bIns="0" numCol="1" spcCol="1270" anchor="ctr" anchorCtr="0">
          <a:noAutofit/>
        </a:bodyPr>
        <a:lstStyle/>
        <a:p>
          <a:pPr lvl="0" algn="r" defTabSz="711200">
            <a:lnSpc>
              <a:spcPct val="90000"/>
            </a:lnSpc>
            <a:spcBef>
              <a:spcPct val="0"/>
            </a:spcBef>
            <a:spcAft>
              <a:spcPct val="35000"/>
            </a:spcAft>
          </a:pPr>
          <a:r>
            <a:rPr lang="en-US" sz="1600" kern="1200" dirty="0" err="1">
              <a:latin typeface="Calibri"/>
              <a:ea typeface="+mn-ea"/>
              <a:cs typeface="+mn-cs"/>
            </a:rPr>
            <a:t>Stasiewicz</a:t>
          </a:r>
          <a:r>
            <a:rPr lang="en-US" sz="1600" kern="1200" dirty="0">
              <a:latin typeface="Calibri"/>
              <a:ea typeface="+mn-ea"/>
              <a:cs typeface="+mn-cs"/>
            </a:rPr>
            <a:t> listeriosis risk assessment  (2014)</a:t>
          </a:r>
        </a:p>
      </dsp:txBody>
      <dsp:txXfrm rot="17700000">
        <a:off x="3601792" y="4085766"/>
        <a:ext cx="1900197" cy="916204"/>
      </dsp:txXfrm>
    </dsp:sp>
    <dsp:sp modelId="{87B4CAF3-DC8B-487F-B932-DD61CAAABBC6}">
      <dsp:nvSpPr>
        <dsp:cNvPr id="0" name=""/>
        <dsp:cNvSpPr/>
      </dsp:nvSpPr>
      <dsp:spPr>
        <a:xfrm rot="17700000">
          <a:off x="5358771" y="723536"/>
          <a:ext cx="3059194" cy="2295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0" rIns="0" bIns="0" numCol="1" spcCol="1270" anchor="t" anchorCtr="0">
          <a:noAutofit/>
        </a:bodyPr>
        <a:lstStyle/>
        <a:p>
          <a:pPr marL="114300" lvl="1" indent="-114300" algn="l" defTabSz="622300">
            <a:lnSpc>
              <a:spcPct val="90000"/>
            </a:lnSpc>
            <a:spcBef>
              <a:spcPct val="0"/>
            </a:spcBef>
            <a:spcAft>
              <a:spcPct val="15000"/>
            </a:spcAft>
            <a:buChar char="••"/>
          </a:pPr>
          <a:r>
            <a:rPr lang="en-US" sz="1400" kern="1200" dirty="0">
              <a:latin typeface="Calibri"/>
              <a:ea typeface="+mn-ea"/>
              <a:cs typeface="+mn-cs"/>
            </a:rPr>
            <a:t>Risk increases with pasteurization temperature</a:t>
          </a:r>
        </a:p>
      </dsp:txBody>
      <dsp:txXfrm rot="17700000">
        <a:off x="5358771" y="723536"/>
        <a:ext cx="3059194" cy="2295706"/>
      </dsp:txXfrm>
    </dsp:sp>
    <dsp:sp modelId="{E6B0F1FB-F1C7-4864-B9DD-906CA7FD5C5B}">
      <dsp:nvSpPr>
        <dsp:cNvPr id="0" name=""/>
        <dsp:cNvSpPr/>
      </dsp:nvSpPr>
      <dsp:spPr>
        <a:xfrm>
          <a:off x="6323082" y="2809152"/>
          <a:ext cx="917211" cy="917211"/>
        </a:xfrm>
        <a:prstGeom prst="ellipse">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47CEF59-1EDF-466A-B0A2-8CA3FE476404}">
      <dsp:nvSpPr>
        <dsp:cNvPr id="0" name=""/>
        <dsp:cNvSpPr/>
      </dsp:nvSpPr>
      <dsp:spPr>
        <a:xfrm rot="17700000">
          <a:off x="5236850" y="4189462"/>
          <a:ext cx="1900197" cy="9162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640" bIns="0" numCol="1" spcCol="1270" anchor="ctr" anchorCtr="0">
          <a:noAutofit/>
        </a:bodyPr>
        <a:lstStyle/>
        <a:p>
          <a:pPr lvl="0" algn="r" defTabSz="711200">
            <a:lnSpc>
              <a:spcPct val="90000"/>
            </a:lnSpc>
            <a:spcBef>
              <a:spcPct val="0"/>
            </a:spcBef>
            <a:spcAft>
              <a:spcPct val="35000"/>
            </a:spcAft>
          </a:pPr>
          <a:r>
            <a:rPr lang="en-US" sz="1600" kern="1200" dirty="0">
              <a:latin typeface="Calibri"/>
              <a:ea typeface="+mn-ea"/>
              <a:cs typeface="+mn-cs"/>
            </a:rPr>
            <a:t>UK FSA finding </a:t>
          </a:r>
          <a:r>
            <a:rPr lang="en-US" sz="1600" kern="1200" dirty="0" smtClean="0">
              <a:latin typeface="Calibri"/>
              <a:ea typeface="+mn-ea"/>
              <a:cs typeface="+mn-cs"/>
            </a:rPr>
            <a:t>‘raw </a:t>
          </a:r>
          <a:r>
            <a:rPr lang="en-US" sz="1600" kern="1200" dirty="0">
              <a:latin typeface="Calibri"/>
              <a:ea typeface="+mn-ea"/>
              <a:cs typeface="+mn-cs"/>
            </a:rPr>
            <a:t>drinking </a:t>
          </a:r>
          <a:r>
            <a:rPr lang="en-US" sz="1600" kern="1200" dirty="0" smtClean="0">
              <a:latin typeface="Calibri"/>
              <a:ea typeface="+mn-ea"/>
              <a:cs typeface="+mn-cs"/>
            </a:rPr>
            <a:t>milk’ </a:t>
          </a:r>
          <a:r>
            <a:rPr lang="en-US" sz="1600" kern="1200" dirty="0">
              <a:latin typeface="Calibri"/>
              <a:ea typeface="+mn-ea"/>
              <a:cs typeface="+mn-cs"/>
            </a:rPr>
            <a:t>safe </a:t>
          </a:r>
        </a:p>
      </dsp:txBody>
      <dsp:txXfrm rot="17700000">
        <a:off x="5236850" y="4189462"/>
        <a:ext cx="1900197" cy="916204"/>
      </dsp:txXfrm>
    </dsp:sp>
    <dsp:sp modelId="{C7056C62-2685-4474-8DD3-E4C26035F7A3}">
      <dsp:nvSpPr>
        <dsp:cNvPr id="0" name=""/>
        <dsp:cNvSpPr/>
      </dsp:nvSpPr>
      <dsp:spPr>
        <a:xfrm rot="17700000">
          <a:off x="6711698" y="1559471"/>
          <a:ext cx="1900197" cy="9162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0" rIns="0" bIns="0" numCol="1" spcCol="1270" anchor="t" anchorCtr="0">
          <a:noAutofit/>
        </a:bodyPr>
        <a:lstStyle/>
        <a:p>
          <a:pPr marL="114300" lvl="1" indent="-114300" algn="l" defTabSz="622300">
            <a:lnSpc>
              <a:spcPct val="90000"/>
            </a:lnSpc>
            <a:spcBef>
              <a:spcPct val="0"/>
            </a:spcBef>
            <a:spcAft>
              <a:spcPct val="15000"/>
            </a:spcAft>
            <a:buChar char="••"/>
          </a:pPr>
          <a:r>
            <a:rPr lang="en-US" sz="1400" kern="1200" dirty="0">
              <a:latin typeface="Calibri"/>
              <a:ea typeface="+mn-ea"/>
              <a:cs typeface="+mn-cs"/>
            </a:rPr>
            <a:t>2015</a:t>
          </a:r>
        </a:p>
      </dsp:txBody>
      <dsp:txXfrm rot="17700000">
        <a:off x="6711698" y="1559471"/>
        <a:ext cx="1900197" cy="916204"/>
      </dsp:txXfrm>
    </dsp:sp>
    <dsp:sp modelId="{6E856C5D-C4EC-4F99-BFA6-6402C9B9335C}">
      <dsp:nvSpPr>
        <dsp:cNvPr id="0" name=""/>
        <dsp:cNvSpPr/>
      </dsp:nvSpPr>
      <dsp:spPr>
        <a:xfrm>
          <a:off x="7658620" y="2384233"/>
          <a:ext cx="1767051" cy="1767051"/>
        </a:xfrm>
        <a:prstGeom prst="donut">
          <a:avLst>
            <a:gd name="adj" fmla="val 2000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A1A6AFB-9A80-48F7-8702-258A44DF2D3F}">
      <dsp:nvSpPr>
        <dsp:cNvPr id="0" name=""/>
        <dsp:cNvSpPr/>
      </dsp:nvSpPr>
      <dsp:spPr>
        <a:xfrm rot="17700000">
          <a:off x="8281249" y="943725"/>
          <a:ext cx="2196640" cy="1058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360" tIns="0" rIns="0" bIns="0" numCol="1" spcCol="1270" anchor="ctr" anchorCtr="0">
          <a:noAutofit/>
        </a:bodyPr>
        <a:lstStyle/>
        <a:p>
          <a:pPr lvl="0" algn="l" defTabSz="1511300">
            <a:lnSpc>
              <a:spcPct val="90000"/>
            </a:lnSpc>
            <a:spcBef>
              <a:spcPct val="0"/>
            </a:spcBef>
            <a:spcAft>
              <a:spcPct val="35000"/>
            </a:spcAft>
          </a:pPr>
          <a:r>
            <a:rPr lang="en-US" sz="3400" kern="1200" dirty="0">
              <a:latin typeface="Calibri"/>
              <a:ea typeface="+mn-ea"/>
              <a:cs typeface="+mn-cs"/>
            </a:rPr>
            <a:t>2017</a:t>
          </a:r>
        </a:p>
      </dsp:txBody>
      <dsp:txXfrm rot="17700000">
        <a:off x="8281249" y="943725"/>
        <a:ext cx="2196640" cy="1058611"/>
      </dsp:txXfrm>
    </dsp:sp>
    <dsp:sp modelId="{DEC9742B-D01A-45F4-B470-9BE0C0C6873F}">
      <dsp:nvSpPr>
        <dsp:cNvPr id="0" name=""/>
        <dsp:cNvSpPr/>
      </dsp:nvSpPr>
      <dsp:spPr>
        <a:xfrm>
          <a:off x="9558771" y="2809152"/>
          <a:ext cx="917211" cy="917211"/>
        </a:xfrm>
        <a:prstGeom prst="ellipse">
          <a:avLst/>
        </a:prstGeom>
        <a:gradFill rotWithShape="0">
          <a:gsLst>
            <a:gs pos="0">
              <a:schemeClr val="accent6">
                <a:hueOff val="0"/>
                <a:satOff val="0"/>
                <a:lumOff val="0"/>
                <a:alphaOff val="0"/>
                <a:tint val="96000"/>
                <a:lumMod val="100000"/>
              </a:schemeClr>
            </a:gs>
            <a:gs pos="78000">
              <a:schemeClr val="accent6">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4420FB7-9344-48ED-B3DA-FF3A46874B44}">
      <dsp:nvSpPr>
        <dsp:cNvPr id="0" name=""/>
        <dsp:cNvSpPr/>
      </dsp:nvSpPr>
      <dsp:spPr>
        <a:xfrm rot="17700000">
          <a:off x="8472460" y="4189462"/>
          <a:ext cx="1900197" cy="9162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640" bIns="0" numCol="1" spcCol="1270" anchor="ctr" anchorCtr="0">
          <a:noAutofit/>
        </a:bodyPr>
        <a:lstStyle/>
        <a:p>
          <a:pPr lvl="0" algn="r" defTabSz="711200">
            <a:lnSpc>
              <a:spcPct val="90000"/>
            </a:lnSpc>
            <a:spcBef>
              <a:spcPct val="0"/>
            </a:spcBef>
            <a:spcAft>
              <a:spcPct val="35000"/>
            </a:spcAft>
          </a:pPr>
          <a:r>
            <a:rPr lang="en-US" sz="1600" kern="1200" dirty="0">
              <a:latin typeface="Calibri"/>
              <a:ea typeface="+mn-ea"/>
              <a:cs typeface="+mn-cs"/>
            </a:rPr>
            <a:t>Headlines </a:t>
          </a:r>
          <a:r>
            <a:rPr lang="en-US" sz="1600" kern="1200" dirty="0" smtClean="0">
              <a:latin typeface="Calibri"/>
              <a:ea typeface="+mn-ea"/>
              <a:cs typeface="+mn-cs"/>
            </a:rPr>
            <a:t>on both sides of war: raw </a:t>
          </a:r>
          <a:r>
            <a:rPr lang="en-US" sz="1600" kern="1200" dirty="0">
              <a:latin typeface="Calibri"/>
              <a:ea typeface="+mn-ea"/>
              <a:cs typeface="+mn-cs"/>
            </a:rPr>
            <a:t>milk as </a:t>
          </a:r>
          <a:r>
            <a:rPr lang="en-US" sz="1600" kern="1200" dirty="0" smtClean="0">
              <a:latin typeface="Calibri"/>
              <a:ea typeface="+mn-ea"/>
              <a:cs typeface="+mn-cs"/>
            </a:rPr>
            <a:t>innately hazardous poison and safe food</a:t>
          </a:r>
          <a:endParaRPr lang="en-US" sz="1600" kern="1200" dirty="0">
            <a:latin typeface="Calibri"/>
            <a:ea typeface="+mn-ea"/>
            <a:cs typeface="+mn-cs"/>
          </a:endParaRPr>
        </a:p>
      </dsp:txBody>
      <dsp:txXfrm rot="17700000">
        <a:off x="8472460" y="4189462"/>
        <a:ext cx="1900197" cy="916204"/>
      </dsp:txXfrm>
    </dsp:sp>
    <dsp:sp modelId="{71E3C781-A78C-4F41-ADF1-4AF31065D9C4}">
      <dsp:nvSpPr>
        <dsp:cNvPr id="0" name=""/>
        <dsp:cNvSpPr/>
      </dsp:nvSpPr>
      <dsp:spPr>
        <a:xfrm rot="17700000">
          <a:off x="9662096" y="1533546"/>
          <a:ext cx="1900197" cy="916204"/>
        </a:xfrm>
        <a:prstGeom prst="rect">
          <a:avLst/>
        </a:prstGeom>
        <a:noFill/>
        <a:ln>
          <a:noFill/>
        </a:ln>
        <a:effectLst/>
      </dsp:spPr>
      <dsp:style>
        <a:lnRef idx="0">
          <a:scrgbClr r="0" g="0" b="0"/>
        </a:lnRef>
        <a:fillRef idx="0">
          <a:scrgbClr r="0" g="0" b="0"/>
        </a:fillRef>
        <a:effectRef idx="0">
          <a:scrgbClr r="0" g="0" b="0"/>
        </a:effectRef>
        <a:fontRef idx="minor"/>
      </dsp:style>
    </dsp:sp>
    <dsp:sp modelId="{0083D6D9-10AA-4709-961D-277AAADBB0AA}">
      <dsp:nvSpPr>
        <dsp:cNvPr id="0" name=""/>
        <dsp:cNvSpPr/>
      </dsp:nvSpPr>
      <dsp:spPr>
        <a:xfrm>
          <a:off x="10608942" y="2809152"/>
          <a:ext cx="917211" cy="917211"/>
        </a:xfrm>
        <a:prstGeom prst="ellipse">
          <a:avLst/>
        </a:prstGeom>
        <a:solidFill>
          <a:srgbClr val="863A53"/>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74BD9DD-B04B-423E-8D83-295CB48E9652}">
      <dsp:nvSpPr>
        <dsp:cNvPr id="0" name=""/>
        <dsp:cNvSpPr/>
      </dsp:nvSpPr>
      <dsp:spPr>
        <a:xfrm rot="17700000">
          <a:off x="9642605" y="4206025"/>
          <a:ext cx="1900197" cy="9162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640" bIns="0" numCol="1" spcCol="1270" anchor="ctr" anchorCtr="0">
          <a:noAutofit/>
        </a:bodyPr>
        <a:lstStyle/>
        <a:p>
          <a:pPr lvl="0" algn="r" defTabSz="711200">
            <a:lnSpc>
              <a:spcPct val="90000"/>
            </a:lnSpc>
            <a:spcBef>
              <a:spcPct val="0"/>
            </a:spcBef>
            <a:spcAft>
              <a:spcPct val="35000"/>
            </a:spcAft>
          </a:pPr>
          <a:r>
            <a:rPr lang="en-US" sz="1600" b="1" kern="1200" dirty="0">
              <a:solidFill>
                <a:srgbClr val="863A53"/>
              </a:solidFill>
              <a:latin typeface="Calibri"/>
              <a:ea typeface="+mn-ea"/>
              <a:cs typeface="+mn-cs"/>
            </a:rPr>
            <a:t>SRA </a:t>
          </a:r>
          <a:r>
            <a:rPr lang="en-US" sz="1600" kern="1200" dirty="0">
              <a:latin typeface="Calibri"/>
              <a:ea typeface="+mn-ea"/>
              <a:cs typeface="+mn-cs"/>
            </a:rPr>
            <a:t>project gathers evidence on both sides of milk wars around the globe</a:t>
          </a:r>
        </a:p>
      </dsp:txBody>
      <dsp:txXfrm rot="17700000">
        <a:off x="9642605" y="4206025"/>
        <a:ext cx="1900197" cy="916204"/>
      </dsp:txXfrm>
    </dsp:sp>
    <dsp:sp modelId="{B1F0BF90-A866-45AE-8305-5EB40A3076E9}">
      <dsp:nvSpPr>
        <dsp:cNvPr id="0" name=""/>
        <dsp:cNvSpPr/>
      </dsp:nvSpPr>
      <dsp:spPr>
        <a:xfrm rot="17700000">
          <a:off x="10712267" y="1533546"/>
          <a:ext cx="1900197" cy="916204"/>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83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08438" y="0"/>
            <a:ext cx="3067050" cy="468313"/>
          </a:xfrm>
          <a:prstGeom prst="rect">
            <a:avLst/>
          </a:prstGeom>
        </p:spPr>
        <p:txBody>
          <a:bodyPr vert="horz" lIns="91440" tIns="45720" rIns="91440" bIns="45720" rtlCol="0"/>
          <a:lstStyle>
            <a:lvl1pPr algn="r">
              <a:defRPr sz="1200"/>
            </a:lvl1pPr>
          </a:lstStyle>
          <a:p>
            <a:fld id="{D1C1D6F2-3A82-4ADA-B94F-BDB896902ADB}" type="datetimeFigureOut">
              <a:rPr lang="en-US" smtClean="0"/>
              <a:pPr/>
              <a:t>3/20/2018</a:t>
            </a:fld>
            <a:endParaRPr lang="en-US"/>
          </a:p>
        </p:txBody>
      </p:sp>
      <p:sp>
        <p:nvSpPr>
          <p:cNvPr id="4" name="Footer Placeholder 3"/>
          <p:cNvSpPr>
            <a:spLocks noGrp="1"/>
          </p:cNvSpPr>
          <p:nvPr>
            <p:ph type="ftr" sz="quarter" idx="2"/>
          </p:nvPr>
        </p:nvSpPr>
        <p:spPr>
          <a:xfrm>
            <a:off x="0" y="8893175"/>
            <a:ext cx="3067050" cy="46831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08438" y="8893175"/>
            <a:ext cx="3067050" cy="468313"/>
          </a:xfrm>
          <a:prstGeom prst="rect">
            <a:avLst/>
          </a:prstGeom>
        </p:spPr>
        <p:txBody>
          <a:bodyPr vert="horz" lIns="91440" tIns="45720" rIns="91440" bIns="45720" rtlCol="0" anchor="b"/>
          <a:lstStyle>
            <a:lvl1pPr algn="r">
              <a:defRPr sz="1200"/>
            </a:lvl1pPr>
          </a:lstStyle>
          <a:p>
            <a:fld id="{87047762-566E-425B-A2A7-E63C5E567C93}"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83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438" y="0"/>
            <a:ext cx="3067050" cy="468313"/>
          </a:xfrm>
          <a:prstGeom prst="rect">
            <a:avLst/>
          </a:prstGeom>
        </p:spPr>
        <p:txBody>
          <a:bodyPr vert="horz" lIns="91440" tIns="45720" rIns="91440" bIns="45720" rtlCol="0"/>
          <a:lstStyle>
            <a:lvl1pPr algn="r">
              <a:defRPr sz="1200"/>
            </a:lvl1pPr>
          </a:lstStyle>
          <a:p>
            <a:fld id="{461FFF4A-871A-41FA-B415-812657EA8DC8}" type="datetimeFigureOut">
              <a:rPr lang="en-US" smtClean="0"/>
              <a:pPr/>
              <a:t>3/20/2018</a:t>
            </a:fld>
            <a:endParaRPr lang="en-US"/>
          </a:p>
        </p:txBody>
      </p:sp>
      <p:sp>
        <p:nvSpPr>
          <p:cNvPr id="4" name="Slide Image Placeholder 3"/>
          <p:cNvSpPr>
            <a:spLocks noGrp="1" noRot="1" noChangeAspect="1"/>
          </p:cNvSpPr>
          <p:nvPr>
            <p:ph type="sldImg" idx="2"/>
          </p:nvPr>
        </p:nvSpPr>
        <p:spPr>
          <a:xfrm>
            <a:off x="417513" y="701675"/>
            <a:ext cx="6242050" cy="35115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8025" y="4448175"/>
            <a:ext cx="5661025" cy="42132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175"/>
            <a:ext cx="3067050" cy="46831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438" y="8893175"/>
            <a:ext cx="3067050" cy="468313"/>
          </a:xfrm>
          <a:prstGeom prst="rect">
            <a:avLst/>
          </a:prstGeom>
        </p:spPr>
        <p:txBody>
          <a:bodyPr vert="horz" lIns="91440" tIns="45720" rIns="91440" bIns="45720" rtlCol="0" anchor="b"/>
          <a:lstStyle>
            <a:lvl1pPr algn="r">
              <a:defRPr sz="1200"/>
            </a:lvl1pPr>
          </a:lstStyle>
          <a:p>
            <a:fld id="{8588DD01-CD62-4B7C-B3CC-0048FDB3E1E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80" name="Slide Number Placeholder 3"/>
          <p:cNvSpPr>
            <a:spLocks noGrp="1"/>
          </p:cNvSpPr>
          <p:nvPr>
            <p:ph type="sldNum" sz="quarter" idx="5"/>
          </p:nvPr>
        </p:nvSpPr>
        <p:spPr>
          <a:noFill/>
        </p:spPr>
        <p:txBody>
          <a:bodyPr/>
          <a:lstStyle/>
          <a:p>
            <a:fld id="{0783F1E7-93E6-45B0-9CB0-BFE0159FEDD6}" type="slidenum">
              <a:rPr lang="en-US" smtClean="0">
                <a:latin typeface="Times New Roman" pitchFamily="18" charset="0"/>
                <a:ea typeface="ＭＳ Ｐゴシック"/>
                <a:cs typeface="ＭＳ Ｐゴシック"/>
              </a:rPr>
              <a:pPr/>
              <a:t>23</a:t>
            </a:fld>
            <a:endParaRPr lang="en-US" dirty="0">
              <a:latin typeface="Times New Roman" pitchFamily="18" charset="0"/>
              <a:ea typeface="ＭＳ Ｐゴシック"/>
              <a:cs typeface="ＭＳ Ｐゴシック"/>
            </a:endParaRPr>
          </a:p>
        </p:txBody>
      </p:sp>
      <p:sp>
        <p:nvSpPr>
          <p:cNvPr id="5" name="Notes Placeholder 4"/>
          <p:cNvSpPr>
            <a:spLocks noGrp="1"/>
          </p:cNvSpPr>
          <p:nvPr>
            <p:ph type="body" sz="quarter" idx="10"/>
          </p:nvPr>
        </p:nvSpPr>
        <p:spPr/>
        <p:txBody>
          <a:bodyPr>
            <a:norm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093146C-22C6-4123-A6EE-A75B312C9C28}" type="slidenum">
              <a:rPr lang="en-US" smtClean="0"/>
              <a:pPr/>
              <a:t>52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1AD65DE-940A-4468-8092-9E72DDB37EDD}" type="slidenum">
              <a:rPr lang="en-US" smtClean="0"/>
              <a:pPr>
                <a:defRPr/>
              </a:pPr>
              <a:t>54</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p:spPr>
        <p:txBody>
          <a:bodyPr/>
          <a:lstStyle/>
          <a:p>
            <a:fld id="{0E78A471-D789-41F3-8A64-F8CE717DD838}" type="slidenum">
              <a:rPr lang="en-GB"/>
              <a:pPr/>
              <a:t>55</a:t>
            </a:fld>
            <a:endParaRPr lang="en-GB"/>
          </a:p>
        </p:txBody>
      </p:sp>
      <p:sp>
        <p:nvSpPr>
          <p:cNvPr id="4099" name="Rectangle 1"/>
          <p:cNvSpPr txBox="1">
            <a:spLocks noGrp="1" noRot="1" noChangeAspect="1" noChangeArrowheads="1" noTextEdit="1"/>
          </p:cNvSpPr>
          <p:nvPr>
            <p:ph type="sldImg"/>
          </p:nvPr>
        </p:nvSpPr>
        <p:spPr>
          <a:xfrm>
            <a:off x="417513" y="711200"/>
            <a:ext cx="6242050" cy="3511550"/>
          </a:xfrm>
          <a:solidFill>
            <a:srgbClr val="FFFFFF"/>
          </a:solidFill>
          <a:ln>
            <a:solidFill>
              <a:srgbClr val="000000"/>
            </a:solidFill>
            <a:miter lim="800000"/>
          </a:ln>
        </p:spPr>
      </p:sp>
      <p:sp>
        <p:nvSpPr>
          <p:cNvPr id="4100" name="Text Box 2"/>
          <p:cNvSpPr txBox="1">
            <a:spLocks noGrp="1" noChangeArrowheads="1"/>
          </p:cNvSpPr>
          <p:nvPr>
            <p:ph type="body" idx="1"/>
          </p:nvPr>
        </p:nvSpPr>
        <p:spPr>
          <a:xfrm>
            <a:off x="707411" y="4447287"/>
            <a:ext cx="5662254" cy="4213731"/>
          </a:xfrm>
          <a:noFill/>
          <a:ln/>
        </p:spPr>
        <p:txBody>
          <a:bodyPr tIns="9533"/>
          <a:lstStyle/>
          <a:p>
            <a:pPr algn="just">
              <a:lnSpc>
                <a:spcPct val="93000"/>
              </a:lnSpc>
              <a:spcBef>
                <a:spcPct val="0"/>
              </a:spcBef>
              <a:tabLst>
                <a:tab pos="652017" algn="l"/>
                <a:tab pos="1304033" algn="l"/>
                <a:tab pos="1956050" algn="l"/>
                <a:tab pos="2608067" algn="l"/>
                <a:tab pos="3260084" algn="l"/>
                <a:tab pos="3912100" algn="l"/>
                <a:tab pos="4564117" algn="l"/>
                <a:tab pos="5216134" algn="l"/>
              </a:tabLst>
            </a:pPr>
            <a:r>
              <a:rPr dirty="0"/>
              <a:t>Template for an evidence map.</a:t>
            </a:r>
          </a:p>
          <a:p>
            <a:endParaRPr dirty="0"/>
          </a:p>
          <a:p>
            <a:r>
              <a:rPr lang="en-GB" dirty="0"/>
              <a:t>IF THIS IMAGE HAS BEEN PROVIDED BY OR IS OWNED BY A THIRD PARTY, AS INDICATED IN THE CAPTION LINE, THEN FURTHER PERMISSION MAY BE NEEDED BEFORE ANY FURTHER USE. PLEASE CONTACT WILEY'S PERMISSIONS DEPARTMENT ON PERMISSIONS@WILEY.COM OR USE THE RIGHTSLINK SERVICE BY CLICKING ON THE 'REQUEST PERMISSIONS' LINK ACCOMPANYING THIS ARTICLE. WILEY OR AUTHOR OWNED IMAGES MAY BE USED FOR NON-COMMERCIAL PURPOSES, SUBJECT TO PROPER CITATION OF THE ARTICLE, AUTHOR, AND PUBLISHER.</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EB61C57E-22BD-4072-98BA-9F9816C00CFE}" type="slidenum">
              <a:rPr lang="en-US" smtClean="0">
                <a:ea typeface="MS PGothic" pitchFamily="34" charset="-128"/>
              </a:rPr>
              <a:pPr/>
              <a:t>65</a:t>
            </a:fld>
            <a:endParaRPr lang="en-US" smtClean="0">
              <a:ea typeface="MS PGothic" pitchFamily="34" charset="-128"/>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US" smtClean="0">
              <a:ea typeface="MS PGothic"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80" name="Slide Number Placeholder 3"/>
          <p:cNvSpPr>
            <a:spLocks noGrp="1"/>
          </p:cNvSpPr>
          <p:nvPr>
            <p:ph type="sldNum" sz="quarter" idx="5"/>
          </p:nvPr>
        </p:nvSpPr>
        <p:spPr>
          <a:noFill/>
        </p:spPr>
        <p:txBody>
          <a:bodyPr/>
          <a:lstStyle/>
          <a:p>
            <a:fld id="{0783F1E7-93E6-45B0-9CB0-BFE0159FEDD6}" type="slidenum">
              <a:rPr lang="en-US" smtClean="0">
                <a:latin typeface="Times New Roman" pitchFamily="18" charset="0"/>
                <a:ea typeface="ＭＳ Ｐゴシック"/>
                <a:cs typeface="ＭＳ Ｐゴシック"/>
              </a:rPr>
              <a:pPr/>
              <a:t>71</a:t>
            </a:fld>
            <a:endParaRPr lang="en-US" dirty="0">
              <a:latin typeface="Times New Roman" pitchFamily="18" charset="0"/>
              <a:ea typeface="ＭＳ Ｐゴシック"/>
              <a:cs typeface="ＭＳ Ｐゴシック"/>
            </a:endParaRPr>
          </a:p>
        </p:txBody>
      </p:sp>
      <p:sp>
        <p:nvSpPr>
          <p:cNvPr id="5" name="Notes Placeholder 4"/>
          <p:cNvSpPr>
            <a:spLocks noGrp="1"/>
          </p:cNvSpPr>
          <p:nvPr>
            <p:ph type="body" sz="quarter" idx="10"/>
          </p:nvPr>
        </p:nvSpPr>
        <p:spPr/>
        <p:txBody>
          <a:bodyPr>
            <a:normAutofit/>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Slide Number Placeholder 3"/>
          <p:cNvSpPr>
            <a:spLocks noGrp="1"/>
          </p:cNvSpPr>
          <p:nvPr>
            <p:ph type="sldNum" sz="quarter" idx="5"/>
          </p:nvPr>
        </p:nvSpPr>
        <p:spPr>
          <a:noFill/>
        </p:spPr>
        <p:txBody>
          <a:bodyPr/>
          <a:lstStyle/>
          <a:p>
            <a:fld id="{45E64690-7D8F-4641-9DD1-008B356ED693}" type="slidenum">
              <a:rPr lang="en-US" smtClean="0">
                <a:ea typeface="MS PGothic" pitchFamily="34" charset="-128"/>
              </a:rPr>
              <a:pPr/>
              <a:t>75</a:t>
            </a:fld>
            <a:endParaRPr lang="en-US" smtClean="0">
              <a:ea typeface="MS PGothic" pitchFamily="34" charset="-128"/>
            </a:endParaRPr>
          </a:p>
        </p:txBody>
      </p:sp>
      <p:sp>
        <p:nvSpPr>
          <p:cNvPr id="88068" name="Notes Placeholder 4"/>
          <p:cNvSpPr>
            <a:spLocks noGrp="1"/>
          </p:cNvSpPr>
          <p:nvPr>
            <p:ph type="body" sz="quarter" idx="10"/>
          </p:nvPr>
        </p:nvSpPr>
        <p:spPr>
          <a:noFill/>
          <a:ln/>
        </p:spPr>
        <p:txBody>
          <a:bodyPr/>
          <a:lstStyle/>
          <a:p>
            <a:r>
              <a:rPr lang="en-US" sz="1600" dirty="0" smtClean="0"/>
              <a:t>Pseudomonas  </a:t>
            </a:r>
            <a:r>
              <a:rPr lang="en-US" sz="1600" dirty="0" err="1" smtClean="0"/>
              <a:t>spp</a:t>
            </a:r>
            <a:r>
              <a:rPr lang="en-US" sz="1600" dirty="0" smtClean="0"/>
              <a:t> dominate total bacterial communities in raw milk (standard plate count/total viable plate count/total aerobic plate count) at refrigeration temperatures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80" name="Slide Number Placeholder 3"/>
          <p:cNvSpPr>
            <a:spLocks noGrp="1"/>
          </p:cNvSpPr>
          <p:nvPr>
            <p:ph type="sldNum" sz="quarter" idx="5"/>
          </p:nvPr>
        </p:nvSpPr>
        <p:spPr>
          <a:noFill/>
        </p:spPr>
        <p:txBody>
          <a:bodyPr/>
          <a:lstStyle/>
          <a:p>
            <a:fld id="{0783F1E7-93E6-45B0-9CB0-BFE0159FEDD6}" type="slidenum">
              <a:rPr lang="en-US" smtClean="0">
                <a:latin typeface="Times New Roman" pitchFamily="18" charset="0"/>
                <a:ea typeface="ＭＳ Ｐゴシック"/>
                <a:cs typeface="ＭＳ Ｐゴシック"/>
              </a:rPr>
              <a:pPr/>
              <a:t>24</a:t>
            </a:fld>
            <a:endParaRPr lang="en-US" dirty="0">
              <a:latin typeface="Times New Roman" pitchFamily="18" charset="0"/>
              <a:ea typeface="ＭＳ Ｐゴシック"/>
              <a:cs typeface="ＭＳ Ｐゴシック"/>
            </a:endParaRPr>
          </a:p>
        </p:txBody>
      </p:sp>
      <p:sp>
        <p:nvSpPr>
          <p:cNvPr id="5" name="Notes Placeholder 4"/>
          <p:cNvSpPr>
            <a:spLocks noGrp="1"/>
          </p:cNvSpPr>
          <p:nvPr>
            <p:ph type="body" sz="quarter" idx="10"/>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80" name="Slide Number Placeholder 3"/>
          <p:cNvSpPr>
            <a:spLocks noGrp="1"/>
          </p:cNvSpPr>
          <p:nvPr>
            <p:ph type="sldNum" sz="quarter" idx="5"/>
          </p:nvPr>
        </p:nvSpPr>
        <p:spPr>
          <a:noFill/>
        </p:spPr>
        <p:txBody>
          <a:bodyPr/>
          <a:lstStyle/>
          <a:p>
            <a:fld id="{0783F1E7-93E6-45B0-9CB0-BFE0159FEDD6}" type="slidenum">
              <a:rPr lang="en-US" smtClean="0">
                <a:latin typeface="Times New Roman" pitchFamily="18" charset="0"/>
                <a:ea typeface="ＭＳ Ｐゴシック"/>
                <a:cs typeface="ＭＳ Ｐゴシック"/>
              </a:rPr>
              <a:pPr/>
              <a:t>25</a:t>
            </a:fld>
            <a:endParaRPr lang="en-US" dirty="0">
              <a:latin typeface="Times New Roman" pitchFamily="18" charset="0"/>
              <a:ea typeface="ＭＳ Ｐゴシック"/>
              <a:cs typeface="ＭＳ Ｐゴシック"/>
            </a:endParaRPr>
          </a:p>
        </p:txBody>
      </p:sp>
      <p:sp>
        <p:nvSpPr>
          <p:cNvPr id="5" name="Notes Placeholder 4"/>
          <p:cNvSpPr>
            <a:spLocks noGrp="1"/>
          </p:cNvSpPr>
          <p:nvPr>
            <p:ph type="body" sz="quarter" idx="10"/>
          </p:nvPr>
        </p:nvSpPr>
        <p:spPr/>
        <p:txBody>
          <a:bodyPr>
            <a:normAutofit/>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80" name="Slide Number Placeholder 3"/>
          <p:cNvSpPr>
            <a:spLocks noGrp="1"/>
          </p:cNvSpPr>
          <p:nvPr>
            <p:ph type="sldNum" sz="quarter" idx="5"/>
          </p:nvPr>
        </p:nvSpPr>
        <p:spPr>
          <a:noFill/>
        </p:spPr>
        <p:txBody>
          <a:bodyPr/>
          <a:lstStyle/>
          <a:p>
            <a:fld id="{0783F1E7-93E6-45B0-9CB0-BFE0159FEDD6}" type="slidenum">
              <a:rPr lang="en-US" smtClean="0">
                <a:latin typeface="Times New Roman" pitchFamily="18" charset="0"/>
                <a:ea typeface="ＭＳ Ｐゴシック"/>
                <a:cs typeface="ＭＳ Ｐゴシック"/>
              </a:rPr>
              <a:pPr/>
              <a:t>26</a:t>
            </a:fld>
            <a:endParaRPr lang="en-US" dirty="0">
              <a:latin typeface="Times New Roman" pitchFamily="18" charset="0"/>
              <a:ea typeface="ＭＳ Ｐゴシック"/>
              <a:cs typeface="ＭＳ Ｐゴシック"/>
            </a:endParaRPr>
          </a:p>
        </p:txBody>
      </p:sp>
      <p:sp>
        <p:nvSpPr>
          <p:cNvPr id="5" name="Notes Placeholder 4"/>
          <p:cNvSpPr>
            <a:spLocks noGrp="1"/>
          </p:cNvSpPr>
          <p:nvPr>
            <p:ph type="body" sz="quarter" idx="10"/>
          </p:nvPr>
        </p:nvSpPr>
        <p:spPr/>
        <p:txBody>
          <a:bodyPr>
            <a:normAutofit/>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80" name="Slide Number Placeholder 3"/>
          <p:cNvSpPr>
            <a:spLocks noGrp="1"/>
          </p:cNvSpPr>
          <p:nvPr>
            <p:ph type="sldNum" sz="quarter" idx="5"/>
          </p:nvPr>
        </p:nvSpPr>
        <p:spPr>
          <a:noFill/>
        </p:spPr>
        <p:txBody>
          <a:bodyPr/>
          <a:lstStyle/>
          <a:p>
            <a:fld id="{0783F1E7-93E6-45B0-9CB0-BFE0159FEDD6}" type="slidenum">
              <a:rPr lang="en-US" smtClean="0">
                <a:latin typeface="Times New Roman" pitchFamily="18" charset="0"/>
                <a:ea typeface="ＭＳ Ｐゴシック"/>
                <a:cs typeface="ＭＳ Ｐゴシック"/>
              </a:rPr>
              <a:pPr/>
              <a:t>27</a:t>
            </a:fld>
            <a:endParaRPr lang="en-US" dirty="0">
              <a:latin typeface="Times New Roman" pitchFamily="18" charset="0"/>
              <a:ea typeface="ＭＳ Ｐゴシック"/>
              <a:cs typeface="ＭＳ Ｐゴシック"/>
            </a:endParaRPr>
          </a:p>
        </p:txBody>
      </p:sp>
      <p:sp>
        <p:nvSpPr>
          <p:cNvPr id="5" name="Notes Placeholder 4"/>
          <p:cNvSpPr>
            <a:spLocks noGrp="1"/>
          </p:cNvSpPr>
          <p:nvPr>
            <p:ph type="body" sz="quarter" idx="10"/>
          </p:nvPr>
        </p:nvSpPr>
        <p:spPr/>
        <p:txBody>
          <a:bodyPr>
            <a:normAutofit/>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1AD65DE-940A-4468-8092-9E72DDB37EDD}" type="slidenum">
              <a:rPr lang="en-US" smtClean="0"/>
              <a:pPr>
                <a:defRPr/>
              </a:pPr>
              <a:t>29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88DD01-CD62-4B7C-B3CC-0048FDB3E1E6}" type="slidenum">
              <a:rPr lang="en-US" smtClean="0"/>
              <a:pPr/>
              <a:t>37</a:t>
            </a:fld>
            <a:endParaRPr lang="en-US"/>
          </a:p>
        </p:txBody>
      </p:sp>
    </p:spTree>
    <p:extLst>
      <p:ext uri="{BB962C8B-B14F-4D97-AF65-F5344CB8AC3E}">
        <p14:creationId xmlns="" xmlns:p14="http://schemas.microsoft.com/office/powerpoint/2010/main" val="2656339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80" name="Slide Number Placeholder 3"/>
          <p:cNvSpPr>
            <a:spLocks noGrp="1"/>
          </p:cNvSpPr>
          <p:nvPr>
            <p:ph type="sldNum" sz="quarter" idx="5"/>
          </p:nvPr>
        </p:nvSpPr>
        <p:spPr>
          <a:noFill/>
        </p:spPr>
        <p:txBody>
          <a:bodyPr/>
          <a:lstStyle/>
          <a:p>
            <a:fld id="{0783F1E7-93E6-45B0-9CB0-BFE0159FEDD6}" type="slidenum">
              <a:rPr lang="en-US" smtClean="0">
                <a:latin typeface="Times New Roman" pitchFamily="18" charset="0"/>
                <a:ea typeface="ＭＳ Ｐゴシック"/>
                <a:cs typeface="ＭＳ Ｐゴシック"/>
              </a:rPr>
              <a:pPr/>
              <a:t>39</a:t>
            </a:fld>
            <a:endParaRPr lang="en-US" dirty="0">
              <a:latin typeface="Times New Roman" pitchFamily="18" charset="0"/>
              <a:ea typeface="ＭＳ Ｐゴシック"/>
              <a:cs typeface="ＭＳ Ｐゴシック"/>
            </a:endParaRPr>
          </a:p>
        </p:txBody>
      </p:sp>
      <p:sp>
        <p:nvSpPr>
          <p:cNvPr id="5" name="Notes Placeholder 4"/>
          <p:cNvSpPr>
            <a:spLocks noGrp="1"/>
          </p:cNvSpPr>
          <p:nvPr>
            <p:ph type="body" sz="quarter" idx="10"/>
          </p:nvPr>
        </p:nvSpPr>
        <p:spPr/>
        <p:txBody>
          <a:bodyPr>
            <a:normAutofit/>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80" name="Slide Number Placeholder 3"/>
          <p:cNvSpPr>
            <a:spLocks noGrp="1"/>
          </p:cNvSpPr>
          <p:nvPr>
            <p:ph type="sldNum" sz="quarter" idx="5"/>
          </p:nvPr>
        </p:nvSpPr>
        <p:spPr>
          <a:noFill/>
        </p:spPr>
        <p:txBody>
          <a:bodyPr/>
          <a:lstStyle/>
          <a:p>
            <a:fld id="{0783F1E7-93E6-45B0-9CB0-BFE0159FEDD6}" type="slidenum">
              <a:rPr lang="en-US" smtClean="0">
                <a:latin typeface="Times New Roman" pitchFamily="18" charset="0"/>
                <a:ea typeface="ＭＳ Ｐゴシック"/>
                <a:cs typeface="ＭＳ Ｐゴシック"/>
              </a:rPr>
              <a:pPr/>
              <a:t>46</a:t>
            </a:fld>
            <a:endParaRPr lang="en-US" dirty="0">
              <a:latin typeface="Times New Roman" pitchFamily="18" charset="0"/>
              <a:ea typeface="ＭＳ Ｐゴシック"/>
              <a:cs typeface="ＭＳ Ｐゴシック"/>
            </a:endParaRPr>
          </a:p>
        </p:txBody>
      </p:sp>
      <p:sp>
        <p:nvSpPr>
          <p:cNvPr id="5" name="Notes Placeholder 4"/>
          <p:cNvSpPr>
            <a:spLocks noGrp="1"/>
          </p:cNvSpPr>
          <p:nvPr>
            <p:ph type="body" sz="quarter" idx="10"/>
          </p:nvPr>
        </p:nvSpPr>
        <p:spPr/>
        <p:txBody>
          <a:bodyPr>
            <a:normAutofit/>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pPr/>
              <a:t>3/20/2018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sldNum" sz="quarter" idx="10"/>
          </p:nvPr>
        </p:nvSpPr>
        <p:spPr>
          <a:ln/>
        </p:spPr>
        <p:txBody>
          <a:bodyPr/>
          <a:lstStyle>
            <a:lvl1pPr>
              <a:defRPr/>
            </a:lvl1pPr>
          </a:lstStyle>
          <a:p>
            <a:pPr>
              <a:defRPr/>
            </a:pPr>
            <a:fld id="{EFCC4250-2E24-4535-AC5F-D49A02D1505D}" type="slidenum">
              <a:rPr lang="en-US"/>
              <a:pPr>
                <a:defRPr/>
              </a:pPr>
              <a:t>‹#›</a:t>
            </a:fld>
            <a:endParaRPr lang="en-US" dirty="0"/>
          </a:p>
        </p:txBody>
      </p:sp>
      <p:sp>
        <p:nvSpPr>
          <p:cNvPr id="4" name="Footer Placeholder 8"/>
          <p:cNvSpPr>
            <a:spLocks noGrp="1"/>
          </p:cNvSpPr>
          <p:nvPr>
            <p:ph type="ftr" sz="quarter" idx="11"/>
          </p:nvPr>
        </p:nvSpPr>
        <p:spPr/>
        <p:txBody>
          <a:bodyPr/>
          <a:lstStyle>
            <a:lvl1pPr>
              <a:defRPr/>
            </a:lvl1pPr>
          </a:lstStyle>
          <a:p>
            <a:pPr>
              <a:defRPr/>
            </a:pP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8641" y="273629"/>
            <a:ext cx="10968959" cy="114348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8641" y="1604329"/>
            <a:ext cx="10968959" cy="21933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641" y="3935934"/>
            <a:ext cx="10968959" cy="2193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endParaRPr lang="en-US"/>
          </a:p>
        </p:txBody>
      </p:sp>
      <p:sp>
        <p:nvSpPr>
          <p:cNvPr id="6" name="Rectangle 4"/>
          <p:cNvSpPr>
            <a:spLocks noGrp="1" noChangeArrowheads="1"/>
          </p:cNvSpPr>
          <p:nvPr>
            <p:ph type="ftr" idx="11"/>
          </p:nvPr>
        </p:nvSpPr>
        <p:spPr>
          <a:ln/>
        </p:spPr>
        <p:txBody>
          <a:bodyPr/>
          <a:lstStyle>
            <a:lvl1pPr>
              <a:defRPr/>
            </a:lvl1pPr>
          </a:lstStyle>
          <a:p>
            <a:endParaRPr lang="en-US"/>
          </a:p>
        </p:txBody>
      </p:sp>
      <p:sp>
        <p:nvSpPr>
          <p:cNvPr id="7" name="Rectangle 5"/>
          <p:cNvSpPr>
            <a:spLocks noGrp="1" noChangeArrowheads="1"/>
          </p:cNvSpPr>
          <p:nvPr>
            <p:ph type="sldNum" idx="12"/>
          </p:nvPr>
        </p:nvSpPr>
        <p:spPr>
          <a:ln/>
        </p:spPr>
        <p:txBody>
          <a:bodyPr/>
          <a:lstStyle>
            <a:lvl1pPr>
              <a:defRPr/>
            </a:lvl1pPr>
          </a:lstStyle>
          <a:p>
            <a:fld id="{D165E9B0-7DA8-466E-963D-86F25D5E43BA}"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pPr/>
              <a:t>3/20/2018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pPr/>
              <a:t>3/20/2018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pPr/>
              <a:t>3/20/2018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3/20/2018</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3/20/2018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 id="2147483669" r:id="rId17"/>
    <p:sldLayoutId id="2147483670" r:id="rId18"/>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hmbana.org/about-hmbana"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9.png"/><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Layout" Target="../diagrams/layout3.xml"/><Relationship Id="rId7" Type="http://schemas.openxmlformats.org/officeDocument/2006/relationships/image" Target="../media/image10.jpeg"/><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11" Type="http://schemas.openxmlformats.org/officeDocument/2006/relationships/image" Target="../media/image13.png"/><Relationship Id="rId5" Type="http://schemas.openxmlformats.org/officeDocument/2006/relationships/diagramColors" Target="../diagrams/colors3.xml"/><Relationship Id="rId10" Type="http://schemas.openxmlformats.org/officeDocument/2006/relationships/image" Target="../media/image12.jpeg"/><Relationship Id="rId4" Type="http://schemas.openxmlformats.org/officeDocument/2006/relationships/diagramQuickStyle" Target="../diagrams/quickStyle3.xml"/><Relationship Id="rId9" Type="http://schemas.openxmlformats.org/officeDocument/2006/relationships/image" Target="../media/image11.jpeg"/></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www.sra.org/upstateny/" TargetMode="Externa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7.jpeg"/><Relationship Id="rId5" Type="http://schemas.openxmlformats.org/officeDocument/2006/relationships/image" Target="../media/image7.jpeg"/><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13.png"/><Relationship Id="rId4" Type="http://schemas.openxmlformats.org/officeDocument/2006/relationships/image" Target="../media/image19.gif"/></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17.xml"/><Relationship Id="rId5" Type="http://schemas.openxmlformats.org/officeDocument/2006/relationships/image" Target="../media/image22.jpeg"/><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9.gif"/><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hyperlink" Target="http://www.sra.org/"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www.betterhealth.vic.gov.au/health/conditionsandtreatments/raw-unpasteurised-milk" TargetMode="Externa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www.foodsafety.govt.nz/industry/sectors/dairy/raw-milk/" TargetMode="Externa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emf"/><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4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mailto:colemanmellen@gmail.com" TargetMode="External"/><Relationship Id="rId2" Type="http://schemas.openxmlformats.org/officeDocument/2006/relationships/hyperlink" Target="http://www.colemanscientific.org/" TargetMode="External"/><Relationship Id="rId1" Type="http://schemas.openxmlformats.org/officeDocument/2006/relationships/slideLayout" Target="../slideLayouts/slideLayout2.xml"/><Relationship Id="rId5" Type="http://schemas.openxmlformats.org/officeDocument/2006/relationships/hyperlink" Target="mailto:northworks@mindspring.com" TargetMode="External"/><Relationship Id="rId4" Type="http://schemas.openxmlformats.org/officeDocument/2006/relationships/hyperlink" Target="http://www.northworks.net/"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package" Target="../embeddings/Microsoft_Office_Excel_Worksheet1.xls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8.gif"/><Relationship Id="rId7" Type="http://schemas.openxmlformats.org/officeDocument/2006/relationships/image" Target="../media/image50.png"/><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hyperlink" Target="http://onlinelibrary.wiley.com/doi/10.1111/j.1539-6924.2011.01725.x/full" TargetMode="External"/><Relationship Id="rId5" Type="http://schemas.openxmlformats.org/officeDocument/2006/relationships/hyperlink" Target="http://onlinelibrary.wiley.com/doi/10.1111/risk.2011.31.issue-11/issuetoc" TargetMode="External"/><Relationship Id="rId4" Type="http://schemas.openxmlformats.org/officeDocument/2006/relationships/image" Target="../media/image49.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nap.edu/catalog/12434/" TargetMode="External"/><Relationship Id="rId2" Type="http://schemas.openxmlformats.org/officeDocument/2006/relationships/hyperlink" Target="https://www.nap.edu/catalog/5138/" TargetMode="Externa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s://www.nytimes.com/2017/08/21/health/how-to-prevent-deadly-infection-in-babies-good-bacteria.html?mcubz=0"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1.jpeg"/><Relationship Id="rId7"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54.jpeg"/><Relationship Id="rId5" Type="http://schemas.openxmlformats.org/officeDocument/2006/relationships/image" Target="../media/image53.gif"/><Relationship Id="rId4" Type="http://schemas.openxmlformats.org/officeDocument/2006/relationships/image" Target="../media/image52.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png"/><Relationship Id="rId1" Type="http://schemas.openxmlformats.org/officeDocument/2006/relationships/slideLayout" Target="../slideLayouts/slideLayout6.xml"/><Relationship Id="rId5" Type="http://schemas.openxmlformats.org/officeDocument/2006/relationships/image" Target="../media/image42.jpeg"/><Relationship Id="rId4" Type="http://schemas.openxmlformats.org/officeDocument/2006/relationships/image" Target="../media/image55.jpeg"/></Relationships>
</file>

<file path=ppt/slides/_rels/slide6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56.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7.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image" Target="../media/image58.png"/><Relationship Id="rId7" Type="http://schemas.openxmlformats.org/officeDocument/2006/relationships/image" Target="../media/image62.jpeg"/><Relationship Id="rId2" Type="http://schemas.openxmlformats.org/officeDocument/2006/relationships/hyperlink" Target="http://www.nap.edu/" TargetMode="External"/><Relationship Id="rId1" Type="http://schemas.openxmlformats.org/officeDocument/2006/relationships/slideLayout" Target="../slideLayouts/slideLayout6.xml"/><Relationship Id="rId6" Type="http://schemas.openxmlformats.org/officeDocument/2006/relationships/image" Target="../media/image61.png"/><Relationship Id="rId5" Type="http://schemas.openxmlformats.org/officeDocument/2006/relationships/image" Target="../media/image60.png"/><Relationship Id="rId10" Type="http://schemas.openxmlformats.org/officeDocument/2006/relationships/image" Target="../media/image64.jpeg"/><Relationship Id="rId4" Type="http://schemas.openxmlformats.org/officeDocument/2006/relationships/image" Target="../media/image59.png"/><Relationship Id="rId9" Type="http://schemas.openxmlformats.org/officeDocument/2006/relationships/hyperlink" Target="http://ccs.infospace.com/ClickHandler.ashx?ld=20150731&amp;app=1&amp;c=cotterwebtest1&amp;s=cotterweb&amp;rc=cwmobile2&amp;dc=&amp;euip=67.242.15.216&amp;pvaid=553ee26d146848a0ae7125507c256a7f&amp;dt=Desktop&amp;fct.uid=e85f7a5cdac04839af72cfcaabebca2f&amp;en=gkzGyFBz1WdUU4r5F4hD3g4tAS3wQmBOKvOVJ43H7/k5gAD8ERNGa/jKU8ikUIYcZYl3TXjOMjo=&amp;du=http://images.nap.edu/images/cover.php?id=5138&amp;type=covers450&amp;ru=http://images.nap.edu/images/cover.php?id=5138&amp;type=covers450&amp;ap=1&amp;coi=772&amp;cop=main-title&amp;npp=1&amp;p=0&amp;pp=0&amp;ep=1&amp;mid=9&amp;hash=7A930DBE077C7A2760EB73F7EFAC0666" TargetMode="Externa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72.xml.rels><?xml version="1.0" encoding="UTF-8" standalone="yes"?>
<Relationships xmlns="http://schemas.openxmlformats.org/package/2006/relationships"><Relationship Id="rId3" Type="http://schemas.openxmlformats.org/officeDocument/2006/relationships/package" Target="../embeddings/Microsoft_Office_Excel_Worksheet2.xlsx"/><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package" Target="../embeddings/Microsoft_Office_Word_Document3.docx"/><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hyperlink" Target="https://www.canada.ca/en/health-canada/services/food-nutrition/food-safety/information-product/statement-about-drinking-milk.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conferences-1.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548937" y="132202"/>
            <a:ext cx="2489200" cy="1674563"/>
          </a:xfrm>
          <a:prstGeom prst="rect">
            <a:avLst/>
          </a:prstGeom>
        </p:spPr>
      </p:pic>
      <p:cxnSp>
        <p:nvCxnSpPr>
          <p:cNvPr id="10" name="Straight Connector 9"/>
          <p:cNvCxnSpPr/>
          <p:nvPr/>
        </p:nvCxnSpPr>
        <p:spPr>
          <a:xfrm>
            <a:off x="637777" y="1974160"/>
            <a:ext cx="10754251" cy="0"/>
          </a:xfrm>
          <a:prstGeom prst="line">
            <a:avLst/>
          </a:prstGeom>
        </p:spPr>
        <p:style>
          <a:lnRef idx="3">
            <a:schemeClr val="accent2"/>
          </a:lnRef>
          <a:fillRef idx="0">
            <a:schemeClr val="accent2"/>
          </a:fillRef>
          <a:effectRef idx="2">
            <a:schemeClr val="accent2"/>
          </a:effectRef>
          <a:fontRef idx="minor">
            <a:schemeClr val="tx1"/>
          </a:fontRef>
        </p:style>
      </p:cxnSp>
      <p:sp>
        <p:nvSpPr>
          <p:cNvPr id="6" name="Title 1"/>
          <p:cNvSpPr>
            <a:spLocks noGrp="1"/>
          </p:cNvSpPr>
          <p:nvPr>
            <p:ph type="ctrTitle"/>
          </p:nvPr>
        </p:nvSpPr>
        <p:spPr>
          <a:xfrm>
            <a:off x="398107" y="2256475"/>
            <a:ext cx="11445551" cy="1847851"/>
          </a:xfrm>
        </p:spPr>
        <p:txBody>
          <a:bodyPr>
            <a:normAutofit fontScale="90000"/>
          </a:bodyPr>
          <a:lstStyle/>
          <a:p>
            <a:pPr lvl="0">
              <a:spcBef>
                <a:spcPts val="1200"/>
              </a:spcBef>
              <a:spcAft>
                <a:spcPts val="1200"/>
              </a:spcAft>
            </a:pPr>
            <a:r>
              <a:rPr lang="en-US" sz="4400" i="1" dirty="0" smtClean="0">
                <a:solidFill>
                  <a:srgbClr val="863A53"/>
                </a:solidFill>
              </a:rPr>
              <a:t>Welcome to the SRA 2017</a:t>
            </a:r>
            <a:br>
              <a:rPr lang="en-US" sz="4400" i="1" dirty="0" smtClean="0">
                <a:solidFill>
                  <a:srgbClr val="863A53"/>
                </a:solidFill>
              </a:rPr>
            </a:br>
            <a:r>
              <a:rPr lang="en-US" sz="4400" i="1" dirty="0" smtClean="0">
                <a:solidFill>
                  <a:srgbClr val="863A53"/>
                </a:solidFill>
              </a:rPr>
              <a:t>Advancing the Science Webinar Series</a:t>
            </a:r>
            <a:br>
              <a:rPr lang="en-US" sz="4400" i="1" dirty="0" smtClean="0">
                <a:solidFill>
                  <a:srgbClr val="863A53"/>
                </a:solidFill>
              </a:rPr>
            </a:br>
            <a:r>
              <a:rPr lang="en-US" sz="900" i="1" dirty="0" smtClean="0">
                <a:solidFill>
                  <a:srgbClr val="863A53"/>
                </a:solidFill>
              </a:rPr>
              <a:t>  </a:t>
            </a:r>
            <a:r>
              <a:rPr lang="en-US" sz="4400" i="1" dirty="0" smtClean="0">
                <a:solidFill>
                  <a:srgbClr val="863A53"/>
                </a:solidFill>
              </a:rPr>
              <a:t/>
            </a:r>
            <a:br>
              <a:rPr lang="en-US" sz="4400" i="1" dirty="0" smtClean="0">
                <a:solidFill>
                  <a:srgbClr val="863A53"/>
                </a:solidFill>
              </a:rPr>
            </a:br>
            <a:r>
              <a:rPr lang="en-US" sz="3100" i="1" dirty="0" smtClean="0">
                <a:solidFill>
                  <a:srgbClr val="863A53"/>
                </a:solidFill>
              </a:rPr>
              <a:t>Microbiota Informing Next-Generation Risks &amp; Benefits</a:t>
            </a:r>
            <a:endParaRPr lang="en-US" sz="5400" dirty="0">
              <a:solidFill>
                <a:srgbClr val="863A53"/>
              </a:solidFill>
            </a:endParaRPr>
          </a:p>
        </p:txBody>
      </p:sp>
      <p:sp>
        <p:nvSpPr>
          <p:cNvPr id="7" name="Subtitle 2"/>
          <p:cNvSpPr>
            <a:spLocks noGrp="1"/>
          </p:cNvSpPr>
          <p:nvPr>
            <p:ph type="subTitle" idx="1"/>
          </p:nvPr>
        </p:nvSpPr>
        <p:spPr>
          <a:xfrm>
            <a:off x="352542" y="4995137"/>
            <a:ext cx="11556694" cy="1320282"/>
          </a:xfrm>
        </p:spPr>
        <p:txBody>
          <a:bodyPr>
            <a:normAutofit/>
          </a:bodyPr>
          <a:lstStyle/>
          <a:p>
            <a:pPr>
              <a:spcBef>
                <a:spcPts val="0"/>
              </a:spcBef>
            </a:pPr>
            <a:r>
              <a:rPr lang="en-US" sz="2200" dirty="0" smtClean="0"/>
              <a:t>All SRA webinars are available to SRA members as videos after the webinars at SRA.org </a:t>
            </a:r>
            <a:br>
              <a:rPr lang="en-US" sz="2200" dirty="0" smtClean="0"/>
            </a:br>
            <a:r>
              <a:rPr lang="en-US" sz="2200" dirty="0" smtClean="0"/>
              <a:t>(with log-in as a member).</a:t>
            </a:r>
            <a:endParaRPr lang="en-US" sz="2200" dirty="0"/>
          </a:p>
        </p:txBody>
      </p:sp>
      <p:sp>
        <p:nvSpPr>
          <p:cNvPr id="8" name="TextBox 7"/>
          <p:cNvSpPr txBox="1"/>
          <p:nvPr/>
        </p:nvSpPr>
        <p:spPr>
          <a:xfrm>
            <a:off x="637778" y="6365424"/>
            <a:ext cx="432133" cy="369332"/>
          </a:xfrm>
          <a:prstGeom prst="rect">
            <a:avLst/>
          </a:prstGeom>
          <a:solidFill>
            <a:schemeClr val="bg1"/>
          </a:solidFill>
        </p:spPr>
        <p:txBody>
          <a:bodyPr wrap="square" rtlCol="0">
            <a:spAutoFit/>
          </a:bodyPr>
          <a:lstStyle/>
          <a:p>
            <a:endParaRPr lang="en-US" dirty="0"/>
          </a:p>
        </p:txBody>
      </p:sp>
      <p:sp>
        <p:nvSpPr>
          <p:cNvPr id="9" name="TextBox 8"/>
          <p:cNvSpPr txBox="1"/>
          <p:nvPr/>
        </p:nvSpPr>
        <p:spPr>
          <a:xfrm>
            <a:off x="11175962" y="6365424"/>
            <a:ext cx="432133"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xmlns="" val="42134061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084294"/>
            <a:ext cx="8596668" cy="927847"/>
          </a:xfrm>
        </p:spPr>
        <p:txBody>
          <a:bodyPr/>
          <a:lstStyle/>
          <a:p>
            <a:pPr algn="ctr"/>
            <a:r>
              <a:rPr lang="en-US" b="1" dirty="0" smtClean="0">
                <a:solidFill>
                  <a:srgbClr val="863A53"/>
                </a:solidFill>
              </a:rPr>
              <a:t>Now, over to Peg Coleman </a:t>
            </a:r>
            <a:endParaRPr lang="en-US" b="1" dirty="0">
              <a:solidFill>
                <a:srgbClr val="863A53"/>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83575" y="834889"/>
            <a:ext cx="9541086" cy="6140142"/>
          </a:xfrm>
          <a:prstGeom prst="rect">
            <a:avLst/>
          </a:prstGeom>
          <a:noFill/>
          <a:ln>
            <a:noFill/>
          </a:ln>
        </p:spPr>
        <p:txBody>
          <a:bodyPr wrap="square" rtlCol="0">
            <a:spAutoFit/>
          </a:bodyPr>
          <a:lstStyle/>
          <a:p>
            <a:pPr marL="234950" indent="-234950">
              <a:spcBef>
                <a:spcPts val="1200"/>
              </a:spcBef>
              <a:spcAft>
                <a:spcPts val="0"/>
              </a:spcAft>
              <a:buClr>
                <a:schemeClr val="tx1"/>
              </a:buClr>
            </a:pPr>
            <a:r>
              <a:rPr lang="en-US" sz="2800" b="1" dirty="0" smtClean="0">
                <a:solidFill>
                  <a:srgbClr val="863A53"/>
                </a:solidFill>
                <a:latin typeface="Arial" pitchFamily="34" charset="0"/>
                <a:cs typeface="Arial" pitchFamily="34" charset="0"/>
              </a:rPr>
              <a:t>Bacteria are all around (and inside) us! </a:t>
            </a:r>
            <a:endParaRPr lang="en-US" sz="2800" dirty="0" smtClean="0">
              <a:solidFill>
                <a:srgbClr val="863A53"/>
              </a:solidFill>
              <a:latin typeface="Arial" pitchFamily="34" charset="0"/>
              <a:cs typeface="Arial" pitchFamily="34" charset="0"/>
            </a:endParaRPr>
          </a:p>
          <a:p>
            <a:pPr marL="234950" indent="-234950">
              <a:spcBef>
                <a:spcPts val="1800"/>
              </a:spcBef>
              <a:spcAft>
                <a:spcPts val="600"/>
              </a:spcAft>
              <a:buClr>
                <a:srgbClr val="00B0F0"/>
              </a:buClr>
              <a:buFont typeface="Wingdings" pitchFamily="2" charset="2"/>
              <a:buChar char="Ø"/>
            </a:pPr>
            <a:r>
              <a:rPr lang="en-US" sz="2400" b="1" dirty="0" smtClean="0">
                <a:solidFill>
                  <a:srgbClr val="002060"/>
                </a:solidFill>
                <a:latin typeface="Arial" pitchFamily="34" charset="0"/>
                <a:cs typeface="Arial" pitchFamily="34" charset="0"/>
              </a:rPr>
              <a:t>Microbiota </a:t>
            </a:r>
            <a:r>
              <a:rPr lang="en-US" sz="2400" dirty="0" smtClean="0">
                <a:solidFill>
                  <a:srgbClr val="002060"/>
                </a:solidFill>
                <a:latin typeface="Arial" pitchFamily="34" charset="0"/>
                <a:cs typeface="Arial" pitchFamily="34" charset="0"/>
              </a:rPr>
              <a:t>are</a:t>
            </a:r>
            <a:r>
              <a:rPr lang="en-US" sz="2400" b="1" dirty="0" smtClean="0">
                <a:solidFill>
                  <a:srgbClr val="002060"/>
                </a:solidFill>
                <a:latin typeface="Arial" pitchFamily="34" charset="0"/>
                <a:cs typeface="Arial" pitchFamily="34" charset="0"/>
              </a:rPr>
              <a:t> symbiotic</a:t>
            </a:r>
            <a:r>
              <a:rPr lang="en-US" sz="2400" dirty="0" smtClean="0">
                <a:solidFill>
                  <a:srgbClr val="002060"/>
                </a:solidFill>
                <a:latin typeface="Arial" pitchFamily="34" charset="0"/>
                <a:cs typeface="Arial" pitchFamily="34" charset="0"/>
              </a:rPr>
              <a:t>, commensal or </a:t>
            </a:r>
            <a:r>
              <a:rPr lang="en-US" sz="2400" dirty="0" err="1" smtClean="0">
                <a:solidFill>
                  <a:srgbClr val="002060"/>
                </a:solidFill>
                <a:latin typeface="Arial" pitchFamily="34" charset="0"/>
                <a:cs typeface="Arial" pitchFamily="34" charset="0"/>
              </a:rPr>
              <a:t>mutualistic</a:t>
            </a:r>
            <a:r>
              <a:rPr lang="en-US" sz="2400" dirty="0" smtClean="0">
                <a:solidFill>
                  <a:srgbClr val="002060"/>
                </a:solidFill>
                <a:latin typeface="Arial" pitchFamily="34" charset="0"/>
                <a:cs typeface="Arial" pitchFamily="34" charset="0"/>
              </a:rPr>
              <a:t> partners, </a:t>
            </a:r>
            <a:br>
              <a:rPr lang="en-US" sz="2400" dirty="0" smtClean="0">
                <a:solidFill>
                  <a:srgbClr val="002060"/>
                </a:solidFill>
                <a:latin typeface="Arial" pitchFamily="34" charset="0"/>
                <a:cs typeface="Arial" pitchFamily="34" charset="0"/>
              </a:rPr>
            </a:br>
            <a:r>
              <a:rPr lang="en-US" sz="2400" dirty="0" smtClean="0">
                <a:solidFill>
                  <a:srgbClr val="002060"/>
                </a:solidFill>
                <a:latin typeface="Arial" pitchFamily="34" charset="0"/>
                <a:cs typeface="Arial" pitchFamily="34" charset="0"/>
              </a:rPr>
              <a:t>with few pathogens that may cause disease with </a:t>
            </a:r>
            <a:br>
              <a:rPr lang="en-US" sz="2400" dirty="0" smtClean="0">
                <a:solidFill>
                  <a:srgbClr val="002060"/>
                </a:solidFill>
                <a:latin typeface="Arial" pitchFamily="34" charset="0"/>
                <a:cs typeface="Arial" pitchFamily="34" charset="0"/>
              </a:rPr>
            </a:br>
            <a:r>
              <a:rPr lang="en-US" sz="2400" dirty="0" smtClean="0">
                <a:solidFill>
                  <a:srgbClr val="002060"/>
                </a:solidFill>
                <a:latin typeface="Arial" pitchFamily="34" charset="0"/>
                <a:cs typeface="Arial" pitchFamily="34" charset="0"/>
              </a:rPr>
              <a:t>disturbance of ecosystems (dysbiosis).</a:t>
            </a:r>
          </a:p>
          <a:p>
            <a:pPr marL="234950" indent="-234950">
              <a:spcBef>
                <a:spcPts val="3600"/>
              </a:spcBef>
              <a:spcAft>
                <a:spcPts val="3600"/>
              </a:spcAft>
              <a:buClr>
                <a:srgbClr val="00B0F0"/>
              </a:buClr>
              <a:buFont typeface="Wingdings" pitchFamily="2" charset="2"/>
              <a:buChar char="Ø"/>
            </a:pPr>
            <a:r>
              <a:rPr lang="en-US" sz="2400" b="1" i="1" dirty="0" smtClean="0">
                <a:solidFill>
                  <a:srgbClr val="002060"/>
                </a:solidFill>
                <a:latin typeface="Arial" pitchFamily="34" charset="0"/>
                <a:cs typeface="Arial" pitchFamily="34" charset="0"/>
              </a:rPr>
              <a:t>Homo sapiens </a:t>
            </a:r>
            <a:r>
              <a:rPr lang="en-US" sz="2400" dirty="0" smtClean="0">
                <a:solidFill>
                  <a:srgbClr val="002060"/>
                </a:solidFill>
                <a:latin typeface="Arial" pitchFamily="34" charset="0"/>
                <a:cs typeface="Arial" pitchFamily="34" charset="0"/>
              </a:rPr>
              <a:t>+ </a:t>
            </a:r>
            <a:r>
              <a:rPr lang="en-US" sz="2400" b="1" dirty="0" smtClean="0">
                <a:solidFill>
                  <a:srgbClr val="002060"/>
                </a:solidFill>
                <a:latin typeface="Arial" pitchFamily="34" charset="0"/>
                <a:cs typeface="Arial" pitchFamily="34" charset="0"/>
              </a:rPr>
              <a:t>microbiota</a:t>
            </a:r>
            <a:r>
              <a:rPr lang="en-US" sz="2400" dirty="0" smtClean="0">
                <a:solidFill>
                  <a:srgbClr val="002060"/>
                </a:solidFill>
                <a:latin typeface="Arial" pitchFamily="34" charset="0"/>
                <a:cs typeface="Arial" pitchFamily="34" charset="0"/>
              </a:rPr>
              <a:t> = </a:t>
            </a:r>
            <a:br>
              <a:rPr lang="en-US" sz="2400" dirty="0" smtClean="0">
                <a:solidFill>
                  <a:srgbClr val="002060"/>
                </a:solidFill>
                <a:latin typeface="Arial" pitchFamily="34" charset="0"/>
                <a:cs typeface="Arial" pitchFamily="34" charset="0"/>
              </a:rPr>
            </a:br>
            <a:r>
              <a:rPr lang="en-US" sz="2400" dirty="0" smtClean="0">
                <a:solidFill>
                  <a:srgbClr val="002060"/>
                </a:solidFill>
                <a:latin typeface="Arial" pitchFamily="34" charset="0"/>
                <a:cs typeface="Arial" pitchFamily="34" charset="0"/>
              </a:rPr>
              <a:t>   </a:t>
            </a:r>
            <a:r>
              <a:rPr lang="en-US" sz="2400" b="1" dirty="0" smtClean="0">
                <a:solidFill>
                  <a:srgbClr val="863A53"/>
                </a:solidFill>
                <a:latin typeface="Arial" pitchFamily="34" charset="0"/>
                <a:cs typeface="Arial" pitchFamily="34" charset="0"/>
              </a:rPr>
              <a:t>human</a:t>
            </a:r>
            <a:r>
              <a:rPr lang="en-US" sz="2400" dirty="0" smtClean="0">
                <a:solidFill>
                  <a:srgbClr val="863A53"/>
                </a:solidFill>
                <a:latin typeface="Arial" pitchFamily="34" charset="0"/>
                <a:cs typeface="Arial" pitchFamily="34" charset="0"/>
              </a:rPr>
              <a:t> ‘</a:t>
            </a:r>
            <a:r>
              <a:rPr lang="en-US" sz="2400" b="1" dirty="0" smtClean="0">
                <a:solidFill>
                  <a:srgbClr val="863A53"/>
                </a:solidFill>
                <a:latin typeface="Arial" pitchFamily="34" charset="0"/>
                <a:cs typeface="Arial" pitchFamily="34" charset="0"/>
              </a:rPr>
              <a:t>superorganism’,</a:t>
            </a:r>
            <a:br>
              <a:rPr lang="en-US" sz="2400" b="1" dirty="0" smtClean="0">
                <a:solidFill>
                  <a:srgbClr val="863A53"/>
                </a:solidFill>
                <a:latin typeface="Arial" pitchFamily="34" charset="0"/>
                <a:cs typeface="Arial" pitchFamily="34" charset="0"/>
              </a:rPr>
            </a:br>
            <a:r>
              <a:rPr lang="en-US" sz="2400" b="1" dirty="0" err="1" smtClean="0">
                <a:solidFill>
                  <a:srgbClr val="863A53"/>
                </a:solidFill>
                <a:latin typeface="Arial" pitchFamily="34" charset="0"/>
                <a:cs typeface="Arial" pitchFamily="34" charset="0"/>
              </a:rPr>
              <a:t>holobiont</a:t>
            </a:r>
            <a:r>
              <a:rPr lang="en-US" sz="2400" b="1" dirty="0" smtClean="0">
                <a:solidFill>
                  <a:srgbClr val="863A53"/>
                </a:solidFill>
                <a:latin typeface="Arial" pitchFamily="34" charset="0"/>
                <a:cs typeface="Arial" pitchFamily="34" charset="0"/>
              </a:rPr>
              <a:t>, ‘</a:t>
            </a:r>
            <a:r>
              <a:rPr lang="en-US" sz="2400" b="1" dirty="0" err="1" smtClean="0">
                <a:solidFill>
                  <a:srgbClr val="863A53"/>
                </a:solidFill>
                <a:latin typeface="Arial" pitchFamily="34" charset="0"/>
                <a:cs typeface="Arial" pitchFamily="34" charset="0"/>
              </a:rPr>
              <a:t>supraorganism</a:t>
            </a:r>
            <a:r>
              <a:rPr lang="en-US" sz="2400" b="1" dirty="0" smtClean="0">
                <a:solidFill>
                  <a:srgbClr val="863A53"/>
                </a:solidFill>
                <a:latin typeface="Arial" pitchFamily="34" charset="0"/>
                <a:cs typeface="Arial" pitchFamily="34" charset="0"/>
              </a:rPr>
              <a:t>’</a:t>
            </a:r>
            <a:endParaRPr lang="en-US" sz="2400" dirty="0" smtClean="0">
              <a:solidFill>
                <a:srgbClr val="863A53"/>
              </a:solidFill>
              <a:latin typeface="Arial" pitchFamily="34" charset="0"/>
              <a:cs typeface="Arial" pitchFamily="34" charset="0"/>
            </a:endParaRPr>
          </a:p>
          <a:p>
            <a:pPr marL="234950" indent="-234950">
              <a:spcBef>
                <a:spcPts val="3600"/>
              </a:spcBef>
              <a:spcAft>
                <a:spcPts val="3600"/>
              </a:spcAft>
              <a:buClr>
                <a:srgbClr val="00B0F0"/>
              </a:buClr>
              <a:buFont typeface="Wingdings" pitchFamily="2" charset="2"/>
              <a:buChar char="Ø"/>
            </a:pPr>
            <a:r>
              <a:rPr lang="en-US" sz="2400" dirty="0" smtClean="0">
                <a:solidFill>
                  <a:srgbClr val="002060"/>
                </a:solidFill>
                <a:latin typeface="Arial" pitchFamily="34" charset="0"/>
                <a:cs typeface="Arial" pitchFamily="34" charset="0"/>
              </a:rPr>
              <a:t>Earth’s ecosystems are full of </a:t>
            </a:r>
            <a:r>
              <a:rPr lang="en-US" sz="2400" b="1" dirty="0" smtClean="0">
                <a:solidFill>
                  <a:srgbClr val="863A53"/>
                </a:solidFill>
                <a:latin typeface="Arial" pitchFamily="34" charset="0"/>
                <a:cs typeface="Arial" pitchFamily="34" charset="0"/>
              </a:rPr>
              <a:t>’superorganisms’</a:t>
            </a:r>
            <a:r>
              <a:rPr lang="en-US" sz="2400" dirty="0" smtClean="0">
                <a:solidFill>
                  <a:srgbClr val="002060"/>
                </a:solidFill>
                <a:latin typeface="Arial" pitchFamily="34" charset="0"/>
                <a:cs typeface="Arial" pitchFamily="34" charset="0"/>
              </a:rPr>
              <a:t> </a:t>
            </a:r>
            <a:br>
              <a:rPr lang="en-US" sz="2400" dirty="0" smtClean="0">
                <a:solidFill>
                  <a:srgbClr val="002060"/>
                </a:solidFill>
                <a:latin typeface="Arial" pitchFamily="34" charset="0"/>
                <a:cs typeface="Arial" pitchFamily="34" charset="0"/>
              </a:rPr>
            </a:br>
            <a:r>
              <a:rPr lang="en-US" sz="2400" dirty="0" smtClean="0">
                <a:solidFill>
                  <a:srgbClr val="002060"/>
                </a:solidFill>
                <a:latin typeface="Arial" pitchFamily="34" charset="0"/>
                <a:cs typeface="Arial" pitchFamily="34" charset="0"/>
              </a:rPr>
              <a:t>containing </a:t>
            </a:r>
            <a:r>
              <a:rPr lang="en-US" sz="2400" b="1" dirty="0" smtClean="0">
                <a:solidFill>
                  <a:srgbClr val="002060"/>
                </a:solidFill>
                <a:latin typeface="Arial" pitchFamily="34" charset="0"/>
                <a:cs typeface="Arial" pitchFamily="34" charset="0"/>
              </a:rPr>
              <a:t>Multitudes</a:t>
            </a:r>
            <a:r>
              <a:rPr lang="en-US" sz="2400" dirty="0" smtClean="0">
                <a:solidFill>
                  <a:srgbClr val="002060"/>
                </a:solidFill>
                <a:latin typeface="Arial" pitchFamily="34" charset="0"/>
                <a:cs typeface="Arial" pitchFamily="34" charset="0"/>
              </a:rPr>
              <a:t> of microbiota. New medical landscape emerging in </a:t>
            </a:r>
            <a:r>
              <a:rPr lang="en-US" sz="2400" b="1" dirty="0" smtClean="0">
                <a:solidFill>
                  <a:srgbClr val="863A53"/>
                </a:solidFill>
                <a:latin typeface="Arial" pitchFamily="34" charset="0"/>
                <a:cs typeface="Arial" pitchFamily="34" charset="0"/>
              </a:rPr>
              <a:t>21</a:t>
            </a:r>
            <a:r>
              <a:rPr lang="en-US" sz="2400" b="1" baseline="30000" dirty="0" smtClean="0">
                <a:solidFill>
                  <a:srgbClr val="863A53"/>
                </a:solidFill>
                <a:latin typeface="Arial" pitchFamily="34" charset="0"/>
                <a:cs typeface="Arial" pitchFamily="34" charset="0"/>
              </a:rPr>
              <a:t>st</a:t>
            </a:r>
            <a:r>
              <a:rPr lang="en-US" sz="2400" b="1" dirty="0" smtClean="0">
                <a:solidFill>
                  <a:srgbClr val="863A53"/>
                </a:solidFill>
                <a:latin typeface="Arial" pitchFamily="34" charset="0"/>
                <a:cs typeface="Arial" pitchFamily="34" charset="0"/>
              </a:rPr>
              <a:t> century</a:t>
            </a:r>
            <a:r>
              <a:rPr lang="en-US" sz="2400" dirty="0" smtClean="0">
                <a:solidFill>
                  <a:srgbClr val="002060"/>
                </a:solidFill>
                <a:latin typeface="Arial" pitchFamily="34" charset="0"/>
                <a:cs typeface="Arial" pitchFamily="34" charset="0"/>
              </a:rPr>
              <a:t>, with </a:t>
            </a:r>
            <a:r>
              <a:rPr lang="en-US" sz="2400" b="1" dirty="0" smtClean="0">
                <a:solidFill>
                  <a:srgbClr val="863A53"/>
                </a:solidFill>
                <a:latin typeface="Arial" pitchFamily="34" charset="0"/>
                <a:cs typeface="Arial" pitchFamily="34" charset="0"/>
              </a:rPr>
              <a:t>microbial ecology </a:t>
            </a:r>
            <a:r>
              <a:rPr lang="en-US" sz="2400" dirty="0" smtClean="0">
                <a:solidFill>
                  <a:srgbClr val="002060"/>
                </a:solidFill>
                <a:latin typeface="Arial" pitchFamily="34" charset="0"/>
                <a:cs typeface="Arial" pitchFamily="34" charset="0"/>
              </a:rPr>
              <a:t>challenging assumptions about health and disease.</a:t>
            </a:r>
          </a:p>
        </p:txBody>
      </p:sp>
      <p:sp>
        <p:nvSpPr>
          <p:cNvPr id="8" name="TextBox 7"/>
          <p:cNvSpPr txBox="1"/>
          <p:nvPr/>
        </p:nvSpPr>
        <p:spPr>
          <a:xfrm>
            <a:off x="0" y="0"/>
            <a:ext cx="11545676" cy="646331"/>
          </a:xfrm>
          <a:prstGeom prst="rect">
            <a:avLst/>
          </a:prstGeom>
          <a:noFill/>
        </p:spPr>
        <p:txBody>
          <a:bodyPr wrap="square" rtlCol="0">
            <a:spAutoFit/>
          </a:bodyPr>
          <a:lstStyle/>
          <a:p>
            <a:pPr algn="ctr"/>
            <a:r>
              <a:rPr lang="en-US" sz="3600" b="1" dirty="0" smtClean="0">
                <a:solidFill>
                  <a:srgbClr val="863A53"/>
                </a:solidFill>
                <a:latin typeface="+mn-lt"/>
                <a:cs typeface="Times New Roman" pitchFamily="18" charset="0"/>
              </a:rPr>
              <a:t>Living in Microbial Ecosystems</a:t>
            </a:r>
            <a:endParaRPr lang="en-US" sz="3600" dirty="0">
              <a:solidFill>
                <a:srgbClr val="863A53"/>
              </a:solidFill>
              <a:latin typeface="+mn-lt"/>
            </a:endParaRPr>
          </a:p>
        </p:txBody>
      </p:sp>
      <p:grpSp>
        <p:nvGrpSpPr>
          <p:cNvPr id="20" name="Group 19"/>
          <p:cNvGrpSpPr/>
          <p:nvPr/>
        </p:nvGrpSpPr>
        <p:grpSpPr>
          <a:xfrm>
            <a:off x="9992138" y="3710605"/>
            <a:ext cx="2005113" cy="3054626"/>
            <a:chOff x="9001829" y="3242952"/>
            <a:chExt cx="1921996" cy="3024782"/>
          </a:xfrm>
        </p:grpSpPr>
        <p:pic>
          <p:nvPicPr>
            <p:cNvPr id="11" name="Picture 10" descr="EdYongMultitudes.jpg"/>
            <p:cNvPicPr>
              <a:picLocks noChangeAspect="1"/>
            </p:cNvPicPr>
            <p:nvPr/>
          </p:nvPicPr>
          <p:blipFill>
            <a:blip r:embed="rId2"/>
            <a:stretch>
              <a:fillRect/>
            </a:stretch>
          </p:blipFill>
          <p:spPr>
            <a:xfrm>
              <a:off x="9001829" y="3242952"/>
              <a:ext cx="1921996" cy="2747034"/>
            </a:xfrm>
            <a:prstGeom prst="rect">
              <a:avLst/>
            </a:prstGeom>
          </p:spPr>
        </p:pic>
        <p:sp>
          <p:nvSpPr>
            <p:cNvPr id="12" name="TextBox 11"/>
            <p:cNvSpPr txBox="1"/>
            <p:nvPr/>
          </p:nvSpPr>
          <p:spPr>
            <a:xfrm>
              <a:off x="9686653" y="5995848"/>
              <a:ext cx="552348" cy="271886"/>
            </a:xfrm>
            <a:prstGeom prst="rect">
              <a:avLst/>
            </a:prstGeom>
            <a:solidFill>
              <a:schemeClr val="bg1"/>
            </a:solidFill>
            <a:ln>
              <a:solidFill>
                <a:srgbClr val="863A53"/>
              </a:solidFill>
            </a:ln>
          </p:spPr>
          <p:txBody>
            <a:bodyPr wrap="square" rtlCol="0">
              <a:spAutoFit/>
            </a:bodyPr>
            <a:lstStyle/>
            <a:p>
              <a:r>
                <a:rPr lang="en-US" sz="1200" b="1" dirty="0" smtClean="0"/>
                <a:t>2016</a:t>
              </a:r>
              <a:endParaRPr lang="en-US" sz="1200" b="1" dirty="0"/>
            </a:p>
          </p:txBody>
        </p:sp>
      </p:grpSp>
      <p:grpSp>
        <p:nvGrpSpPr>
          <p:cNvPr id="19" name="Group 18"/>
          <p:cNvGrpSpPr/>
          <p:nvPr/>
        </p:nvGrpSpPr>
        <p:grpSpPr>
          <a:xfrm>
            <a:off x="7195937" y="2358889"/>
            <a:ext cx="1908313" cy="3032689"/>
            <a:chOff x="6202017" y="1863116"/>
            <a:chExt cx="1917375" cy="2971870"/>
          </a:xfrm>
        </p:grpSpPr>
        <p:pic>
          <p:nvPicPr>
            <p:cNvPr id="14" name="Picture 13" descr="Dietert.coverHRes.jpg"/>
            <p:cNvPicPr>
              <a:picLocks noChangeAspect="1"/>
            </p:cNvPicPr>
            <p:nvPr/>
          </p:nvPicPr>
          <p:blipFill>
            <a:blip r:embed="rId3" cstate="print"/>
            <a:stretch>
              <a:fillRect/>
            </a:stretch>
          </p:blipFill>
          <p:spPr>
            <a:xfrm>
              <a:off x="6202017" y="1863116"/>
              <a:ext cx="1917375" cy="2691112"/>
            </a:xfrm>
            <a:prstGeom prst="rect">
              <a:avLst/>
            </a:prstGeom>
          </p:spPr>
        </p:pic>
        <p:sp>
          <p:nvSpPr>
            <p:cNvPr id="16" name="TextBox 15"/>
            <p:cNvSpPr txBox="1"/>
            <p:nvPr/>
          </p:nvSpPr>
          <p:spPr>
            <a:xfrm>
              <a:off x="6884530" y="4557987"/>
              <a:ext cx="552348" cy="276999"/>
            </a:xfrm>
            <a:prstGeom prst="rect">
              <a:avLst/>
            </a:prstGeom>
            <a:solidFill>
              <a:schemeClr val="bg1"/>
            </a:solidFill>
            <a:ln>
              <a:solidFill>
                <a:srgbClr val="863A53"/>
              </a:solidFill>
            </a:ln>
          </p:spPr>
          <p:txBody>
            <a:bodyPr wrap="square" rtlCol="0">
              <a:spAutoFit/>
            </a:bodyPr>
            <a:lstStyle/>
            <a:p>
              <a:r>
                <a:rPr lang="en-US" sz="1200" b="1" dirty="0" smtClean="0"/>
                <a:t>2016</a:t>
              </a:r>
              <a:endParaRPr lang="en-US" sz="1200" b="1" dirty="0"/>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83574" y="834889"/>
            <a:ext cx="7261713" cy="6017032"/>
          </a:xfrm>
          <a:prstGeom prst="rect">
            <a:avLst/>
          </a:prstGeom>
          <a:noFill/>
          <a:ln>
            <a:noFill/>
          </a:ln>
        </p:spPr>
        <p:txBody>
          <a:bodyPr wrap="square" rtlCol="0">
            <a:spAutoFit/>
          </a:bodyPr>
          <a:lstStyle/>
          <a:p>
            <a:pPr marL="234950" indent="-234950">
              <a:spcBef>
                <a:spcPts val="1800"/>
              </a:spcBef>
              <a:spcAft>
                <a:spcPts val="600"/>
              </a:spcAft>
              <a:buClr>
                <a:srgbClr val="00B0F0"/>
              </a:buClr>
              <a:buFont typeface="Wingdings" pitchFamily="2" charset="2"/>
              <a:buChar char="Ø"/>
            </a:pPr>
            <a:r>
              <a:rPr lang="en-US" sz="2400" b="1" dirty="0" smtClean="0">
                <a:solidFill>
                  <a:srgbClr val="002060"/>
                </a:solidFill>
                <a:latin typeface="Arial" pitchFamily="34" charset="0"/>
                <a:cs typeface="Arial" pitchFamily="34" charset="0"/>
              </a:rPr>
              <a:t>Classical portrait: </a:t>
            </a:r>
          </a:p>
          <a:p>
            <a:pPr marL="692150" lvl="1" indent="-234950">
              <a:spcBef>
                <a:spcPts val="600"/>
              </a:spcBef>
              <a:spcAft>
                <a:spcPts val="600"/>
              </a:spcAft>
              <a:buClr>
                <a:srgbClr val="00B0F0"/>
              </a:buClr>
              <a:buFont typeface="Wingdings" pitchFamily="2" charset="2"/>
              <a:buChar char="Ø"/>
            </a:pPr>
            <a:r>
              <a:rPr lang="en-US" sz="2400" dirty="0" smtClean="0">
                <a:solidFill>
                  <a:srgbClr val="002060"/>
                </a:solidFill>
                <a:latin typeface="Arial" pitchFamily="34" charset="0"/>
                <a:cs typeface="Arial" pitchFamily="34" charset="0"/>
              </a:rPr>
              <a:t>Surveillance and destruction of pathogens</a:t>
            </a:r>
          </a:p>
          <a:p>
            <a:pPr marL="234950" indent="-234950">
              <a:spcBef>
                <a:spcPts val="1200"/>
              </a:spcBef>
              <a:spcAft>
                <a:spcPts val="600"/>
              </a:spcAft>
              <a:buClr>
                <a:srgbClr val="00B0F0"/>
              </a:buClr>
              <a:buFont typeface="Wingdings" pitchFamily="2" charset="2"/>
              <a:buChar char="Ø"/>
            </a:pPr>
            <a:r>
              <a:rPr lang="en-US" sz="2400" b="1" dirty="0" smtClean="0">
                <a:solidFill>
                  <a:srgbClr val="002060"/>
                </a:solidFill>
                <a:latin typeface="Arial" pitchFamily="34" charset="0"/>
                <a:cs typeface="Arial" pitchFamily="34" charset="0"/>
              </a:rPr>
              <a:t>Emerging insights for </a:t>
            </a:r>
            <a:r>
              <a:rPr lang="en-US" sz="2400" dirty="0" smtClean="0">
                <a:solidFill>
                  <a:srgbClr val="863A53"/>
                </a:solidFill>
                <a:latin typeface="Arial" pitchFamily="34" charset="0"/>
                <a:cs typeface="Arial" pitchFamily="34" charset="0"/>
              </a:rPr>
              <a:t>‘</a:t>
            </a:r>
            <a:r>
              <a:rPr lang="en-US" sz="2400" b="1" dirty="0" smtClean="0">
                <a:solidFill>
                  <a:srgbClr val="863A53"/>
                </a:solidFill>
                <a:latin typeface="Arial" pitchFamily="34" charset="0"/>
                <a:cs typeface="Arial" pitchFamily="34" charset="0"/>
              </a:rPr>
              <a:t>superorganisms’</a:t>
            </a:r>
            <a:r>
              <a:rPr lang="en-US" sz="2400" b="1" dirty="0" smtClean="0">
                <a:solidFill>
                  <a:srgbClr val="002060"/>
                </a:solidFill>
                <a:latin typeface="Arial" pitchFamily="34" charset="0"/>
                <a:cs typeface="Arial" pitchFamily="34" charset="0"/>
              </a:rPr>
              <a:t>: </a:t>
            </a:r>
          </a:p>
          <a:p>
            <a:pPr marL="692150" lvl="1" indent="-234950">
              <a:spcBef>
                <a:spcPts val="600"/>
              </a:spcBef>
              <a:spcAft>
                <a:spcPts val="600"/>
              </a:spcAft>
              <a:buClr>
                <a:srgbClr val="00B0F0"/>
              </a:buClr>
              <a:buFont typeface="Wingdings" pitchFamily="2" charset="2"/>
              <a:buChar char="Ø"/>
            </a:pPr>
            <a:r>
              <a:rPr lang="en-US" sz="2000" dirty="0" smtClean="0">
                <a:solidFill>
                  <a:srgbClr val="002060"/>
                </a:solidFill>
                <a:latin typeface="Arial" pitchFamily="34" charset="0"/>
                <a:cs typeface="Arial" pitchFamily="34" charset="0"/>
              </a:rPr>
              <a:t>‘</a:t>
            </a:r>
            <a:r>
              <a:rPr lang="en-US" sz="2000" dirty="0" err="1" smtClean="0">
                <a:solidFill>
                  <a:srgbClr val="002060"/>
                </a:solidFill>
                <a:latin typeface="Arial" pitchFamily="34" charset="0"/>
                <a:cs typeface="Arial" pitchFamily="34" charset="0"/>
              </a:rPr>
              <a:t>Microimmunosome</a:t>
            </a:r>
            <a:r>
              <a:rPr lang="en-US" sz="2000" dirty="0" smtClean="0">
                <a:solidFill>
                  <a:srgbClr val="002060"/>
                </a:solidFill>
                <a:latin typeface="Arial" pitchFamily="34" charset="0"/>
                <a:cs typeface="Arial" pitchFamily="34" charset="0"/>
              </a:rPr>
              <a:t>’ includes dense and diverse microbiota that synergistically and cooperatively protects against pathogens</a:t>
            </a:r>
          </a:p>
          <a:p>
            <a:pPr marL="692150" lvl="1" indent="-234950">
              <a:spcBef>
                <a:spcPts val="600"/>
              </a:spcBef>
              <a:spcAft>
                <a:spcPts val="600"/>
              </a:spcAft>
              <a:buClr>
                <a:srgbClr val="00B0F0"/>
              </a:buClr>
              <a:buFont typeface="Wingdings" pitchFamily="2" charset="2"/>
              <a:buChar char="Ø"/>
            </a:pPr>
            <a:r>
              <a:rPr lang="en-US" sz="2000" dirty="0" smtClean="0">
                <a:solidFill>
                  <a:srgbClr val="002060"/>
                </a:solidFill>
                <a:latin typeface="Arial" pitchFamily="34" charset="0"/>
                <a:cs typeface="Arial" pitchFamily="34" charset="0"/>
              </a:rPr>
              <a:t>Joint management of our relationships with our resident microbes, particularly at mucosal epithelia</a:t>
            </a:r>
          </a:p>
          <a:p>
            <a:pPr marL="1149350" lvl="2" indent="-234950">
              <a:spcAft>
                <a:spcPts val="600"/>
              </a:spcAft>
              <a:buClr>
                <a:srgbClr val="00B0F0"/>
              </a:buClr>
              <a:buFont typeface="Arial" pitchFamily="34" charset="0"/>
              <a:buChar char="•"/>
            </a:pPr>
            <a:r>
              <a:rPr lang="en-US" dirty="0" smtClean="0">
                <a:solidFill>
                  <a:srgbClr val="002060"/>
                </a:solidFill>
                <a:latin typeface="Arial" pitchFamily="34" charset="0"/>
                <a:cs typeface="Arial" pitchFamily="34" charset="0"/>
              </a:rPr>
              <a:t>Thousands of </a:t>
            </a:r>
            <a:r>
              <a:rPr lang="en-US" dirty="0" err="1" smtClean="0">
                <a:solidFill>
                  <a:srgbClr val="002060"/>
                </a:solidFill>
                <a:latin typeface="Arial" pitchFamily="34" charset="0"/>
                <a:cs typeface="Arial" pitchFamily="34" charset="0"/>
              </a:rPr>
              <a:t>commensals</a:t>
            </a:r>
            <a:r>
              <a:rPr lang="en-US" dirty="0" smtClean="0">
                <a:solidFill>
                  <a:srgbClr val="002060"/>
                </a:solidFill>
                <a:latin typeface="Arial" pitchFamily="34" charset="0"/>
                <a:cs typeface="Arial" pitchFamily="34" charset="0"/>
              </a:rPr>
              <a:t> (</a:t>
            </a:r>
            <a:r>
              <a:rPr lang="en-US" dirty="0" err="1" smtClean="0">
                <a:solidFill>
                  <a:srgbClr val="002060"/>
                </a:solidFill>
                <a:latin typeface="Arial" pitchFamily="34" charset="0"/>
                <a:cs typeface="Arial" pitchFamily="34" charset="0"/>
              </a:rPr>
              <a:t>Firmicutes</a:t>
            </a:r>
            <a:r>
              <a:rPr lang="en-US" dirty="0" smtClean="0">
                <a:solidFill>
                  <a:srgbClr val="002060"/>
                </a:solidFill>
                <a:latin typeface="Arial" pitchFamily="34" charset="0"/>
                <a:cs typeface="Arial" pitchFamily="34" charset="0"/>
              </a:rPr>
              <a:t>, </a:t>
            </a:r>
            <a:r>
              <a:rPr lang="en-US" dirty="0" err="1" smtClean="0">
                <a:solidFill>
                  <a:srgbClr val="002060"/>
                </a:solidFill>
                <a:latin typeface="Arial" pitchFamily="34" charset="0"/>
                <a:cs typeface="Arial" pitchFamily="34" charset="0"/>
              </a:rPr>
              <a:t>Bacteriodetes</a:t>
            </a:r>
            <a:r>
              <a:rPr lang="en-US" dirty="0" smtClean="0">
                <a:solidFill>
                  <a:srgbClr val="002060"/>
                </a:solidFill>
                <a:latin typeface="Arial" pitchFamily="34" charset="0"/>
                <a:cs typeface="Arial" pitchFamily="34" charset="0"/>
              </a:rPr>
              <a:t>, </a:t>
            </a:r>
            <a:r>
              <a:rPr lang="en-US" dirty="0" err="1" smtClean="0">
                <a:solidFill>
                  <a:srgbClr val="002060"/>
                </a:solidFill>
                <a:latin typeface="Arial" pitchFamily="34" charset="0"/>
                <a:cs typeface="Arial" pitchFamily="34" charset="0"/>
              </a:rPr>
              <a:t>Actinobacteria</a:t>
            </a:r>
            <a:r>
              <a:rPr lang="en-US" dirty="0" smtClean="0">
                <a:solidFill>
                  <a:srgbClr val="002060"/>
                </a:solidFill>
                <a:latin typeface="Arial" pitchFamily="34" charset="0"/>
                <a:cs typeface="Arial" pitchFamily="34" charset="0"/>
              </a:rPr>
              <a:t>, </a:t>
            </a:r>
            <a:r>
              <a:rPr lang="en-US" dirty="0" err="1" smtClean="0">
                <a:solidFill>
                  <a:srgbClr val="002060"/>
                </a:solidFill>
                <a:latin typeface="Arial" pitchFamily="34" charset="0"/>
                <a:cs typeface="Arial" pitchFamily="34" charset="0"/>
              </a:rPr>
              <a:t>Proteobacteria</a:t>
            </a:r>
            <a:r>
              <a:rPr lang="en-US" dirty="0" smtClean="0">
                <a:solidFill>
                  <a:srgbClr val="002060"/>
                </a:solidFill>
                <a:latin typeface="Arial" pitchFamily="34" charset="0"/>
                <a:cs typeface="Arial" pitchFamily="34" charset="0"/>
              </a:rPr>
              <a:t> phyla) contribute to mucosal immune homeostasis in the gut</a:t>
            </a:r>
          </a:p>
          <a:p>
            <a:pPr marL="692150" lvl="1" indent="-234950">
              <a:spcBef>
                <a:spcPts val="600"/>
              </a:spcBef>
              <a:spcAft>
                <a:spcPts val="600"/>
              </a:spcAft>
              <a:buClr>
                <a:srgbClr val="00B0F0"/>
              </a:buClr>
              <a:buFont typeface="Wingdings" pitchFamily="2" charset="2"/>
              <a:buChar char="Ø"/>
            </a:pPr>
            <a:r>
              <a:rPr lang="en-US" sz="2000" dirty="0" smtClean="0">
                <a:solidFill>
                  <a:srgbClr val="002060"/>
                </a:solidFill>
                <a:latin typeface="Arial" pitchFamily="34" charset="0"/>
                <a:cs typeface="Arial" pitchFamily="34" charset="0"/>
              </a:rPr>
              <a:t>Alliances not fixed, but change with context</a:t>
            </a:r>
          </a:p>
          <a:p>
            <a:pPr marL="1149350" lvl="2" indent="-234950">
              <a:spcAft>
                <a:spcPts val="600"/>
              </a:spcAft>
              <a:buClr>
                <a:srgbClr val="00B0F0"/>
              </a:buClr>
              <a:buFont typeface="Arial" pitchFamily="34" charset="0"/>
              <a:buChar char="•"/>
            </a:pPr>
            <a:r>
              <a:rPr lang="en-US" dirty="0" err="1" smtClean="0">
                <a:solidFill>
                  <a:srgbClr val="002060"/>
                </a:solidFill>
                <a:latin typeface="Arial" pitchFamily="34" charset="0"/>
                <a:cs typeface="Arial" pitchFamily="34" charset="0"/>
              </a:rPr>
              <a:t>commensals</a:t>
            </a:r>
            <a:r>
              <a:rPr lang="en-US" dirty="0" smtClean="0">
                <a:solidFill>
                  <a:srgbClr val="002060"/>
                </a:solidFill>
                <a:latin typeface="Arial" pitchFamily="34" charset="0"/>
                <a:cs typeface="Arial" pitchFamily="34" charset="0"/>
              </a:rPr>
              <a:t> can express mutualism or </a:t>
            </a:r>
            <a:r>
              <a:rPr lang="en-US" dirty="0" err="1" smtClean="0">
                <a:solidFill>
                  <a:srgbClr val="002060"/>
                </a:solidFill>
                <a:latin typeface="Arial" pitchFamily="34" charset="0"/>
                <a:cs typeface="Arial" pitchFamily="34" charset="0"/>
              </a:rPr>
              <a:t>pathogenicity</a:t>
            </a:r>
            <a:r>
              <a:rPr lang="en-US" dirty="0" smtClean="0">
                <a:solidFill>
                  <a:srgbClr val="002060"/>
                </a:solidFill>
                <a:latin typeface="Arial" pitchFamily="34" charset="0"/>
                <a:cs typeface="Arial" pitchFamily="34" charset="0"/>
              </a:rPr>
              <a:t> under certain conditions</a:t>
            </a:r>
            <a:r>
              <a:rPr lang="en-US" sz="2400" dirty="0" smtClean="0">
                <a:solidFill>
                  <a:srgbClr val="002060"/>
                </a:solidFill>
                <a:latin typeface="Arial" pitchFamily="34" charset="0"/>
                <a:cs typeface="Arial" pitchFamily="34" charset="0"/>
              </a:rPr>
              <a:t/>
            </a:r>
            <a:br>
              <a:rPr lang="en-US" sz="2400" dirty="0" smtClean="0">
                <a:solidFill>
                  <a:srgbClr val="002060"/>
                </a:solidFill>
                <a:latin typeface="Arial" pitchFamily="34" charset="0"/>
                <a:cs typeface="Arial" pitchFamily="34" charset="0"/>
              </a:rPr>
            </a:br>
            <a:endParaRPr lang="en-US" sz="2400" dirty="0" smtClean="0">
              <a:solidFill>
                <a:srgbClr val="863A53"/>
              </a:solidFill>
              <a:latin typeface="Arial" pitchFamily="34" charset="0"/>
              <a:cs typeface="Arial" pitchFamily="34" charset="0"/>
            </a:endParaRPr>
          </a:p>
        </p:txBody>
      </p:sp>
      <p:sp>
        <p:nvSpPr>
          <p:cNvPr id="8" name="TextBox 7"/>
          <p:cNvSpPr txBox="1"/>
          <p:nvPr/>
        </p:nvSpPr>
        <p:spPr>
          <a:xfrm>
            <a:off x="0" y="0"/>
            <a:ext cx="11545676" cy="646331"/>
          </a:xfrm>
          <a:prstGeom prst="rect">
            <a:avLst/>
          </a:prstGeom>
          <a:noFill/>
        </p:spPr>
        <p:txBody>
          <a:bodyPr wrap="square" rtlCol="0">
            <a:spAutoFit/>
          </a:bodyPr>
          <a:lstStyle/>
          <a:p>
            <a:pPr algn="ctr"/>
            <a:r>
              <a:rPr lang="en-US" sz="3600" b="1" dirty="0" smtClean="0">
                <a:solidFill>
                  <a:srgbClr val="863A53"/>
                </a:solidFill>
                <a:cs typeface="Times New Roman" pitchFamily="18" charset="0"/>
              </a:rPr>
              <a:t>Immunology in 21</a:t>
            </a:r>
            <a:r>
              <a:rPr lang="en-US" sz="3600" b="1" baseline="30000" dirty="0" smtClean="0">
                <a:solidFill>
                  <a:srgbClr val="863A53"/>
                </a:solidFill>
                <a:cs typeface="Times New Roman" pitchFamily="18" charset="0"/>
              </a:rPr>
              <a:t>st</a:t>
            </a:r>
            <a:r>
              <a:rPr lang="en-US" sz="3600" b="1" dirty="0" smtClean="0">
                <a:solidFill>
                  <a:srgbClr val="863A53"/>
                </a:solidFill>
                <a:cs typeface="Times New Roman" pitchFamily="18" charset="0"/>
              </a:rPr>
              <a:t> Century</a:t>
            </a:r>
            <a:endParaRPr lang="en-US" sz="3600" dirty="0">
              <a:solidFill>
                <a:srgbClr val="863A53"/>
              </a:solidFill>
              <a:latin typeface="+mn-lt"/>
            </a:endParaRPr>
          </a:p>
        </p:txBody>
      </p:sp>
      <p:grpSp>
        <p:nvGrpSpPr>
          <p:cNvPr id="2" name="Group 19"/>
          <p:cNvGrpSpPr/>
          <p:nvPr/>
        </p:nvGrpSpPr>
        <p:grpSpPr>
          <a:xfrm>
            <a:off x="9992138" y="3710605"/>
            <a:ext cx="2005113" cy="3054626"/>
            <a:chOff x="9001829" y="3242952"/>
            <a:chExt cx="1921996" cy="3024782"/>
          </a:xfrm>
        </p:grpSpPr>
        <p:pic>
          <p:nvPicPr>
            <p:cNvPr id="11" name="Picture 10" descr="EdYongMultitudes.jpg"/>
            <p:cNvPicPr>
              <a:picLocks noChangeAspect="1"/>
            </p:cNvPicPr>
            <p:nvPr/>
          </p:nvPicPr>
          <p:blipFill>
            <a:blip r:embed="rId2"/>
            <a:stretch>
              <a:fillRect/>
            </a:stretch>
          </p:blipFill>
          <p:spPr>
            <a:xfrm>
              <a:off x="9001829" y="3242952"/>
              <a:ext cx="1921996" cy="2747034"/>
            </a:xfrm>
            <a:prstGeom prst="rect">
              <a:avLst/>
            </a:prstGeom>
          </p:spPr>
        </p:pic>
        <p:sp>
          <p:nvSpPr>
            <p:cNvPr id="12" name="TextBox 11"/>
            <p:cNvSpPr txBox="1"/>
            <p:nvPr/>
          </p:nvSpPr>
          <p:spPr>
            <a:xfrm>
              <a:off x="9686653" y="5995848"/>
              <a:ext cx="552348" cy="271886"/>
            </a:xfrm>
            <a:prstGeom prst="rect">
              <a:avLst/>
            </a:prstGeom>
            <a:solidFill>
              <a:schemeClr val="bg1"/>
            </a:solidFill>
            <a:ln>
              <a:solidFill>
                <a:srgbClr val="863A53"/>
              </a:solidFill>
            </a:ln>
          </p:spPr>
          <p:txBody>
            <a:bodyPr wrap="square" rtlCol="0">
              <a:spAutoFit/>
            </a:bodyPr>
            <a:lstStyle/>
            <a:p>
              <a:r>
                <a:rPr lang="en-US" sz="1200" b="1" dirty="0" smtClean="0"/>
                <a:t>2016</a:t>
              </a:r>
              <a:endParaRPr lang="en-US" sz="1200" b="1" dirty="0"/>
            </a:p>
          </p:txBody>
        </p:sp>
      </p:grpSp>
      <p:grpSp>
        <p:nvGrpSpPr>
          <p:cNvPr id="3" name="Group 18"/>
          <p:cNvGrpSpPr/>
          <p:nvPr/>
        </p:nvGrpSpPr>
        <p:grpSpPr>
          <a:xfrm>
            <a:off x="8004320" y="874645"/>
            <a:ext cx="1908313" cy="3032689"/>
            <a:chOff x="6202017" y="1863116"/>
            <a:chExt cx="1917375" cy="2971870"/>
          </a:xfrm>
        </p:grpSpPr>
        <p:pic>
          <p:nvPicPr>
            <p:cNvPr id="14" name="Picture 13" descr="Dietert.coverHRes.jpg"/>
            <p:cNvPicPr>
              <a:picLocks noChangeAspect="1"/>
            </p:cNvPicPr>
            <p:nvPr/>
          </p:nvPicPr>
          <p:blipFill>
            <a:blip r:embed="rId3" cstate="print"/>
            <a:stretch>
              <a:fillRect/>
            </a:stretch>
          </p:blipFill>
          <p:spPr>
            <a:xfrm>
              <a:off x="6202017" y="1863116"/>
              <a:ext cx="1917375" cy="2691112"/>
            </a:xfrm>
            <a:prstGeom prst="rect">
              <a:avLst/>
            </a:prstGeom>
          </p:spPr>
        </p:pic>
        <p:sp>
          <p:nvSpPr>
            <p:cNvPr id="16" name="TextBox 15"/>
            <p:cNvSpPr txBox="1"/>
            <p:nvPr/>
          </p:nvSpPr>
          <p:spPr>
            <a:xfrm>
              <a:off x="6884530" y="4557987"/>
              <a:ext cx="552348" cy="276999"/>
            </a:xfrm>
            <a:prstGeom prst="rect">
              <a:avLst/>
            </a:prstGeom>
            <a:solidFill>
              <a:schemeClr val="bg1"/>
            </a:solidFill>
            <a:ln>
              <a:solidFill>
                <a:srgbClr val="863A53"/>
              </a:solidFill>
            </a:ln>
          </p:spPr>
          <p:txBody>
            <a:bodyPr wrap="square" rtlCol="0">
              <a:spAutoFit/>
            </a:bodyPr>
            <a:lstStyle/>
            <a:p>
              <a:r>
                <a:rPr lang="en-US" sz="1200" b="1" dirty="0" smtClean="0"/>
                <a:t>2016</a:t>
              </a:r>
              <a:endParaRPr lang="en-US" sz="1200" b="1" dirty="0"/>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36583" y="940904"/>
            <a:ext cx="10309713" cy="5632311"/>
          </a:xfrm>
          <a:prstGeom prst="rect">
            <a:avLst/>
          </a:prstGeom>
          <a:noFill/>
          <a:ln>
            <a:noFill/>
          </a:ln>
        </p:spPr>
        <p:txBody>
          <a:bodyPr wrap="square" rtlCol="0">
            <a:spAutoFit/>
          </a:bodyPr>
          <a:lstStyle/>
          <a:p>
            <a:pPr marL="234950" indent="-234950">
              <a:spcBef>
                <a:spcPts val="600"/>
              </a:spcBef>
              <a:spcAft>
                <a:spcPts val="600"/>
              </a:spcAft>
              <a:buClr>
                <a:srgbClr val="00B0F0"/>
              </a:buClr>
              <a:buFont typeface="Wingdings" pitchFamily="2" charset="2"/>
              <a:buChar char="Ø"/>
            </a:pPr>
            <a:r>
              <a:rPr lang="en-US" sz="2000" dirty="0" smtClean="0">
                <a:solidFill>
                  <a:srgbClr val="002060"/>
                </a:solidFill>
                <a:latin typeface="Arial" pitchFamily="34" charset="0"/>
                <a:cs typeface="Arial" pitchFamily="34" charset="0"/>
              </a:rPr>
              <a:t>As </a:t>
            </a:r>
            <a:r>
              <a:rPr lang="en-US" sz="2000" b="1" dirty="0" smtClean="0">
                <a:solidFill>
                  <a:srgbClr val="002060"/>
                </a:solidFill>
                <a:latin typeface="Arial" pitchFamily="34" charset="0"/>
                <a:cs typeface="Arial" pitchFamily="34" charset="0"/>
              </a:rPr>
              <a:t>expected for ecosystems, </a:t>
            </a:r>
            <a:br>
              <a:rPr lang="en-US" sz="2000" b="1" dirty="0" smtClean="0">
                <a:solidFill>
                  <a:srgbClr val="002060"/>
                </a:solidFill>
                <a:latin typeface="Arial" pitchFamily="34" charset="0"/>
                <a:cs typeface="Arial" pitchFamily="34" charset="0"/>
              </a:rPr>
            </a:br>
            <a:r>
              <a:rPr lang="en-US" sz="2000" dirty="0" smtClean="0">
                <a:solidFill>
                  <a:srgbClr val="002060"/>
                </a:solidFill>
                <a:latin typeface="Arial" pitchFamily="34" charset="0"/>
                <a:cs typeface="Arial" pitchFamily="34" charset="0"/>
              </a:rPr>
              <a:t>microbial communities change over time </a:t>
            </a:r>
            <a:br>
              <a:rPr lang="en-US" sz="2000" dirty="0" smtClean="0">
                <a:solidFill>
                  <a:srgbClr val="002060"/>
                </a:solidFill>
                <a:latin typeface="Arial" pitchFamily="34" charset="0"/>
                <a:cs typeface="Arial" pitchFamily="34" charset="0"/>
              </a:rPr>
            </a:br>
            <a:r>
              <a:rPr lang="en-US" sz="2000" dirty="0" smtClean="0">
                <a:solidFill>
                  <a:srgbClr val="002060"/>
                </a:solidFill>
                <a:latin typeface="Arial" pitchFamily="34" charset="0"/>
                <a:cs typeface="Arial" pitchFamily="34" charset="0"/>
              </a:rPr>
              <a:t>and space</a:t>
            </a:r>
          </a:p>
          <a:p>
            <a:pPr marL="234950" indent="-234950">
              <a:spcBef>
                <a:spcPts val="600"/>
              </a:spcBef>
              <a:spcAft>
                <a:spcPts val="600"/>
              </a:spcAft>
              <a:buClr>
                <a:srgbClr val="00B0F0"/>
              </a:buClr>
              <a:buFont typeface="Wingdings" pitchFamily="2" charset="2"/>
              <a:buChar char="Ø"/>
            </a:pPr>
            <a:r>
              <a:rPr lang="en-US" sz="2000" b="1" dirty="0" smtClean="0">
                <a:solidFill>
                  <a:srgbClr val="002060"/>
                </a:solidFill>
                <a:latin typeface="Arial" pitchFamily="34" charset="0"/>
                <a:cs typeface="Arial" pitchFamily="34" charset="0"/>
              </a:rPr>
              <a:t>Predicting risk </a:t>
            </a:r>
            <a:r>
              <a:rPr lang="en-US" sz="2000" dirty="0" smtClean="0">
                <a:solidFill>
                  <a:srgbClr val="002060"/>
                </a:solidFill>
                <a:latin typeface="Arial" pitchFamily="34" charset="0"/>
                <a:cs typeface="Arial" pitchFamily="34" charset="0"/>
              </a:rPr>
              <a:t>of illness is </a:t>
            </a:r>
            <a:r>
              <a:rPr lang="en-US" sz="2000" b="1" dirty="0" smtClean="0">
                <a:solidFill>
                  <a:srgbClr val="002060"/>
                </a:solidFill>
                <a:latin typeface="Arial" pitchFamily="34" charset="0"/>
                <a:cs typeface="Arial" pitchFamily="34" charset="0"/>
              </a:rPr>
              <a:t>complex </a:t>
            </a:r>
            <a:r>
              <a:rPr lang="en-US" sz="2000" dirty="0" smtClean="0">
                <a:solidFill>
                  <a:srgbClr val="002060"/>
                </a:solidFill>
                <a:latin typeface="Arial" pitchFamily="34" charset="0"/>
                <a:cs typeface="Arial" pitchFamily="34" charset="0"/>
              </a:rPr>
              <a:t>and</a:t>
            </a:r>
            <a:r>
              <a:rPr lang="en-US" sz="2000" b="1" dirty="0" smtClean="0">
                <a:solidFill>
                  <a:srgbClr val="002060"/>
                </a:solidFill>
                <a:latin typeface="Arial" pitchFamily="34" charset="0"/>
                <a:cs typeface="Arial" pitchFamily="34" charset="0"/>
              </a:rPr>
              <a:t> </a:t>
            </a:r>
            <a:br>
              <a:rPr lang="en-US" sz="2000" b="1" dirty="0" smtClean="0">
                <a:solidFill>
                  <a:srgbClr val="002060"/>
                </a:solidFill>
                <a:latin typeface="Arial" pitchFamily="34" charset="0"/>
                <a:cs typeface="Arial" pitchFamily="34" charset="0"/>
              </a:rPr>
            </a:br>
            <a:r>
              <a:rPr lang="en-US" sz="2000" b="1" dirty="0" smtClean="0">
                <a:solidFill>
                  <a:srgbClr val="002060"/>
                </a:solidFill>
                <a:latin typeface="Arial" pitchFamily="34" charset="0"/>
                <a:cs typeface="Arial" pitchFamily="34" charset="0"/>
              </a:rPr>
              <a:t>uncertain </a:t>
            </a:r>
            <a:r>
              <a:rPr lang="en-US" sz="2000" dirty="0" smtClean="0">
                <a:solidFill>
                  <a:srgbClr val="002060"/>
                </a:solidFill>
                <a:latin typeface="Arial" pitchFamily="34" charset="0"/>
                <a:cs typeface="Arial" pitchFamily="34" charset="0"/>
              </a:rPr>
              <a:t>(e.g., age, doses of pathogens,  </a:t>
            </a:r>
            <a:br>
              <a:rPr lang="en-US" sz="2000" dirty="0" smtClean="0">
                <a:solidFill>
                  <a:srgbClr val="002060"/>
                </a:solidFill>
                <a:latin typeface="Arial" pitchFamily="34" charset="0"/>
                <a:cs typeface="Arial" pitchFamily="34" charset="0"/>
              </a:rPr>
            </a:br>
            <a:r>
              <a:rPr lang="en-US" sz="2000" dirty="0" smtClean="0">
                <a:solidFill>
                  <a:srgbClr val="002060"/>
                </a:solidFill>
                <a:latin typeface="Arial" pitchFamily="34" charset="0"/>
                <a:cs typeface="Arial" pitchFamily="34" charset="0"/>
              </a:rPr>
              <a:t>environment, foods, health status, </a:t>
            </a:r>
            <a:br>
              <a:rPr lang="en-US" sz="2000" dirty="0" smtClean="0">
                <a:solidFill>
                  <a:srgbClr val="002060"/>
                </a:solidFill>
                <a:latin typeface="Arial" pitchFamily="34" charset="0"/>
                <a:cs typeface="Arial" pitchFamily="34" charset="0"/>
              </a:rPr>
            </a:br>
            <a:r>
              <a:rPr lang="en-US" sz="2000" dirty="0" smtClean="0">
                <a:solidFill>
                  <a:srgbClr val="002060"/>
                </a:solidFill>
                <a:latin typeface="Arial" pitchFamily="34" charset="0"/>
                <a:cs typeface="Arial" pitchFamily="34" charset="0"/>
              </a:rPr>
              <a:t>medications, nutrition, stress, water)</a:t>
            </a:r>
          </a:p>
          <a:p>
            <a:pPr marL="234950" indent="-234950">
              <a:spcBef>
                <a:spcPts val="600"/>
              </a:spcBef>
              <a:spcAft>
                <a:spcPts val="600"/>
              </a:spcAft>
              <a:buClr>
                <a:srgbClr val="00B0F0"/>
              </a:buClr>
              <a:buFont typeface="Wingdings" pitchFamily="2" charset="2"/>
              <a:buChar char="Ø"/>
            </a:pPr>
            <a:r>
              <a:rPr lang="en-US" sz="2000" b="1" dirty="0" smtClean="0">
                <a:solidFill>
                  <a:srgbClr val="002060"/>
                </a:solidFill>
                <a:latin typeface="Arial" pitchFamily="34" charset="0"/>
                <a:cs typeface="Arial" pitchFamily="34" charset="0"/>
              </a:rPr>
              <a:t>Perceptions of risk </a:t>
            </a:r>
            <a:r>
              <a:rPr lang="en-US" sz="2000" dirty="0" smtClean="0">
                <a:solidFill>
                  <a:srgbClr val="002060"/>
                </a:solidFill>
                <a:latin typeface="Arial" pitchFamily="34" charset="0"/>
                <a:cs typeface="Arial" pitchFamily="34" charset="0"/>
              </a:rPr>
              <a:t>in the media often </a:t>
            </a:r>
            <a:br>
              <a:rPr lang="en-US" sz="2000" dirty="0" smtClean="0">
                <a:solidFill>
                  <a:srgbClr val="002060"/>
                </a:solidFill>
                <a:latin typeface="Arial" pitchFamily="34" charset="0"/>
                <a:cs typeface="Arial" pitchFamily="34" charset="0"/>
              </a:rPr>
            </a:br>
            <a:r>
              <a:rPr lang="en-US" sz="2000" b="1" dirty="0" smtClean="0">
                <a:solidFill>
                  <a:srgbClr val="863A53"/>
                </a:solidFill>
                <a:latin typeface="Arial" pitchFamily="34" charset="0"/>
                <a:cs typeface="Arial" pitchFamily="34" charset="0"/>
              </a:rPr>
              <a:t>NOT</a:t>
            </a:r>
            <a:r>
              <a:rPr lang="en-US" sz="2000" dirty="0" smtClean="0">
                <a:solidFill>
                  <a:srgbClr val="002060"/>
                </a:solidFill>
                <a:latin typeface="Arial" pitchFamily="34" charset="0"/>
                <a:cs typeface="Arial" pitchFamily="34" charset="0"/>
              </a:rPr>
              <a:t> supported by </a:t>
            </a:r>
            <a:r>
              <a:rPr lang="en-US" sz="2000" b="1" dirty="0" smtClean="0">
                <a:solidFill>
                  <a:srgbClr val="002060"/>
                </a:solidFill>
                <a:latin typeface="Arial" pitchFamily="34" charset="0"/>
                <a:cs typeface="Arial" pitchFamily="34" charset="0"/>
              </a:rPr>
              <a:t>science</a:t>
            </a:r>
          </a:p>
          <a:p>
            <a:pPr marL="234950" indent="-234950">
              <a:spcBef>
                <a:spcPts val="600"/>
              </a:spcBef>
              <a:spcAft>
                <a:spcPts val="600"/>
              </a:spcAft>
              <a:buClr>
                <a:srgbClr val="00B0F0"/>
              </a:buClr>
              <a:buFont typeface="Wingdings" pitchFamily="2" charset="2"/>
              <a:buChar char="Ø"/>
            </a:pPr>
            <a:r>
              <a:rPr lang="en-US" sz="2000" b="1" dirty="0" smtClean="0">
                <a:solidFill>
                  <a:srgbClr val="002060"/>
                </a:solidFill>
                <a:latin typeface="Arial" pitchFamily="34" charset="0"/>
                <a:cs typeface="Arial" pitchFamily="34" charset="0"/>
              </a:rPr>
              <a:t>Perceptions of bacteria </a:t>
            </a:r>
            <a:br>
              <a:rPr lang="en-US" sz="2000" b="1" dirty="0" smtClean="0">
                <a:solidFill>
                  <a:srgbClr val="002060"/>
                </a:solidFill>
                <a:latin typeface="Arial" pitchFamily="34" charset="0"/>
                <a:cs typeface="Arial" pitchFamily="34" charset="0"/>
              </a:rPr>
            </a:br>
            <a:r>
              <a:rPr lang="en-US" sz="2000" dirty="0" smtClean="0">
                <a:solidFill>
                  <a:srgbClr val="002060"/>
                </a:solidFill>
                <a:latin typeface="Arial" pitchFamily="34" charset="0"/>
                <a:cs typeface="Arial" pitchFamily="34" charset="0"/>
              </a:rPr>
              <a:t>as</a:t>
            </a:r>
            <a:r>
              <a:rPr lang="en-US" sz="2000" b="1" dirty="0" smtClean="0">
                <a:solidFill>
                  <a:srgbClr val="002060"/>
                </a:solidFill>
                <a:latin typeface="Arial" pitchFamily="34" charset="0"/>
                <a:cs typeface="Arial" pitchFamily="34" charset="0"/>
              </a:rPr>
              <a:t> </a:t>
            </a:r>
            <a:r>
              <a:rPr lang="en-US" sz="2000" b="1" dirty="0" smtClean="0">
                <a:solidFill>
                  <a:srgbClr val="863A53"/>
                </a:solidFill>
                <a:latin typeface="Arial" pitchFamily="34" charset="0"/>
                <a:cs typeface="Arial" pitchFamily="34" charset="0"/>
              </a:rPr>
              <a:t>germs to be eradicated </a:t>
            </a:r>
            <a:r>
              <a:rPr lang="en-US" sz="2000" b="1" dirty="0" smtClean="0">
                <a:solidFill>
                  <a:srgbClr val="00B0F0"/>
                </a:solidFill>
                <a:latin typeface="Arial" pitchFamily="34" charset="0"/>
                <a:cs typeface="Arial" pitchFamily="34" charset="0"/>
              </a:rPr>
              <a:t>(</a:t>
            </a:r>
            <a:r>
              <a:rPr lang="en-US" sz="2000" b="1" dirty="0" err="1" smtClean="0">
                <a:solidFill>
                  <a:srgbClr val="00B0F0"/>
                </a:solidFill>
                <a:latin typeface="Arial" pitchFamily="34" charset="0"/>
                <a:cs typeface="Arial" pitchFamily="34" charset="0"/>
              </a:rPr>
              <a:t>germophobia</a:t>
            </a:r>
            <a:r>
              <a:rPr lang="en-US" sz="2000" b="1" dirty="0" smtClean="0">
                <a:solidFill>
                  <a:srgbClr val="00B0F0"/>
                </a:solidFill>
                <a:latin typeface="Arial" pitchFamily="34" charset="0"/>
                <a:cs typeface="Arial" pitchFamily="34" charset="0"/>
              </a:rPr>
              <a:t>)</a:t>
            </a:r>
            <a:r>
              <a:rPr lang="en-US" sz="2000" b="1" dirty="0" smtClean="0">
                <a:solidFill>
                  <a:srgbClr val="002060"/>
                </a:solidFill>
                <a:latin typeface="Arial" pitchFamily="34" charset="0"/>
                <a:cs typeface="Arial" pitchFamily="34" charset="0"/>
              </a:rPr>
              <a:t/>
            </a:r>
            <a:br>
              <a:rPr lang="en-US" sz="2000" b="1" dirty="0" smtClean="0">
                <a:solidFill>
                  <a:srgbClr val="002060"/>
                </a:solidFill>
                <a:latin typeface="Arial" pitchFamily="34" charset="0"/>
                <a:cs typeface="Arial" pitchFamily="34" charset="0"/>
              </a:rPr>
            </a:br>
            <a:r>
              <a:rPr lang="en-US" sz="2000" dirty="0" smtClean="0">
                <a:solidFill>
                  <a:srgbClr val="002060"/>
                </a:solidFill>
                <a:latin typeface="Arial" pitchFamily="34" charset="0"/>
                <a:cs typeface="Arial" pitchFamily="34" charset="0"/>
              </a:rPr>
              <a:t>being replaced by awareness </a:t>
            </a:r>
            <a:br>
              <a:rPr lang="en-US" sz="2000" dirty="0" smtClean="0">
                <a:solidFill>
                  <a:srgbClr val="002060"/>
                </a:solidFill>
                <a:latin typeface="Arial" pitchFamily="34" charset="0"/>
                <a:cs typeface="Arial" pitchFamily="34" charset="0"/>
              </a:rPr>
            </a:br>
            <a:r>
              <a:rPr lang="en-US" sz="2000" dirty="0" smtClean="0">
                <a:solidFill>
                  <a:srgbClr val="002060"/>
                </a:solidFill>
                <a:latin typeface="Arial" pitchFamily="34" charset="0"/>
                <a:cs typeface="Arial" pitchFamily="34" charset="0"/>
              </a:rPr>
              <a:t>of fostering </a:t>
            </a:r>
            <a:r>
              <a:rPr lang="en-US" sz="2000" b="1" dirty="0" smtClean="0">
                <a:solidFill>
                  <a:srgbClr val="863A53"/>
                </a:solidFill>
                <a:latin typeface="Arial" pitchFamily="34" charset="0"/>
                <a:cs typeface="Arial" pitchFamily="34" charset="0"/>
              </a:rPr>
              <a:t>symbiotic partners in health </a:t>
            </a:r>
            <a:br>
              <a:rPr lang="en-US" sz="2000" b="1" dirty="0" smtClean="0">
                <a:solidFill>
                  <a:srgbClr val="863A53"/>
                </a:solidFill>
                <a:latin typeface="Arial" pitchFamily="34" charset="0"/>
                <a:cs typeface="Arial" pitchFamily="34" charset="0"/>
              </a:rPr>
            </a:br>
            <a:r>
              <a:rPr lang="en-US" sz="2000" b="1" dirty="0" smtClean="0">
                <a:solidFill>
                  <a:srgbClr val="00B0F0"/>
                </a:solidFill>
                <a:latin typeface="Arial" pitchFamily="34" charset="0"/>
                <a:cs typeface="Arial" pitchFamily="34" charset="0"/>
              </a:rPr>
              <a:t>(</a:t>
            </a:r>
            <a:r>
              <a:rPr lang="en-US" sz="2000" b="1" dirty="0" err="1" smtClean="0">
                <a:solidFill>
                  <a:srgbClr val="00B0F0"/>
                </a:solidFill>
                <a:latin typeface="Arial" pitchFamily="34" charset="0"/>
                <a:cs typeface="Arial" pitchFamily="34" charset="0"/>
              </a:rPr>
              <a:t>microbiomania</a:t>
            </a:r>
            <a:r>
              <a:rPr lang="en-US" sz="2000" b="1" dirty="0" smtClean="0">
                <a:solidFill>
                  <a:srgbClr val="00B0F0"/>
                </a:solidFill>
                <a:latin typeface="Arial" pitchFamily="34" charset="0"/>
                <a:cs typeface="Arial" pitchFamily="34" charset="0"/>
              </a:rPr>
              <a:t>)</a:t>
            </a:r>
            <a:endParaRPr lang="en-US" sz="2000" dirty="0" smtClean="0">
              <a:solidFill>
                <a:srgbClr val="00B0F0"/>
              </a:solidFill>
            </a:endParaRPr>
          </a:p>
          <a:p>
            <a:pPr marL="234950" indent="-234950">
              <a:spcBef>
                <a:spcPts val="600"/>
              </a:spcBef>
              <a:spcAft>
                <a:spcPts val="600"/>
              </a:spcAft>
              <a:buClr>
                <a:srgbClr val="00B0F0"/>
              </a:buClr>
              <a:buFont typeface="Wingdings" pitchFamily="2" charset="2"/>
              <a:buChar char="Ø"/>
            </a:pPr>
            <a:r>
              <a:rPr lang="en-US" sz="2000" dirty="0" smtClean="0">
                <a:solidFill>
                  <a:srgbClr val="002060"/>
                </a:solidFill>
                <a:latin typeface="Arial" pitchFamily="34" charset="0"/>
                <a:cs typeface="Arial" pitchFamily="34" charset="0"/>
              </a:rPr>
              <a:t>In first decade of research, </a:t>
            </a:r>
            <a:r>
              <a:rPr lang="en-US" sz="2000" b="1" dirty="0" smtClean="0">
                <a:solidFill>
                  <a:srgbClr val="002060"/>
                </a:solidFill>
                <a:latin typeface="Arial" pitchFamily="34" charset="0"/>
                <a:cs typeface="Arial" pitchFamily="34" charset="0"/>
              </a:rPr>
              <a:t>knowledge of </a:t>
            </a:r>
            <a:br>
              <a:rPr lang="en-US" sz="2000" b="1" dirty="0" smtClean="0">
                <a:solidFill>
                  <a:srgbClr val="002060"/>
                </a:solidFill>
                <a:latin typeface="Arial" pitchFamily="34" charset="0"/>
                <a:cs typeface="Arial" pitchFamily="34" charset="0"/>
              </a:rPr>
            </a:br>
            <a:r>
              <a:rPr lang="en-US" sz="2000" b="1" dirty="0" smtClean="0">
                <a:solidFill>
                  <a:srgbClr val="002060"/>
                </a:solidFill>
                <a:latin typeface="Arial" pitchFamily="34" charset="0"/>
                <a:cs typeface="Arial" pitchFamily="34" charset="0"/>
              </a:rPr>
              <a:t>roles of microbiota of milks </a:t>
            </a:r>
            <a:r>
              <a:rPr lang="en-US" sz="2000" dirty="0" smtClean="0">
                <a:solidFill>
                  <a:srgbClr val="002060"/>
                </a:solidFill>
                <a:latin typeface="Arial" pitchFamily="34" charset="0"/>
                <a:cs typeface="Arial" pitchFamily="34" charset="0"/>
              </a:rPr>
              <a:t>is </a:t>
            </a:r>
            <a:r>
              <a:rPr lang="en-US" sz="2000" b="1" dirty="0" smtClean="0">
                <a:solidFill>
                  <a:srgbClr val="863A53"/>
                </a:solidFill>
                <a:latin typeface="Arial" pitchFamily="34" charset="0"/>
                <a:cs typeface="Arial" pitchFamily="34" charset="0"/>
              </a:rPr>
              <a:t>advancing</a:t>
            </a:r>
            <a:endParaRPr lang="en-US" sz="2000" b="1" dirty="0" smtClean="0">
              <a:solidFill>
                <a:srgbClr val="002060"/>
              </a:solidFill>
              <a:latin typeface="Arial" pitchFamily="34" charset="0"/>
              <a:cs typeface="Arial" pitchFamily="34" charset="0"/>
            </a:endParaRPr>
          </a:p>
        </p:txBody>
      </p:sp>
      <p:sp>
        <p:nvSpPr>
          <p:cNvPr id="8" name="TextBox 7"/>
          <p:cNvSpPr txBox="1"/>
          <p:nvPr/>
        </p:nvSpPr>
        <p:spPr>
          <a:xfrm>
            <a:off x="2" y="1"/>
            <a:ext cx="11545676" cy="646331"/>
          </a:xfrm>
          <a:prstGeom prst="rect">
            <a:avLst/>
          </a:prstGeom>
          <a:noFill/>
        </p:spPr>
        <p:txBody>
          <a:bodyPr wrap="square" rtlCol="0">
            <a:spAutoFit/>
          </a:bodyPr>
          <a:lstStyle/>
          <a:p>
            <a:pPr algn="ctr"/>
            <a:r>
              <a:rPr lang="en-US" sz="3600" b="1" dirty="0" smtClean="0">
                <a:solidFill>
                  <a:srgbClr val="863A53"/>
                </a:solidFill>
                <a:latin typeface="+mn-lt"/>
                <a:cs typeface="Times New Roman" pitchFamily="18" charset="0"/>
              </a:rPr>
              <a:t>Microbiota, Ecosystems, and Risk</a:t>
            </a:r>
            <a:endParaRPr lang="en-US" sz="3600" dirty="0">
              <a:solidFill>
                <a:srgbClr val="863A53"/>
              </a:solidFill>
              <a:latin typeface="+mn-lt"/>
            </a:endParaRPr>
          </a:p>
        </p:txBody>
      </p:sp>
      <p:grpSp>
        <p:nvGrpSpPr>
          <p:cNvPr id="2" name="Group 6"/>
          <p:cNvGrpSpPr/>
          <p:nvPr/>
        </p:nvGrpSpPr>
        <p:grpSpPr>
          <a:xfrm>
            <a:off x="5976722" y="1987833"/>
            <a:ext cx="6023055" cy="4239399"/>
            <a:chOff x="4426226" y="2257454"/>
            <a:chExt cx="6089312" cy="4287827"/>
          </a:xfrm>
        </p:grpSpPr>
        <p:pic>
          <p:nvPicPr>
            <p:cNvPr id="564225" name="Picture 1"/>
            <p:cNvPicPr>
              <a:picLocks noChangeAspect="1" noChangeArrowheads="1"/>
            </p:cNvPicPr>
            <p:nvPr/>
          </p:nvPicPr>
          <p:blipFill>
            <a:blip r:embed="rId2" cstate="print"/>
            <a:srcRect/>
            <a:stretch>
              <a:fillRect/>
            </a:stretch>
          </p:blipFill>
          <p:spPr bwMode="auto">
            <a:xfrm>
              <a:off x="4426226" y="2257454"/>
              <a:ext cx="6089312" cy="4050716"/>
            </a:xfrm>
            <a:prstGeom prst="rect">
              <a:avLst/>
            </a:prstGeom>
            <a:noFill/>
            <a:ln w="9525">
              <a:noFill/>
              <a:miter lim="800000"/>
              <a:headEnd/>
              <a:tailEnd/>
            </a:ln>
          </p:spPr>
        </p:pic>
        <p:sp>
          <p:nvSpPr>
            <p:cNvPr id="9" name="TextBox 8"/>
            <p:cNvSpPr txBox="1"/>
            <p:nvPr/>
          </p:nvSpPr>
          <p:spPr>
            <a:xfrm>
              <a:off x="4621169" y="6268282"/>
              <a:ext cx="5791522" cy="276999"/>
            </a:xfrm>
            <a:prstGeom prst="rect">
              <a:avLst/>
            </a:prstGeom>
            <a:solidFill>
              <a:schemeClr val="accent1">
                <a:lumMod val="20000"/>
                <a:lumOff val="80000"/>
              </a:schemeClr>
            </a:solidFill>
          </p:spPr>
          <p:txBody>
            <a:bodyPr wrap="none" rtlCol="0">
              <a:spAutoFit/>
            </a:bodyPr>
            <a:lstStyle/>
            <a:p>
              <a:r>
                <a:rPr lang="en-US" sz="1200" dirty="0" err="1" smtClean="0">
                  <a:latin typeface="Arial" pitchFamily="34" charset="0"/>
                  <a:cs typeface="Arial" pitchFamily="34" charset="0"/>
                </a:rPr>
                <a:t>Putignani</a:t>
              </a:r>
              <a:r>
                <a:rPr lang="en-US" sz="1200" dirty="0" smtClean="0">
                  <a:latin typeface="Arial" pitchFamily="34" charset="0"/>
                  <a:cs typeface="Arial" pitchFamily="34" charset="0"/>
                </a:rPr>
                <a:t>, et. al., 2014, http://www.nature.com/pr/journal/v76/n1/pdf/pr201449a.pdf</a:t>
              </a:r>
            </a:p>
          </p:txBody>
        </p:sp>
      </p:grpSp>
      <p:sp>
        <p:nvSpPr>
          <p:cNvPr id="11" name="Rounded Rectangle 10"/>
          <p:cNvSpPr/>
          <p:nvPr/>
        </p:nvSpPr>
        <p:spPr>
          <a:xfrm>
            <a:off x="10853530" y="1934817"/>
            <a:ext cx="1166192" cy="622854"/>
          </a:xfrm>
          <a:prstGeom prst="roundRect">
            <a:avLst/>
          </a:prstGeom>
          <a:noFill/>
          <a:ln w="38100">
            <a:solidFill>
              <a:srgbClr val="863A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5226" y="948690"/>
            <a:ext cx="10068461" cy="6032421"/>
          </a:xfrm>
          <a:prstGeom prst="rect">
            <a:avLst/>
          </a:prstGeom>
          <a:noFill/>
        </p:spPr>
        <p:txBody>
          <a:bodyPr wrap="square" rtlCol="0">
            <a:spAutoFit/>
          </a:bodyPr>
          <a:lstStyle/>
          <a:p>
            <a:pPr marL="342900" indent="-342900">
              <a:buClr>
                <a:schemeClr val="accent1"/>
              </a:buClr>
              <a:buFont typeface="Wingdings 3" panose="05040102010807070707" pitchFamily="18" charset="2"/>
              <a:buChar char=""/>
            </a:pPr>
            <a:r>
              <a:rPr lang="en-US" sz="2400" b="1" dirty="0" smtClean="0"/>
              <a:t>Human milk</a:t>
            </a:r>
          </a:p>
          <a:p>
            <a:pPr marL="800100" lvl="1" indent="-342900">
              <a:spcBef>
                <a:spcPts val="600"/>
              </a:spcBef>
              <a:spcAft>
                <a:spcPts val="600"/>
              </a:spcAft>
              <a:buClr>
                <a:schemeClr val="accent1"/>
              </a:buClr>
              <a:buFont typeface="Arial" pitchFamily="34" charset="0"/>
              <a:buChar char="•"/>
            </a:pPr>
            <a:r>
              <a:rPr lang="en-US" dirty="0" smtClean="0"/>
              <a:t>Emphasis on human milk waxed and waned over recent centuries, but now </a:t>
            </a:r>
            <a:br>
              <a:rPr lang="en-US" dirty="0" smtClean="0"/>
            </a:br>
            <a:r>
              <a:rPr lang="en-US" b="1" dirty="0" smtClean="0"/>
              <a:t>maternal milk </a:t>
            </a:r>
            <a:r>
              <a:rPr lang="en-US" dirty="0" smtClean="0"/>
              <a:t>recommended from birth and for two years or more</a:t>
            </a:r>
          </a:p>
          <a:p>
            <a:pPr marL="800100" lvl="1" indent="-342900">
              <a:spcBef>
                <a:spcPts val="600"/>
              </a:spcBef>
              <a:spcAft>
                <a:spcPts val="600"/>
              </a:spcAft>
              <a:buClr>
                <a:schemeClr val="accent1"/>
              </a:buClr>
              <a:buFont typeface="Arial" pitchFamily="34" charset="0"/>
              <a:buChar char="•"/>
            </a:pPr>
            <a:r>
              <a:rPr lang="en-US" dirty="0" smtClean="0"/>
              <a:t>Wet nursing ancient practice in many cultures (Code of Hammurabi from 2250 BC) </a:t>
            </a:r>
          </a:p>
          <a:p>
            <a:pPr marL="800100" lvl="1" indent="-342900">
              <a:spcBef>
                <a:spcPts val="600"/>
              </a:spcBef>
              <a:spcAft>
                <a:spcPts val="600"/>
              </a:spcAft>
              <a:buClr>
                <a:schemeClr val="accent1"/>
              </a:buClr>
              <a:buFont typeface="Arial" pitchFamily="34" charset="0"/>
              <a:buChar char="•"/>
            </a:pPr>
            <a:r>
              <a:rPr lang="en-US" dirty="0" smtClean="0"/>
              <a:t>Recent establishment of human donor milk banks (e.g., HMBANA established 1985; </a:t>
            </a:r>
            <a:r>
              <a:rPr lang="en-US" dirty="0" smtClean="0">
                <a:hlinkClick r:id="rId2"/>
              </a:rPr>
              <a:t>https://www.hmbana.org/about-hmbana</a:t>
            </a:r>
            <a:r>
              <a:rPr lang="en-US" dirty="0" smtClean="0"/>
              <a:t>) for care of at-risk infants (very low birth weight, premature, ill)</a:t>
            </a:r>
          </a:p>
          <a:p>
            <a:pPr marL="1257300" lvl="2" indent="-342900">
              <a:buClr>
                <a:schemeClr val="accent1"/>
              </a:buClr>
              <a:buFont typeface="Arial" pitchFamily="34" charset="0"/>
              <a:buChar char="•"/>
            </a:pPr>
            <a:r>
              <a:rPr lang="en-US" sz="1600" dirty="0" smtClean="0"/>
              <a:t>Early 20</a:t>
            </a:r>
            <a:r>
              <a:rPr lang="en-US" sz="1600" baseline="30000" dirty="0" smtClean="0"/>
              <a:t>th</a:t>
            </a:r>
            <a:r>
              <a:rPr lang="en-US" sz="1600" dirty="0" smtClean="0"/>
              <a:t> century donor milk unprocessed, now </a:t>
            </a:r>
            <a:r>
              <a:rPr lang="en-US" sz="1600" b="1" dirty="0" smtClean="0"/>
              <a:t>pasteurized</a:t>
            </a:r>
            <a:r>
              <a:rPr lang="en-US" sz="1600" dirty="0" smtClean="0"/>
              <a:t> (WHO/UNICEF, 1980)</a:t>
            </a:r>
          </a:p>
          <a:p>
            <a:pPr marL="342900" indent="-342900">
              <a:spcBef>
                <a:spcPts val="2400"/>
              </a:spcBef>
              <a:buClr>
                <a:schemeClr val="accent1"/>
              </a:buClr>
              <a:buFont typeface="Wingdings 3" panose="05040102010807070707" pitchFamily="18" charset="2"/>
              <a:buChar char=""/>
            </a:pPr>
            <a:r>
              <a:rPr lang="en-US" sz="2400" b="1" dirty="0" smtClean="0"/>
              <a:t>Non-human </a:t>
            </a:r>
            <a:r>
              <a:rPr lang="en-US" sz="2400" b="1" dirty="0"/>
              <a:t>milks </a:t>
            </a:r>
            <a:r>
              <a:rPr lang="en-US" sz="2400" dirty="0"/>
              <a:t>were produced and consumed for </a:t>
            </a:r>
            <a:r>
              <a:rPr lang="en-US" sz="2400" dirty="0" smtClean="0"/>
              <a:t>millennia, </a:t>
            </a:r>
            <a:br>
              <a:rPr lang="en-US" sz="2400" dirty="0" smtClean="0"/>
            </a:br>
            <a:r>
              <a:rPr lang="en-US" sz="2400" dirty="0" smtClean="0"/>
              <a:t>with domestication </a:t>
            </a:r>
            <a:r>
              <a:rPr lang="en-US" sz="2400" dirty="0"/>
              <a:t>of cows </a:t>
            </a:r>
            <a:r>
              <a:rPr lang="en-US" sz="2400" dirty="0" smtClean="0"/>
              <a:t>~</a:t>
            </a:r>
            <a:r>
              <a:rPr lang="en-US" sz="2400" b="1" dirty="0" smtClean="0"/>
              <a:t>8000 BC</a:t>
            </a:r>
          </a:p>
          <a:p>
            <a:pPr marL="800100" lvl="1" indent="-342900">
              <a:buClr>
                <a:schemeClr val="accent1"/>
              </a:buClr>
              <a:buFont typeface="Arial" pitchFamily="34" charset="0"/>
              <a:buChar char="•"/>
            </a:pPr>
            <a:r>
              <a:rPr lang="en-US" dirty="0" smtClean="0"/>
              <a:t>Industrialization </a:t>
            </a:r>
            <a:r>
              <a:rPr lang="en-US" dirty="0"/>
              <a:t>and distribution </a:t>
            </a:r>
            <a:r>
              <a:rPr lang="en-US" dirty="0" smtClean="0"/>
              <a:t>to cities began to raise issues </a:t>
            </a:r>
            <a:r>
              <a:rPr lang="en-US" dirty="0"/>
              <a:t>for safe milks </a:t>
            </a:r>
            <a:r>
              <a:rPr lang="en-US" dirty="0" smtClean="0"/>
              <a:t/>
            </a:r>
            <a:br>
              <a:rPr lang="en-US" dirty="0" smtClean="0"/>
            </a:br>
            <a:r>
              <a:rPr lang="en-US" dirty="0" smtClean="0"/>
              <a:t>in the US and around the world by the </a:t>
            </a:r>
            <a:r>
              <a:rPr lang="en-US" b="1" dirty="0"/>
              <a:t>19</a:t>
            </a:r>
            <a:r>
              <a:rPr lang="en-US" b="1" baseline="30000" dirty="0"/>
              <a:t>th</a:t>
            </a:r>
            <a:r>
              <a:rPr lang="en-US" b="1" dirty="0"/>
              <a:t> </a:t>
            </a:r>
            <a:r>
              <a:rPr lang="en-US" b="1" dirty="0" smtClean="0"/>
              <a:t>century</a:t>
            </a:r>
          </a:p>
          <a:p>
            <a:pPr marL="342900" indent="-342900">
              <a:spcBef>
                <a:spcPts val="2400"/>
              </a:spcBef>
              <a:buClr>
                <a:schemeClr val="accent1"/>
              </a:buClr>
              <a:buFont typeface="Wingdings 3" panose="05040102010807070707" pitchFamily="18" charset="2"/>
              <a:buChar char=""/>
            </a:pPr>
            <a:r>
              <a:rPr lang="en-US" sz="2400" b="1" dirty="0" smtClean="0">
                <a:solidFill>
                  <a:srgbClr val="863A53"/>
                </a:solidFill>
              </a:rPr>
              <a:t>Joint SRA Project: </a:t>
            </a:r>
            <a:r>
              <a:rPr lang="en-US" sz="2400" dirty="0" smtClean="0"/>
              <a:t>deliberating </a:t>
            </a:r>
            <a:r>
              <a:rPr lang="en-US" sz="2400" b="1" dirty="0" smtClean="0"/>
              <a:t>evidence</a:t>
            </a:r>
            <a:r>
              <a:rPr lang="en-US" sz="2400" dirty="0" smtClean="0"/>
              <a:t>, particularly from </a:t>
            </a:r>
            <a:r>
              <a:rPr lang="en-US" sz="2400" b="1" dirty="0" smtClean="0"/>
              <a:t>past decade</a:t>
            </a:r>
            <a:r>
              <a:rPr lang="en-US" sz="2400" dirty="0" smtClean="0"/>
              <a:t>,</a:t>
            </a:r>
            <a:r>
              <a:rPr lang="en-US" sz="2400" b="1" dirty="0" smtClean="0"/>
              <a:t> </a:t>
            </a:r>
            <a:r>
              <a:rPr lang="en-US" sz="2400" dirty="0" smtClean="0"/>
              <a:t>on benefits and risks associated with microbiota of milks </a:t>
            </a:r>
            <a:endParaRPr lang="en-US" sz="2400" dirty="0"/>
          </a:p>
          <a:p>
            <a:endParaRPr lang="en-US" dirty="0"/>
          </a:p>
          <a:p>
            <a:endParaRPr lang="en-US" dirty="0"/>
          </a:p>
        </p:txBody>
      </p:sp>
      <p:sp>
        <p:nvSpPr>
          <p:cNvPr id="7" name="TextBox 6"/>
          <p:cNvSpPr txBox="1"/>
          <p:nvPr/>
        </p:nvSpPr>
        <p:spPr>
          <a:xfrm>
            <a:off x="0" y="145775"/>
            <a:ext cx="9700591" cy="892552"/>
          </a:xfrm>
          <a:prstGeom prst="rect">
            <a:avLst/>
          </a:prstGeom>
          <a:noFill/>
        </p:spPr>
        <p:txBody>
          <a:bodyPr wrap="square" rtlCol="0">
            <a:spAutoFit/>
          </a:bodyPr>
          <a:lstStyle/>
          <a:p>
            <a:pPr algn="ctr"/>
            <a:r>
              <a:rPr lang="en-US" sz="3200" b="1" dirty="0" smtClean="0">
                <a:solidFill>
                  <a:srgbClr val="863A53"/>
                </a:solidFill>
              </a:rPr>
              <a:t>Milk a Mammalian Innovation </a:t>
            </a:r>
            <a:br>
              <a:rPr lang="en-US" sz="3200" b="1" dirty="0" smtClean="0">
                <a:solidFill>
                  <a:srgbClr val="863A53"/>
                </a:solidFill>
              </a:rPr>
            </a:br>
            <a:r>
              <a:rPr lang="en-US" sz="2000" b="1" dirty="0" smtClean="0">
                <a:solidFill>
                  <a:srgbClr val="863A53"/>
                </a:solidFill>
              </a:rPr>
              <a:t>200 Million-Year-Old ‘</a:t>
            </a:r>
            <a:r>
              <a:rPr lang="en-US" sz="2000" b="1" dirty="0" err="1" smtClean="0">
                <a:solidFill>
                  <a:srgbClr val="863A53"/>
                </a:solidFill>
              </a:rPr>
              <a:t>Superfood</a:t>
            </a:r>
            <a:r>
              <a:rPr lang="en-US" sz="2000" b="1" dirty="0" smtClean="0">
                <a:solidFill>
                  <a:srgbClr val="863A53"/>
                </a:solidFill>
              </a:rPr>
              <a:t>’ (Yong, </a:t>
            </a:r>
            <a:r>
              <a:rPr lang="en-US" sz="2000" b="1" dirty="0" smtClean="0">
                <a:solidFill>
                  <a:srgbClr val="863A53"/>
                </a:solidFill>
              </a:rPr>
              <a:t>2016)</a:t>
            </a:r>
            <a:endParaRPr lang="en-US" sz="2000" b="1" dirty="0">
              <a:solidFill>
                <a:srgbClr val="863A53"/>
              </a:solidFill>
            </a:endParaRPr>
          </a:p>
        </p:txBody>
      </p:sp>
      <p:grpSp>
        <p:nvGrpSpPr>
          <p:cNvPr id="5" name="Group 4"/>
          <p:cNvGrpSpPr/>
          <p:nvPr/>
        </p:nvGrpSpPr>
        <p:grpSpPr>
          <a:xfrm>
            <a:off x="10067619" y="92764"/>
            <a:ext cx="2005113" cy="3054626"/>
            <a:chOff x="9001829" y="3242952"/>
            <a:chExt cx="1921996" cy="3024782"/>
          </a:xfrm>
        </p:grpSpPr>
        <p:pic>
          <p:nvPicPr>
            <p:cNvPr id="6" name="Picture 5" descr="EdYongMultitudes.jpg"/>
            <p:cNvPicPr>
              <a:picLocks noChangeAspect="1"/>
            </p:cNvPicPr>
            <p:nvPr/>
          </p:nvPicPr>
          <p:blipFill>
            <a:blip r:embed="rId3"/>
            <a:stretch>
              <a:fillRect/>
            </a:stretch>
          </p:blipFill>
          <p:spPr>
            <a:xfrm>
              <a:off x="9001829" y="3242952"/>
              <a:ext cx="1921996" cy="2747034"/>
            </a:xfrm>
            <a:prstGeom prst="rect">
              <a:avLst/>
            </a:prstGeom>
          </p:spPr>
        </p:pic>
        <p:sp>
          <p:nvSpPr>
            <p:cNvPr id="8" name="TextBox 7"/>
            <p:cNvSpPr txBox="1"/>
            <p:nvPr/>
          </p:nvSpPr>
          <p:spPr>
            <a:xfrm>
              <a:off x="9686653" y="5995848"/>
              <a:ext cx="552348" cy="271886"/>
            </a:xfrm>
            <a:prstGeom prst="rect">
              <a:avLst/>
            </a:prstGeom>
            <a:solidFill>
              <a:schemeClr val="bg1"/>
            </a:solidFill>
            <a:ln>
              <a:solidFill>
                <a:srgbClr val="863A53"/>
              </a:solidFill>
            </a:ln>
          </p:spPr>
          <p:txBody>
            <a:bodyPr wrap="square" rtlCol="0">
              <a:spAutoFit/>
            </a:bodyPr>
            <a:lstStyle/>
            <a:p>
              <a:r>
                <a:rPr lang="en-US" sz="1200" b="1" dirty="0" smtClean="0"/>
                <a:t>2016</a:t>
              </a:r>
              <a:endParaRPr lang="en-US" sz="1200" b="1" dirty="0"/>
            </a:p>
          </p:txBody>
        </p:sp>
      </p:grpSp>
    </p:spTree>
    <p:extLst>
      <p:ext uri="{BB962C8B-B14F-4D97-AF65-F5344CB8AC3E}">
        <p14:creationId xmlns="" xmlns:p14="http://schemas.microsoft.com/office/powerpoint/2010/main" val="4672675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85064" y="954156"/>
            <a:ext cx="10068461" cy="5016758"/>
          </a:xfrm>
          <a:prstGeom prst="rect">
            <a:avLst/>
          </a:prstGeom>
          <a:noFill/>
        </p:spPr>
        <p:txBody>
          <a:bodyPr wrap="square" rtlCol="0">
            <a:spAutoFit/>
          </a:bodyPr>
          <a:lstStyle/>
          <a:p>
            <a:pPr marL="342900" indent="-342900">
              <a:buClr>
                <a:schemeClr val="accent1"/>
              </a:buClr>
              <a:buFont typeface="Wingdings 3" panose="05040102010807070707" pitchFamily="18" charset="2"/>
              <a:buChar char=""/>
            </a:pPr>
            <a:r>
              <a:rPr lang="en-US" sz="2400" dirty="0" smtClean="0"/>
              <a:t>Failure of infants to thrive, significantly more infections  </a:t>
            </a:r>
          </a:p>
          <a:p>
            <a:pPr marL="342900" indent="-342900">
              <a:buClr>
                <a:schemeClr val="accent1"/>
              </a:buClr>
              <a:buFont typeface="Wingdings 3" panose="05040102010807070707" pitchFamily="18" charset="2"/>
              <a:buChar char=""/>
            </a:pPr>
            <a:r>
              <a:rPr lang="en-US" sz="2400" dirty="0" smtClean="0"/>
              <a:t>Reduced inhibition of pathogens</a:t>
            </a:r>
          </a:p>
          <a:p>
            <a:pPr marL="342900" indent="-342900">
              <a:buClr>
                <a:schemeClr val="accent1"/>
              </a:buClr>
              <a:buFont typeface="Wingdings 3" panose="05040102010807070707" pitchFamily="18" charset="2"/>
              <a:buChar char=""/>
            </a:pPr>
            <a:r>
              <a:rPr lang="en-US" sz="2400" dirty="0" smtClean="0"/>
              <a:t>Inactivation or destruction of:</a:t>
            </a:r>
          </a:p>
          <a:p>
            <a:pPr marL="800100" lvl="1" indent="-342900">
              <a:spcAft>
                <a:spcPts val="600"/>
              </a:spcAft>
              <a:buClr>
                <a:schemeClr val="accent1"/>
              </a:buClr>
              <a:buFont typeface="Arial" pitchFamily="34" charset="0"/>
              <a:buChar char="•"/>
            </a:pPr>
            <a:r>
              <a:rPr lang="en-US" dirty="0" smtClean="0"/>
              <a:t>All immune cells</a:t>
            </a:r>
          </a:p>
          <a:p>
            <a:pPr marL="800100" lvl="1" indent="-342900">
              <a:spcAft>
                <a:spcPts val="600"/>
              </a:spcAft>
              <a:buClr>
                <a:schemeClr val="accent1"/>
              </a:buClr>
              <a:buFont typeface="Arial" pitchFamily="34" charset="0"/>
              <a:buChar char="•"/>
            </a:pPr>
            <a:r>
              <a:rPr lang="en-US" dirty="0" err="1" smtClean="0"/>
              <a:t>Immunoglobulins</a:t>
            </a:r>
            <a:r>
              <a:rPr lang="en-US" dirty="0" smtClean="0"/>
              <a:t> </a:t>
            </a:r>
          </a:p>
          <a:p>
            <a:pPr marL="1257300" lvl="2" indent="-342900">
              <a:spcAft>
                <a:spcPts val="600"/>
              </a:spcAft>
              <a:buClr>
                <a:schemeClr val="accent1"/>
              </a:buClr>
              <a:buFont typeface="Arial" pitchFamily="34" charset="0"/>
              <a:buChar char="•"/>
            </a:pPr>
            <a:r>
              <a:rPr lang="en-US" dirty="0" err="1" smtClean="0"/>
              <a:t>Secretory</a:t>
            </a:r>
            <a:r>
              <a:rPr lang="en-US" dirty="0" smtClean="0"/>
              <a:t> </a:t>
            </a:r>
            <a:r>
              <a:rPr lang="en-US" dirty="0" err="1" smtClean="0"/>
              <a:t>IgA</a:t>
            </a:r>
            <a:r>
              <a:rPr lang="en-US" dirty="0" smtClean="0"/>
              <a:t> reduced &lt;33% </a:t>
            </a:r>
          </a:p>
          <a:p>
            <a:pPr marL="1257300" lvl="2" indent="-342900">
              <a:spcAft>
                <a:spcPts val="600"/>
              </a:spcAft>
              <a:buClr>
                <a:schemeClr val="accent1"/>
              </a:buClr>
              <a:buFont typeface="Arial" pitchFamily="34" charset="0"/>
              <a:buChar char="•"/>
            </a:pPr>
            <a:r>
              <a:rPr lang="en-US" dirty="0" err="1" smtClean="0"/>
              <a:t>IgG</a:t>
            </a:r>
            <a:r>
              <a:rPr lang="en-US" dirty="0" smtClean="0"/>
              <a:t> reduced ~70%</a:t>
            </a:r>
          </a:p>
          <a:p>
            <a:pPr marL="1257300" lvl="2" indent="-342900">
              <a:spcAft>
                <a:spcPts val="600"/>
              </a:spcAft>
              <a:buClr>
                <a:schemeClr val="accent1"/>
              </a:buClr>
              <a:buFont typeface="Arial" pitchFamily="34" charset="0"/>
              <a:buChar char="•"/>
            </a:pPr>
            <a:r>
              <a:rPr lang="en-US" dirty="0" err="1" smtClean="0"/>
              <a:t>IgM</a:t>
            </a:r>
            <a:r>
              <a:rPr lang="en-US" dirty="0" smtClean="0"/>
              <a:t> completely inactivated</a:t>
            </a:r>
          </a:p>
          <a:p>
            <a:pPr marL="800100" lvl="1" indent="-342900">
              <a:spcAft>
                <a:spcPts val="600"/>
              </a:spcAft>
              <a:buClr>
                <a:schemeClr val="accent1"/>
              </a:buClr>
              <a:buFont typeface="Arial" pitchFamily="34" charset="0"/>
              <a:buChar char="•"/>
            </a:pPr>
            <a:r>
              <a:rPr lang="en-US" dirty="0" err="1" smtClean="0"/>
              <a:t>Lactoferrrin</a:t>
            </a:r>
            <a:r>
              <a:rPr lang="en-US" dirty="0" smtClean="0"/>
              <a:t> reduced 20%</a:t>
            </a:r>
          </a:p>
          <a:p>
            <a:pPr marL="800100" lvl="1" indent="-342900">
              <a:spcAft>
                <a:spcPts val="600"/>
              </a:spcAft>
              <a:buClr>
                <a:schemeClr val="accent1"/>
              </a:buClr>
              <a:buFont typeface="Arial" pitchFamily="34" charset="0"/>
              <a:buChar char="•"/>
            </a:pPr>
            <a:r>
              <a:rPr lang="en-US" dirty="0" smtClean="0"/>
              <a:t>Proteins (B-12 and </a:t>
            </a:r>
            <a:r>
              <a:rPr lang="en-US" dirty="0" err="1" smtClean="0"/>
              <a:t>folate</a:t>
            </a:r>
            <a:r>
              <a:rPr lang="en-US" dirty="0" smtClean="0"/>
              <a:t>-binder proteins) reduced/denatured 13%</a:t>
            </a:r>
          </a:p>
          <a:p>
            <a:pPr marL="800100" lvl="1" indent="-342900">
              <a:spcAft>
                <a:spcPts val="600"/>
              </a:spcAft>
              <a:buClr>
                <a:schemeClr val="accent1"/>
              </a:buClr>
              <a:buFont typeface="Arial" pitchFamily="34" charset="0"/>
              <a:buChar char="•"/>
            </a:pPr>
            <a:r>
              <a:rPr lang="en-US" dirty="0" smtClean="0"/>
              <a:t>Enzymes (e.g., </a:t>
            </a:r>
            <a:r>
              <a:rPr lang="en-US" dirty="0" err="1" smtClean="0"/>
              <a:t>lactoperoxidase</a:t>
            </a:r>
            <a:r>
              <a:rPr lang="en-US" dirty="0" smtClean="0"/>
              <a:t>, </a:t>
            </a:r>
            <a:r>
              <a:rPr lang="en-US" dirty="0" err="1" smtClean="0"/>
              <a:t>lysozyme</a:t>
            </a:r>
            <a:r>
              <a:rPr lang="en-US" dirty="0" smtClean="0"/>
              <a:t>) reduced 75% </a:t>
            </a:r>
          </a:p>
          <a:p>
            <a:pPr marL="800100" lvl="1" indent="-342900">
              <a:spcAft>
                <a:spcPts val="600"/>
              </a:spcAft>
              <a:buClr>
                <a:schemeClr val="accent1"/>
              </a:buClr>
              <a:buFont typeface="Arial" pitchFamily="34" charset="0"/>
              <a:buChar char="•"/>
            </a:pPr>
            <a:r>
              <a:rPr lang="en-US" dirty="0" smtClean="0"/>
              <a:t>Vitamins A, B-complex, C</a:t>
            </a:r>
          </a:p>
          <a:p>
            <a:pPr marL="800100" lvl="1" indent="-342900">
              <a:spcAft>
                <a:spcPts val="600"/>
              </a:spcAft>
              <a:buClr>
                <a:schemeClr val="accent1"/>
              </a:buClr>
              <a:buFont typeface="Arial" pitchFamily="34" charset="0"/>
              <a:buChar char="•"/>
            </a:pPr>
            <a:r>
              <a:rPr lang="en-US" dirty="0" smtClean="0"/>
              <a:t>Human milk oligosaccharides (HMOs)?</a:t>
            </a:r>
          </a:p>
          <a:p>
            <a:pPr marL="800100" lvl="1" indent="-342900">
              <a:spcAft>
                <a:spcPts val="600"/>
              </a:spcAft>
              <a:buClr>
                <a:schemeClr val="accent1"/>
              </a:buClr>
              <a:buFont typeface="Arial" pitchFamily="34" charset="0"/>
              <a:buChar char="•"/>
            </a:pPr>
            <a:r>
              <a:rPr lang="en-US" dirty="0" smtClean="0"/>
              <a:t>Microbiota, including commensal and beneficial (</a:t>
            </a:r>
            <a:r>
              <a:rPr lang="en-US" dirty="0" err="1" smtClean="0"/>
              <a:t>probiotic</a:t>
            </a:r>
            <a:r>
              <a:rPr lang="en-US" dirty="0" smtClean="0"/>
              <a:t>) strains</a:t>
            </a:r>
            <a:endParaRPr lang="en-US" dirty="0"/>
          </a:p>
        </p:txBody>
      </p:sp>
      <p:sp>
        <p:nvSpPr>
          <p:cNvPr id="7" name="TextBox 6"/>
          <p:cNvSpPr txBox="1"/>
          <p:nvPr/>
        </p:nvSpPr>
        <p:spPr>
          <a:xfrm>
            <a:off x="0" y="159024"/>
            <a:ext cx="9700591" cy="830997"/>
          </a:xfrm>
          <a:prstGeom prst="rect">
            <a:avLst/>
          </a:prstGeom>
          <a:noFill/>
        </p:spPr>
        <p:txBody>
          <a:bodyPr wrap="square" rtlCol="0">
            <a:spAutoFit/>
          </a:bodyPr>
          <a:lstStyle/>
          <a:p>
            <a:pPr algn="ctr"/>
            <a:r>
              <a:rPr lang="en-US" sz="3200" b="1" dirty="0" smtClean="0">
                <a:solidFill>
                  <a:srgbClr val="863A53"/>
                </a:solidFill>
              </a:rPr>
              <a:t>Effects of Pasteurization on Human Milk</a:t>
            </a:r>
            <a:br>
              <a:rPr lang="en-US" sz="3200" b="1" dirty="0" smtClean="0">
                <a:solidFill>
                  <a:srgbClr val="863A53"/>
                </a:solidFill>
              </a:rPr>
            </a:br>
            <a:endParaRPr lang="en-US" sz="1600" b="1" dirty="0">
              <a:solidFill>
                <a:srgbClr val="863A53"/>
              </a:solidFill>
            </a:endParaRPr>
          </a:p>
        </p:txBody>
      </p:sp>
      <p:sp>
        <p:nvSpPr>
          <p:cNvPr id="5" name="TextBox 4"/>
          <p:cNvSpPr txBox="1"/>
          <p:nvPr/>
        </p:nvSpPr>
        <p:spPr>
          <a:xfrm>
            <a:off x="2120348" y="6158661"/>
            <a:ext cx="7047507" cy="646331"/>
          </a:xfrm>
          <a:prstGeom prst="rect">
            <a:avLst/>
          </a:prstGeom>
          <a:noFill/>
        </p:spPr>
        <p:txBody>
          <a:bodyPr wrap="none" rtlCol="0">
            <a:spAutoFit/>
          </a:bodyPr>
          <a:lstStyle/>
          <a:p>
            <a:pPr algn="ctr"/>
            <a:r>
              <a:rPr lang="en-US" b="1" dirty="0" smtClean="0">
                <a:solidFill>
                  <a:srgbClr val="863A53"/>
                </a:solidFill>
              </a:rPr>
              <a:t>(Narayanan et al., 1984; Stein, 1986; Unger, 2010; </a:t>
            </a:r>
            <a:r>
              <a:rPr lang="en-US" b="1" dirty="0" err="1" smtClean="0">
                <a:solidFill>
                  <a:srgbClr val="863A53"/>
                </a:solidFill>
              </a:rPr>
              <a:t>Gyselet</a:t>
            </a:r>
            <a:r>
              <a:rPr lang="en-US" b="1" dirty="0" smtClean="0">
                <a:solidFill>
                  <a:srgbClr val="863A53"/>
                </a:solidFill>
              </a:rPr>
              <a:t> al., </a:t>
            </a:r>
            <a:br>
              <a:rPr lang="en-US" b="1" dirty="0" smtClean="0">
                <a:solidFill>
                  <a:srgbClr val="863A53"/>
                </a:solidFill>
              </a:rPr>
            </a:br>
            <a:r>
              <a:rPr lang="en-US" b="1" dirty="0" smtClean="0">
                <a:solidFill>
                  <a:srgbClr val="863A53"/>
                </a:solidFill>
              </a:rPr>
              <a:t>2012; Koenig et al., 2015; McGuire et al., 2017)</a:t>
            </a:r>
            <a:endParaRPr lang="en-US" dirty="0"/>
          </a:p>
        </p:txBody>
      </p:sp>
    </p:spTree>
    <p:extLst>
      <p:ext uri="{BB962C8B-B14F-4D97-AF65-F5344CB8AC3E}">
        <p14:creationId xmlns="" xmlns:p14="http://schemas.microsoft.com/office/powerpoint/2010/main" val="4672675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014" y="152400"/>
            <a:ext cx="8596668" cy="1320800"/>
          </a:xfrm>
        </p:spPr>
        <p:txBody>
          <a:bodyPr/>
          <a:lstStyle/>
          <a:p>
            <a:r>
              <a:rPr lang="en-US" b="1" dirty="0" smtClean="0">
                <a:solidFill>
                  <a:srgbClr val="863A53"/>
                </a:solidFill>
              </a:rPr>
              <a:t>Outline: Closing 2017 Webinar Series</a:t>
            </a:r>
            <a:endParaRPr lang="en-US" b="1" dirty="0">
              <a:solidFill>
                <a:srgbClr val="863A53"/>
              </a:solidFill>
            </a:endParaRPr>
          </a:p>
        </p:txBody>
      </p:sp>
      <p:sp>
        <p:nvSpPr>
          <p:cNvPr id="3" name="Content Placeholder 2"/>
          <p:cNvSpPr>
            <a:spLocks noGrp="1"/>
          </p:cNvSpPr>
          <p:nvPr>
            <p:ph idx="1"/>
          </p:nvPr>
        </p:nvSpPr>
        <p:spPr>
          <a:xfrm>
            <a:off x="664082" y="1073428"/>
            <a:ext cx="10719536" cy="5369780"/>
          </a:xfrm>
        </p:spPr>
        <p:txBody>
          <a:bodyPr>
            <a:noAutofit/>
          </a:bodyPr>
          <a:lstStyle/>
          <a:p>
            <a:pPr>
              <a:buFont typeface="Wingdings" pitchFamily="2" charset="2"/>
              <a:buChar char="Ø"/>
            </a:pPr>
            <a:r>
              <a:rPr lang="en-US" sz="2400" dirty="0" smtClean="0"/>
              <a:t>Microbiological discoveries (advancing knowledge of </a:t>
            </a:r>
            <a:br>
              <a:rPr lang="en-US" sz="2400" dirty="0" smtClean="0"/>
            </a:br>
            <a:r>
              <a:rPr lang="en-US" sz="2400" b="1" dirty="0" smtClean="0">
                <a:solidFill>
                  <a:srgbClr val="863A53"/>
                </a:solidFill>
              </a:rPr>
              <a:t>microbial ecology</a:t>
            </a:r>
            <a:r>
              <a:rPr lang="en-US" sz="2400" dirty="0" smtClean="0">
                <a:solidFill>
                  <a:schemeClr val="tx1"/>
                </a:solidFill>
              </a:rPr>
              <a:t>; Ed Yong, </a:t>
            </a:r>
            <a:r>
              <a:rPr lang="en-US" sz="2400" dirty="0" smtClean="0">
                <a:solidFill>
                  <a:schemeClr val="tx1"/>
                </a:solidFill>
              </a:rPr>
              <a:t>2016</a:t>
            </a:r>
            <a:r>
              <a:rPr lang="en-US" sz="2400" dirty="0" smtClean="0"/>
              <a:t>)</a:t>
            </a:r>
            <a:endParaRPr lang="en-US" sz="2400" dirty="0" smtClean="0"/>
          </a:p>
          <a:p>
            <a:pPr lvl="1">
              <a:buFont typeface="Arial" pitchFamily="34" charset="0"/>
              <a:buChar char="•"/>
            </a:pPr>
            <a:r>
              <a:rPr lang="en-US" sz="1800" dirty="0" smtClean="0"/>
              <a:t>Next-Gen risk assessment, risk communication, risk management </a:t>
            </a:r>
          </a:p>
          <a:p>
            <a:pPr>
              <a:buFont typeface="Wingdings" pitchFamily="2" charset="2"/>
              <a:buChar char="Ø"/>
            </a:pPr>
            <a:r>
              <a:rPr lang="en-US" sz="2400" dirty="0" smtClean="0"/>
              <a:t>‘Milk wars’ around the globe</a:t>
            </a:r>
          </a:p>
          <a:p>
            <a:pPr lvl="1">
              <a:lnSpc>
                <a:spcPct val="150000"/>
              </a:lnSpc>
              <a:buFont typeface="Arial" pitchFamily="34" charset="0"/>
              <a:buChar char="•"/>
            </a:pPr>
            <a:r>
              <a:rPr lang="en-US" sz="1800" dirty="0" smtClean="0"/>
              <a:t>US history (</a:t>
            </a:r>
            <a:r>
              <a:rPr lang="en-US" sz="1800" dirty="0" err="1" smtClean="0"/>
              <a:t>Mendelson</a:t>
            </a:r>
            <a:r>
              <a:rPr lang="en-US" sz="1800" dirty="0" smtClean="0"/>
              <a:t>, 2011)</a:t>
            </a:r>
          </a:p>
          <a:p>
            <a:pPr lvl="1">
              <a:lnSpc>
                <a:spcPct val="150000"/>
              </a:lnSpc>
              <a:buFont typeface="Arial" pitchFamily="34" charset="0"/>
              <a:buChar char="•"/>
            </a:pPr>
            <a:r>
              <a:rPr lang="en-US" sz="1800" dirty="0" smtClean="0"/>
              <a:t>Australia history</a:t>
            </a:r>
          </a:p>
          <a:p>
            <a:pPr lvl="1">
              <a:lnSpc>
                <a:spcPct val="150000"/>
              </a:lnSpc>
              <a:buFont typeface="Arial" pitchFamily="34" charset="0"/>
              <a:buChar char="•"/>
            </a:pPr>
            <a:r>
              <a:rPr lang="en-US" sz="1800" dirty="0" smtClean="0"/>
              <a:t>New Zealand history</a:t>
            </a:r>
          </a:p>
          <a:p>
            <a:pPr lvl="1">
              <a:lnSpc>
                <a:spcPct val="150000"/>
              </a:lnSpc>
              <a:buFont typeface="Arial" pitchFamily="34" charset="0"/>
              <a:buChar char="•"/>
            </a:pPr>
            <a:r>
              <a:rPr lang="en-US" sz="1800" dirty="0" smtClean="0"/>
              <a:t>UK history </a:t>
            </a:r>
          </a:p>
          <a:p>
            <a:pPr>
              <a:spcBef>
                <a:spcPts val="1800"/>
              </a:spcBef>
              <a:buFont typeface="Wingdings" pitchFamily="2" charset="2"/>
              <a:buChar char="Ø"/>
            </a:pPr>
            <a:r>
              <a:rPr lang="en-US" sz="2400" b="1" dirty="0" smtClean="0"/>
              <a:t>Evidence</a:t>
            </a:r>
            <a:r>
              <a:rPr lang="en-US" sz="2400" dirty="0" smtClean="0"/>
              <a:t> considered in top-down and </a:t>
            </a:r>
            <a:r>
              <a:rPr lang="en-US" sz="2400" b="1" dirty="0" smtClean="0">
                <a:solidFill>
                  <a:srgbClr val="863A53"/>
                </a:solidFill>
              </a:rPr>
              <a:t>bottom-up</a:t>
            </a:r>
            <a:r>
              <a:rPr lang="en-US" sz="2400" dirty="0" smtClean="0"/>
              <a:t> approaches</a:t>
            </a:r>
            <a:br>
              <a:rPr lang="en-US" sz="2400" dirty="0" smtClean="0"/>
            </a:br>
            <a:r>
              <a:rPr lang="en-US" sz="2000" dirty="0" smtClean="0"/>
              <a:t>(</a:t>
            </a:r>
            <a:r>
              <a:rPr lang="en-US" sz="2000" b="1" dirty="0" smtClean="0"/>
              <a:t>bottom up </a:t>
            </a:r>
            <a:r>
              <a:rPr lang="en-US" sz="2000" dirty="0" smtClean="0"/>
              <a:t>considers </a:t>
            </a:r>
            <a:r>
              <a:rPr lang="en-US" sz="2000" b="1" dirty="0" smtClean="0">
                <a:solidFill>
                  <a:srgbClr val="863A53"/>
                </a:solidFill>
              </a:rPr>
              <a:t>microbial ecology of foods and gastrointestinal </a:t>
            </a:r>
            <a:br>
              <a:rPr lang="en-US" sz="2000" b="1" dirty="0" smtClean="0">
                <a:solidFill>
                  <a:srgbClr val="863A53"/>
                </a:solidFill>
              </a:rPr>
            </a:br>
            <a:r>
              <a:rPr lang="en-US" sz="2000" b="1" dirty="0" smtClean="0">
                <a:solidFill>
                  <a:srgbClr val="863A53"/>
                </a:solidFill>
              </a:rPr>
              <a:t>tract</a:t>
            </a:r>
            <a:r>
              <a:rPr lang="en-US" sz="2000" dirty="0" smtClean="0">
                <a:solidFill>
                  <a:srgbClr val="863A53"/>
                </a:solidFill>
              </a:rPr>
              <a:t> </a:t>
            </a:r>
            <a:r>
              <a:rPr lang="en-US" sz="2000" dirty="0" smtClean="0">
                <a:solidFill>
                  <a:schemeClr val="tx1"/>
                </a:solidFill>
              </a:rPr>
              <a:t>and dose-response relationships)</a:t>
            </a:r>
            <a:endParaRPr lang="en-US" sz="2000" dirty="0">
              <a:solidFill>
                <a:schemeClr val="tx1"/>
              </a:solidFill>
            </a:endParaRPr>
          </a:p>
        </p:txBody>
      </p:sp>
      <p:grpSp>
        <p:nvGrpSpPr>
          <p:cNvPr id="4" name="Group 3"/>
          <p:cNvGrpSpPr/>
          <p:nvPr/>
        </p:nvGrpSpPr>
        <p:grpSpPr>
          <a:xfrm>
            <a:off x="9718954" y="1877971"/>
            <a:ext cx="2265048" cy="3520226"/>
            <a:chOff x="9353322" y="3084724"/>
            <a:chExt cx="2375216" cy="3586422"/>
          </a:xfrm>
        </p:grpSpPr>
        <p:pic>
          <p:nvPicPr>
            <p:cNvPr id="5" name="Picture 4" descr="EdYongMultitudes.jpg"/>
            <p:cNvPicPr>
              <a:picLocks noChangeAspect="1"/>
            </p:cNvPicPr>
            <p:nvPr/>
          </p:nvPicPr>
          <p:blipFill>
            <a:blip r:embed="rId2"/>
            <a:stretch>
              <a:fillRect/>
            </a:stretch>
          </p:blipFill>
          <p:spPr>
            <a:xfrm>
              <a:off x="9353322" y="3084724"/>
              <a:ext cx="2375216" cy="3298222"/>
            </a:xfrm>
            <a:prstGeom prst="rect">
              <a:avLst/>
            </a:prstGeom>
          </p:spPr>
        </p:pic>
        <p:sp>
          <p:nvSpPr>
            <p:cNvPr id="6" name="TextBox 5"/>
            <p:cNvSpPr txBox="1"/>
            <p:nvPr/>
          </p:nvSpPr>
          <p:spPr>
            <a:xfrm>
              <a:off x="10251324" y="6388938"/>
              <a:ext cx="579213" cy="282208"/>
            </a:xfrm>
            <a:prstGeom prst="rect">
              <a:avLst/>
            </a:prstGeom>
            <a:solidFill>
              <a:schemeClr val="accent1">
                <a:lumMod val="20000"/>
                <a:lumOff val="80000"/>
              </a:schemeClr>
            </a:solidFill>
          </p:spPr>
          <p:txBody>
            <a:bodyPr wrap="square" rtlCol="0">
              <a:spAutoFit/>
            </a:bodyPr>
            <a:lstStyle/>
            <a:p>
              <a:r>
                <a:rPr lang="en-US" sz="1200" b="1" dirty="0" smtClean="0"/>
                <a:t>2016</a:t>
              </a:r>
              <a:endParaRPr lang="en-US" sz="1200" b="1" dirty="0"/>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0" y="308976"/>
            <a:ext cx="12192000" cy="730684"/>
          </a:xfrm>
        </p:spPr>
        <p:txBody>
          <a:bodyPr>
            <a:normAutofit fontScale="90000"/>
          </a:bodyPr>
          <a:lstStyle/>
          <a:p>
            <a:pPr algn="ctr"/>
            <a:r>
              <a:rPr lang="en-US" b="1" dirty="0" smtClean="0">
                <a:solidFill>
                  <a:srgbClr val="863A53"/>
                </a:solidFill>
              </a:rPr>
              <a:t>Early Microbiological </a:t>
            </a:r>
            <a:r>
              <a:rPr lang="en-US" b="1" dirty="0">
                <a:solidFill>
                  <a:srgbClr val="863A53"/>
                </a:solidFill>
              </a:rPr>
              <a:t>Discoveries Impacting the Milk Wars</a:t>
            </a:r>
          </a:p>
        </p:txBody>
      </p:sp>
      <p:graphicFrame>
        <p:nvGraphicFramePr>
          <p:cNvPr id="5" name="Diagram 4"/>
          <p:cNvGraphicFramePr/>
          <p:nvPr>
            <p:extLst>
              <p:ext uri="{D42A27DB-BD31-4B8C-83A1-F6EECF244321}">
                <p14:modId xmlns="" xmlns:p14="http://schemas.microsoft.com/office/powerpoint/2010/main" val="4027303698"/>
              </p:ext>
            </p:extLst>
          </p:nvPr>
        </p:nvGraphicFramePr>
        <p:xfrm>
          <a:off x="0" y="972066"/>
          <a:ext cx="12480324" cy="5718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5102087" y="1007165"/>
            <a:ext cx="1612749" cy="369332"/>
          </a:xfrm>
          <a:prstGeom prst="rect">
            <a:avLst/>
          </a:prstGeom>
          <a:noFill/>
          <a:ln w="25400">
            <a:solidFill>
              <a:srgbClr val="863A53"/>
            </a:solidFill>
          </a:ln>
        </p:spPr>
        <p:txBody>
          <a:bodyPr wrap="none" rtlCol="0">
            <a:spAutoFit/>
          </a:bodyPr>
          <a:lstStyle/>
          <a:p>
            <a:r>
              <a:rPr lang="en-US" dirty="0" smtClean="0">
                <a:solidFill>
                  <a:srgbClr val="002060"/>
                </a:solidFill>
              </a:rPr>
              <a:t>Ed Yong, 2017</a:t>
            </a:r>
            <a:endParaRPr lang="en-US" dirty="0">
              <a:solidFill>
                <a:srgbClr val="002060"/>
              </a:solidFill>
            </a:endParaRPr>
          </a:p>
        </p:txBody>
      </p:sp>
      <p:sp>
        <p:nvSpPr>
          <p:cNvPr id="8" name="Rounded Rectangle 7"/>
          <p:cNvSpPr/>
          <p:nvPr/>
        </p:nvSpPr>
        <p:spPr>
          <a:xfrm rot="17629110">
            <a:off x="2652170" y="2849980"/>
            <a:ext cx="1943691" cy="261331"/>
          </a:xfrm>
          <a:prstGeom prst="roundRect">
            <a:avLst/>
          </a:prstGeom>
          <a:noFill/>
          <a:ln w="38100">
            <a:solidFill>
              <a:srgbClr val="863A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17629110">
            <a:off x="11007957" y="2879990"/>
            <a:ext cx="1463554" cy="476359"/>
          </a:xfrm>
          <a:prstGeom prst="roundRect">
            <a:avLst/>
          </a:prstGeom>
          <a:noFill/>
          <a:ln w="38100">
            <a:solidFill>
              <a:srgbClr val="863A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605782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0" y="136700"/>
            <a:ext cx="12192000" cy="730684"/>
          </a:xfrm>
        </p:spPr>
        <p:txBody>
          <a:bodyPr>
            <a:normAutofit fontScale="90000"/>
          </a:bodyPr>
          <a:lstStyle/>
          <a:p>
            <a:pPr algn="ctr"/>
            <a:r>
              <a:rPr lang="en-US" b="1" dirty="0" smtClean="0">
                <a:solidFill>
                  <a:srgbClr val="863A53"/>
                </a:solidFill>
              </a:rPr>
              <a:t>Later Microbiological </a:t>
            </a:r>
            <a:r>
              <a:rPr lang="en-US" b="1" dirty="0">
                <a:solidFill>
                  <a:srgbClr val="863A53"/>
                </a:solidFill>
              </a:rPr>
              <a:t>Discoveries </a:t>
            </a:r>
            <a:r>
              <a:rPr lang="en-US" b="1" dirty="0" smtClean="0">
                <a:solidFill>
                  <a:srgbClr val="863A53"/>
                </a:solidFill>
              </a:rPr>
              <a:t>Paving Path for </a:t>
            </a:r>
            <a:br>
              <a:rPr lang="en-US" b="1" dirty="0" smtClean="0">
                <a:solidFill>
                  <a:srgbClr val="863A53"/>
                </a:solidFill>
              </a:rPr>
            </a:br>
            <a:r>
              <a:rPr lang="en-US" b="1" dirty="0" smtClean="0">
                <a:solidFill>
                  <a:srgbClr val="863A53"/>
                </a:solidFill>
              </a:rPr>
              <a:t>Microbiome Studies</a:t>
            </a:r>
            <a:endParaRPr lang="en-US" b="1" dirty="0">
              <a:solidFill>
                <a:srgbClr val="863A53"/>
              </a:solidFill>
            </a:endParaRPr>
          </a:p>
        </p:txBody>
      </p:sp>
      <p:graphicFrame>
        <p:nvGraphicFramePr>
          <p:cNvPr id="5" name="Diagram 4"/>
          <p:cNvGraphicFramePr/>
          <p:nvPr>
            <p:extLst>
              <p:ext uri="{D42A27DB-BD31-4B8C-83A1-F6EECF244321}">
                <p14:modId xmlns="" xmlns:p14="http://schemas.microsoft.com/office/powerpoint/2010/main" val="4027303698"/>
              </p:ext>
            </p:extLst>
          </p:nvPr>
        </p:nvGraphicFramePr>
        <p:xfrm>
          <a:off x="0" y="972066"/>
          <a:ext cx="12480324" cy="5718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5062330" y="1285463"/>
            <a:ext cx="1612749" cy="369332"/>
          </a:xfrm>
          <a:prstGeom prst="rect">
            <a:avLst/>
          </a:prstGeom>
          <a:noFill/>
          <a:ln w="25400">
            <a:solidFill>
              <a:srgbClr val="863A53"/>
            </a:solidFill>
          </a:ln>
        </p:spPr>
        <p:txBody>
          <a:bodyPr wrap="none" rtlCol="0">
            <a:spAutoFit/>
          </a:bodyPr>
          <a:lstStyle/>
          <a:p>
            <a:r>
              <a:rPr lang="en-US" dirty="0" smtClean="0">
                <a:solidFill>
                  <a:srgbClr val="002060"/>
                </a:solidFill>
              </a:rPr>
              <a:t>Ed Yong, 2017</a:t>
            </a:r>
            <a:endParaRPr lang="en-US" dirty="0">
              <a:solidFill>
                <a:srgbClr val="002060"/>
              </a:solidFill>
            </a:endParaRPr>
          </a:p>
        </p:txBody>
      </p:sp>
      <p:pic>
        <p:nvPicPr>
          <p:cNvPr id="8" name="Picture 7" descr="NIH_HMP.png"/>
          <p:cNvPicPr>
            <a:picLocks noChangeAspect="1"/>
          </p:cNvPicPr>
          <p:nvPr/>
        </p:nvPicPr>
        <p:blipFill>
          <a:blip r:embed="rId7"/>
          <a:srcRect l="6290" r="6985"/>
          <a:stretch>
            <a:fillRect/>
          </a:stretch>
        </p:blipFill>
        <p:spPr>
          <a:xfrm>
            <a:off x="10058400" y="1139689"/>
            <a:ext cx="1974574" cy="2613298"/>
          </a:xfrm>
          <a:prstGeom prst="rect">
            <a:avLst/>
          </a:prstGeom>
          <a:ln w="25400">
            <a:solidFill>
              <a:srgbClr val="863A53"/>
            </a:solidFill>
          </a:ln>
        </p:spPr>
      </p:pic>
      <p:sp>
        <p:nvSpPr>
          <p:cNvPr id="7" name="Rounded Rectangle 6"/>
          <p:cNvSpPr/>
          <p:nvPr/>
        </p:nvSpPr>
        <p:spPr>
          <a:xfrm rot="17629110">
            <a:off x="5932652" y="2079036"/>
            <a:ext cx="2014791" cy="1627132"/>
          </a:xfrm>
          <a:prstGeom prst="roundRect">
            <a:avLst/>
          </a:prstGeom>
          <a:noFill/>
          <a:ln w="38100">
            <a:solidFill>
              <a:srgbClr val="863A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6057829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 xmlns:a16="http://schemas.microsoft.com/office/drawing/2014/main" id="{3D8C7D3C-1638-4A03-B065-28B3C7A6A75B}"/>
              </a:ext>
            </a:extLst>
          </p:cNvPr>
          <p:cNvSpPr/>
          <p:nvPr/>
        </p:nvSpPr>
        <p:spPr>
          <a:xfrm rot="17700000">
            <a:off x="6042100" y="5347804"/>
            <a:ext cx="2052414" cy="83339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5" name="Rectangle 14">
            <a:extLst>
              <a:ext uri="{FF2B5EF4-FFF2-40B4-BE49-F238E27FC236}">
                <a16:creationId xmlns="" xmlns:a16="http://schemas.microsoft.com/office/drawing/2014/main" id="{DB955CEB-1BB2-4EF7-8588-EC706EBB80A9}"/>
              </a:ext>
            </a:extLst>
          </p:cNvPr>
          <p:cNvSpPr/>
          <p:nvPr/>
        </p:nvSpPr>
        <p:spPr>
          <a:xfrm rot="17700000">
            <a:off x="7777864" y="1068694"/>
            <a:ext cx="2486939" cy="223929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0" name="Rectangle 39">
            <a:extLst>
              <a:ext uri="{FF2B5EF4-FFF2-40B4-BE49-F238E27FC236}">
                <a16:creationId xmlns="" xmlns:a16="http://schemas.microsoft.com/office/drawing/2014/main" id="{7CBBBA22-CA42-48EF-B0A1-9DD9E5E016DA}"/>
              </a:ext>
            </a:extLst>
          </p:cNvPr>
          <p:cNvSpPr/>
          <p:nvPr/>
        </p:nvSpPr>
        <p:spPr>
          <a:xfrm rot="17700000">
            <a:off x="3539162" y="4196998"/>
            <a:ext cx="3006675" cy="231533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4" name="Title 3">
            <a:extLst>
              <a:ext uri="{FF2B5EF4-FFF2-40B4-BE49-F238E27FC236}">
                <a16:creationId xmlns="" xmlns:a16="http://schemas.microsoft.com/office/drawing/2014/main" id="{BFB30C01-3F8D-43D8-B2B5-197B15603F15}"/>
              </a:ext>
            </a:extLst>
          </p:cNvPr>
          <p:cNvSpPr>
            <a:spLocks noGrp="1"/>
          </p:cNvSpPr>
          <p:nvPr>
            <p:ph type="title"/>
          </p:nvPr>
        </p:nvSpPr>
        <p:spPr>
          <a:xfrm>
            <a:off x="-365760" y="219126"/>
            <a:ext cx="10804358" cy="730684"/>
          </a:xfrm>
        </p:spPr>
        <p:txBody>
          <a:bodyPr>
            <a:normAutofit/>
          </a:bodyPr>
          <a:lstStyle/>
          <a:p>
            <a:pPr algn="ctr"/>
            <a:r>
              <a:rPr lang="en-US" sz="3200" b="1" dirty="0" smtClean="0">
                <a:solidFill>
                  <a:srgbClr val="863A53"/>
                </a:solidFill>
              </a:rPr>
              <a:t>Path for Microbiome </a:t>
            </a:r>
            <a:r>
              <a:rPr lang="en-US" sz="3200" b="1" dirty="0">
                <a:solidFill>
                  <a:srgbClr val="863A53"/>
                </a:solidFill>
              </a:rPr>
              <a:t>Studies</a:t>
            </a:r>
          </a:p>
        </p:txBody>
      </p:sp>
      <p:sp>
        <p:nvSpPr>
          <p:cNvPr id="30" name="TextBox 29"/>
          <p:cNvSpPr txBox="1"/>
          <p:nvPr/>
        </p:nvSpPr>
        <p:spPr>
          <a:xfrm>
            <a:off x="215522" y="967556"/>
            <a:ext cx="3999653" cy="2539157"/>
          </a:xfrm>
          <a:prstGeom prst="rect">
            <a:avLst/>
          </a:prstGeom>
          <a:noFill/>
          <a:ln w="25400">
            <a:solidFill>
              <a:srgbClr val="00B0F0"/>
            </a:solidFill>
          </a:ln>
        </p:spPr>
        <p:txBody>
          <a:bodyPr wrap="square" rtlCol="0">
            <a:spAutoFit/>
          </a:bodyPr>
          <a:lstStyle/>
          <a:p>
            <a:pPr>
              <a:lnSpc>
                <a:spcPct val="150000"/>
              </a:lnSpc>
              <a:spcBef>
                <a:spcPts val="0"/>
              </a:spcBef>
              <a:spcAft>
                <a:spcPts val="0"/>
              </a:spcAft>
              <a:buClrTx/>
              <a:buSzTx/>
            </a:pPr>
            <a:r>
              <a:rPr lang="en-US" dirty="0">
                <a:latin typeface="Calibri"/>
              </a:rPr>
              <a:t>“history of warfare always proves more glamorous that accounts of co-operation… no one has made a </a:t>
            </a:r>
            <a:r>
              <a:rPr lang="en-US" b="1" dirty="0">
                <a:solidFill>
                  <a:srgbClr val="863A53"/>
                </a:solidFill>
                <a:latin typeface="Calibri"/>
              </a:rPr>
              <a:t>success story of </a:t>
            </a:r>
            <a:r>
              <a:rPr lang="en-US" b="1" dirty="0" smtClean="0">
                <a:solidFill>
                  <a:srgbClr val="863A53"/>
                </a:solidFill>
                <a:latin typeface="Calibri"/>
              </a:rPr>
              <a:t>the useful </a:t>
            </a:r>
            <a:r>
              <a:rPr lang="en-US" b="1" dirty="0">
                <a:solidFill>
                  <a:srgbClr val="863A53"/>
                </a:solidFill>
                <a:latin typeface="Calibri"/>
              </a:rPr>
              <a:t>role played by microbes in the intestine</a:t>
            </a:r>
            <a:r>
              <a:rPr lang="en-US" dirty="0">
                <a:latin typeface="Calibri"/>
              </a:rPr>
              <a:t>…”</a:t>
            </a:r>
          </a:p>
          <a:p>
            <a:r>
              <a:rPr lang="en-US" sz="2400" b="1" dirty="0">
                <a:latin typeface="Calibri" pitchFamily="34" charset="0"/>
                <a:cs typeface="Calibri" pitchFamily="34" charset="0"/>
              </a:rPr>
              <a:t>R. Dubois (1948)</a:t>
            </a:r>
          </a:p>
        </p:txBody>
      </p:sp>
      <p:sp>
        <p:nvSpPr>
          <p:cNvPr id="34" name="TextBox 33"/>
          <p:cNvSpPr txBox="1"/>
          <p:nvPr/>
        </p:nvSpPr>
        <p:spPr>
          <a:xfrm>
            <a:off x="4598504" y="1407005"/>
            <a:ext cx="5265422" cy="2939266"/>
          </a:xfrm>
          <a:prstGeom prst="rect">
            <a:avLst/>
          </a:prstGeom>
          <a:noFill/>
          <a:ln w="25400">
            <a:solidFill>
              <a:srgbClr val="00B0F0"/>
            </a:solidFill>
          </a:ln>
        </p:spPr>
        <p:txBody>
          <a:bodyPr wrap="square" rtlCol="0">
            <a:spAutoFit/>
          </a:bodyPr>
          <a:lstStyle/>
          <a:p>
            <a:pPr marL="285750" indent="-285750">
              <a:spcBef>
                <a:spcPts val="600"/>
              </a:spcBef>
              <a:spcAft>
                <a:spcPts val="600"/>
              </a:spcAft>
              <a:buClr>
                <a:schemeClr val="accent1"/>
              </a:buClr>
              <a:buSzTx/>
              <a:buFont typeface="Wingdings 3" panose="05040102010807070707" pitchFamily="18" charset="2"/>
              <a:buChar char=""/>
            </a:pPr>
            <a:r>
              <a:rPr lang="en-US" dirty="0">
                <a:latin typeface="Calibri"/>
              </a:rPr>
              <a:t>Discovery of </a:t>
            </a:r>
            <a:r>
              <a:rPr lang="en-US" b="1" dirty="0">
                <a:solidFill>
                  <a:srgbClr val="863A53"/>
                </a:solidFill>
                <a:latin typeface="Calibri"/>
              </a:rPr>
              <a:t>16S </a:t>
            </a:r>
            <a:r>
              <a:rPr lang="en-US" b="1" dirty="0" err="1">
                <a:solidFill>
                  <a:srgbClr val="863A53"/>
                </a:solidFill>
                <a:latin typeface="Calibri"/>
              </a:rPr>
              <a:t>rRNA</a:t>
            </a:r>
            <a:r>
              <a:rPr lang="en-US" b="1" dirty="0">
                <a:solidFill>
                  <a:srgbClr val="863A53"/>
                </a:solidFill>
                <a:latin typeface="Calibri"/>
              </a:rPr>
              <a:t> </a:t>
            </a:r>
            <a:r>
              <a:rPr lang="en-US" dirty="0">
                <a:latin typeface="Calibri"/>
              </a:rPr>
              <a:t>as taxonomic tool</a:t>
            </a:r>
            <a:r>
              <a:rPr lang="en-US" dirty="0" smtClean="0">
                <a:latin typeface="Calibri"/>
              </a:rPr>
              <a:t>,  </a:t>
            </a:r>
            <a:r>
              <a:rPr lang="en-US" dirty="0">
                <a:latin typeface="Calibri"/>
              </a:rPr>
              <a:t>both descriptive and functional</a:t>
            </a:r>
          </a:p>
          <a:p>
            <a:pPr marL="285750" indent="-285750">
              <a:spcBef>
                <a:spcPts val="600"/>
              </a:spcBef>
              <a:spcAft>
                <a:spcPts val="600"/>
              </a:spcAft>
              <a:buClr>
                <a:schemeClr val="accent1"/>
              </a:buClr>
              <a:buSzTx/>
              <a:buFont typeface="Wingdings 3" panose="05040102010807070707" pitchFamily="18" charset="2"/>
              <a:buChar char=""/>
            </a:pPr>
            <a:r>
              <a:rPr lang="en-US" dirty="0">
                <a:latin typeface="Calibri"/>
              </a:rPr>
              <a:t>Genetics more powerful lens than physical </a:t>
            </a:r>
            <a:r>
              <a:rPr lang="en-US" dirty="0" smtClean="0">
                <a:latin typeface="Calibri"/>
              </a:rPr>
              <a:t>traits (phenotype)</a:t>
            </a:r>
            <a:endParaRPr lang="en-US" dirty="0">
              <a:latin typeface="Calibri"/>
            </a:endParaRPr>
          </a:p>
          <a:p>
            <a:pPr marL="285750" indent="-285750">
              <a:spcBef>
                <a:spcPts val="600"/>
              </a:spcBef>
              <a:spcAft>
                <a:spcPts val="600"/>
              </a:spcAft>
              <a:buClr>
                <a:schemeClr val="accent1"/>
              </a:buClr>
              <a:buSzTx/>
              <a:buFont typeface="Wingdings 3" panose="05040102010807070707" pitchFamily="18" charset="2"/>
              <a:buChar char=""/>
            </a:pPr>
            <a:r>
              <a:rPr lang="en-US" dirty="0">
                <a:latin typeface="Calibri"/>
              </a:rPr>
              <a:t>Library for 30 microbes compiled by </a:t>
            </a:r>
            <a:r>
              <a:rPr lang="en-US" b="1" dirty="0">
                <a:latin typeface="Calibri"/>
              </a:rPr>
              <a:t>1976</a:t>
            </a:r>
          </a:p>
          <a:p>
            <a:pPr marL="285750" indent="-285750">
              <a:spcBef>
                <a:spcPts val="600"/>
              </a:spcBef>
              <a:spcAft>
                <a:spcPts val="600"/>
              </a:spcAft>
              <a:buClr>
                <a:schemeClr val="accent1"/>
              </a:buClr>
              <a:buSzTx/>
              <a:buFont typeface="Wingdings 3" panose="05040102010807070707" pitchFamily="18" charset="2"/>
              <a:buChar char=""/>
            </a:pPr>
            <a:r>
              <a:rPr lang="en-US" dirty="0" smtClean="0">
                <a:latin typeface="Calibri"/>
              </a:rPr>
              <a:t>True </a:t>
            </a:r>
            <a:r>
              <a:rPr lang="en-US" dirty="0">
                <a:latin typeface="Calibri"/>
              </a:rPr>
              <a:t>census of microbes, independent of ability to isolate and </a:t>
            </a:r>
            <a:r>
              <a:rPr lang="en-US" dirty="0" smtClean="0">
                <a:latin typeface="Calibri"/>
              </a:rPr>
              <a:t>culture; birth of –</a:t>
            </a:r>
            <a:r>
              <a:rPr lang="en-US" dirty="0" err="1" smtClean="0">
                <a:latin typeface="Calibri"/>
              </a:rPr>
              <a:t>omics</a:t>
            </a:r>
            <a:r>
              <a:rPr lang="en-US" dirty="0" smtClean="0">
                <a:latin typeface="Calibri"/>
              </a:rPr>
              <a:t> disciplines </a:t>
            </a:r>
            <a:endParaRPr lang="en-US" dirty="0">
              <a:latin typeface="Calibri"/>
            </a:endParaRPr>
          </a:p>
          <a:p>
            <a:pPr>
              <a:spcAft>
                <a:spcPts val="600"/>
              </a:spcAft>
            </a:pPr>
            <a:r>
              <a:rPr lang="en-US" sz="2400" b="1" dirty="0">
                <a:latin typeface="Calibri"/>
              </a:rPr>
              <a:t>C. </a:t>
            </a:r>
            <a:r>
              <a:rPr lang="en-US" sz="2400" b="1" dirty="0" err="1">
                <a:latin typeface="Calibri"/>
              </a:rPr>
              <a:t>Woese</a:t>
            </a:r>
            <a:r>
              <a:rPr lang="en-US" sz="2400" b="1" dirty="0">
                <a:latin typeface="Calibri"/>
              </a:rPr>
              <a:t> (1970s)</a:t>
            </a:r>
            <a:endParaRPr lang="en-US" sz="2400" dirty="0"/>
          </a:p>
        </p:txBody>
      </p:sp>
      <p:sp>
        <p:nvSpPr>
          <p:cNvPr id="12" name="TextBox 11"/>
          <p:cNvSpPr txBox="1"/>
          <p:nvPr/>
        </p:nvSpPr>
        <p:spPr>
          <a:xfrm>
            <a:off x="4359965" y="808382"/>
            <a:ext cx="1612749" cy="369332"/>
          </a:xfrm>
          <a:prstGeom prst="rect">
            <a:avLst/>
          </a:prstGeom>
          <a:noFill/>
          <a:ln w="25400">
            <a:solidFill>
              <a:srgbClr val="863A53"/>
            </a:solidFill>
          </a:ln>
        </p:spPr>
        <p:txBody>
          <a:bodyPr wrap="none" rtlCol="0">
            <a:spAutoFit/>
          </a:bodyPr>
          <a:lstStyle/>
          <a:p>
            <a:r>
              <a:rPr lang="en-US" dirty="0" smtClean="0">
                <a:solidFill>
                  <a:srgbClr val="002060"/>
                </a:solidFill>
              </a:rPr>
              <a:t>Ed Yong, 2017</a:t>
            </a:r>
            <a:endParaRPr lang="en-US" dirty="0">
              <a:solidFill>
                <a:srgbClr val="002060"/>
              </a:solidFill>
            </a:endParaRPr>
          </a:p>
        </p:txBody>
      </p:sp>
      <p:sp>
        <p:nvSpPr>
          <p:cNvPr id="9" name="TextBox 8"/>
          <p:cNvSpPr txBox="1"/>
          <p:nvPr/>
        </p:nvSpPr>
        <p:spPr>
          <a:xfrm>
            <a:off x="2977430" y="4567648"/>
            <a:ext cx="5265422" cy="2077492"/>
          </a:xfrm>
          <a:prstGeom prst="rect">
            <a:avLst/>
          </a:prstGeom>
          <a:noFill/>
          <a:ln w="25400">
            <a:solidFill>
              <a:srgbClr val="00B0F0"/>
            </a:solidFill>
          </a:ln>
        </p:spPr>
        <p:txBody>
          <a:bodyPr wrap="square" rtlCol="0">
            <a:spAutoFit/>
          </a:bodyPr>
          <a:lstStyle/>
          <a:p>
            <a:pPr marL="285750" indent="-285750">
              <a:spcBef>
                <a:spcPts val="600"/>
              </a:spcBef>
              <a:spcAft>
                <a:spcPts val="600"/>
              </a:spcAft>
              <a:buClr>
                <a:schemeClr val="accent1"/>
              </a:buClr>
              <a:buSzTx/>
              <a:buFont typeface="Wingdings 3" panose="05040102010807070707" pitchFamily="18" charset="2"/>
              <a:buChar char=""/>
            </a:pPr>
            <a:r>
              <a:rPr lang="en-US" b="1" dirty="0" err="1" smtClean="0">
                <a:solidFill>
                  <a:srgbClr val="863A53"/>
                </a:solidFill>
                <a:latin typeface="Calibri"/>
              </a:rPr>
              <a:t>Metagenomics</a:t>
            </a:r>
            <a:r>
              <a:rPr lang="en-US" dirty="0" smtClean="0">
                <a:latin typeface="Calibri"/>
              </a:rPr>
              <a:t> most important discovery since invention of microscope. </a:t>
            </a:r>
          </a:p>
          <a:p>
            <a:pPr marL="285750" indent="-285750">
              <a:spcBef>
                <a:spcPts val="600"/>
              </a:spcBef>
              <a:spcAft>
                <a:spcPts val="600"/>
              </a:spcAft>
              <a:buClr>
                <a:schemeClr val="accent1"/>
              </a:buClr>
              <a:buSzTx/>
              <a:buFont typeface="Wingdings 3" panose="05040102010807070707" pitchFamily="18" charset="2"/>
              <a:buChar char=""/>
            </a:pPr>
            <a:r>
              <a:rPr lang="en-US" b="1" dirty="0" smtClean="0">
                <a:solidFill>
                  <a:srgbClr val="863A53"/>
                </a:solidFill>
                <a:latin typeface="Calibri"/>
              </a:rPr>
              <a:t>Transformed microbial </a:t>
            </a:r>
            <a:r>
              <a:rPr lang="en-US" b="1" dirty="0">
                <a:solidFill>
                  <a:srgbClr val="863A53"/>
                </a:solidFill>
                <a:latin typeface="Calibri"/>
              </a:rPr>
              <a:t>ecology</a:t>
            </a:r>
            <a:r>
              <a:rPr lang="en-US" dirty="0">
                <a:latin typeface="Calibri"/>
              </a:rPr>
              <a:t> </a:t>
            </a:r>
            <a:r>
              <a:rPr lang="en-US" dirty="0" smtClean="0">
                <a:latin typeface="Calibri"/>
              </a:rPr>
              <a:t>from moribund science to sophisticated experimental discipline </a:t>
            </a:r>
            <a:r>
              <a:rPr lang="en-US" dirty="0" err="1" smtClean="0">
                <a:latin typeface="Calibri"/>
              </a:rPr>
              <a:t>quantitating</a:t>
            </a:r>
            <a:r>
              <a:rPr lang="en-US" dirty="0" smtClean="0">
                <a:latin typeface="Calibri"/>
              </a:rPr>
              <a:t>  ecosystem relationships</a:t>
            </a:r>
            <a:endParaRPr lang="en-US" dirty="0">
              <a:latin typeface="Calibri"/>
            </a:endParaRPr>
          </a:p>
          <a:p>
            <a:pPr>
              <a:spcAft>
                <a:spcPts val="600"/>
              </a:spcAft>
            </a:pPr>
            <a:r>
              <a:rPr lang="en-US" sz="2400" b="1" dirty="0" smtClean="0">
                <a:latin typeface="Calibri"/>
              </a:rPr>
              <a:t>N. Pace (~2000- present)</a:t>
            </a:r>
            <a:endParaRPr lang="en-US" sz="2400" dirty="0"/>
          </a:p>
        </p:txBody>
      </p:sp>
    </p:spTree>
    <p:extLst>
      <p:ext uri="{BB962C8B-B14F-4D97-AF65-F5344CB8AC3E}">
        <p14:creationId xmlns="" xmlns:p14="http://schemas.microsoft.com/office/powerpoint/2010/main" val="41362832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5324" y="2464691"/>
            <a:ext cx="9516979" cy="1914803"/>
          </a:xfrm>
        </p:spPr>
        <p:txBody>
          <a:bodyPr/>
          <a:lstStyle/>
          <a:p>
            <a:r>
              <a:rPr lang="en-US" sz="4400" b="1" i="1" dirty="0" smtClean="0">
                <a:solidFill>
                  <a:srgbClr val="863A53"/>
                </a:solidFill>
                <a:latin typeface="Times New Roman"/>
                <a:ea typeface="+mn-ea"/>
                <a:cs typeface="+mn-cs"/>
              </a:rPr>
              <a:t>Preparing to Deliberate Evidence on Benefits and Risks Posed by the Microbiota of Milks </a:t>
            </a:r>
            <a:endParaRPr lang="en-US" sz="4400" dirty="0">
              <a:solidFill>
                <a:srgbClr val="863A53"/>
              </a:solidFill>
            </a:endParaRPr>
          </a:p>
        </p:txBody>
      </p:sp>
      <p:sp>
        <p:nvSpPr>
          <p:cNvPr id="3" name="Subtitle 2"/>
          <p:cNvSpPr>
            <a:spLocks noGrp="1"/>
          </p:cNvSpPr>
          <p:nvPr>
            <p:ph type="subTitle" idx="1"/>
          </p:nvPr>
        </p:nvSpPr>
        <p:spPr>
          <a:xfrm>
            <a:off x="2734949" y="4498386"/>
            <a:ext cx="7203795" cy="806116"/>
          </a:xfrm>
        </p:spPr>
        <p:txBody>
          <a:bodyPr>
            <a:normAutofit fontScale="92500"/>
          </a:bodyPr>
          <a:lstStyle/>
          <a:p>
            <a:r>
              <a:rPr lang="en-US" sz="2400" dirty="0" smtClean="0">
                <a:solidFill>
                  <a:srgbClr val="002060"/>
                </a:solidFill>
              </a:rPr>
              <a:t>Peg Coleman, Warner North, and SRA RO Collaborators</a:t>
            </a:r>
            <a:r>
              <a:rPr lang="en-US" sz="2400" dirty="0" smtClean="0"/>
              <a:t/>
            </a:r>
            <a:br>
              <a:rPr lang="en-US" sz="2400" dirty="0" smtClean="0"/>
            </a:br>
            <a:endParaRPr lang="en-US" sz="2400" dirty="0"/>
          </a:p>
        </p:txBody>
      </p:sp>
      <p:pic>
        <p:nvPicPr>
          <p:cNvPr id="4" name="Picture 3" descr="AusNewZealandSRA.png"/>
          <p:cNvPicPr>
            <a:picLocks noChangeAspect="1"/>
          </p:cNvPicPr>
          <p:nvPr/>
        </p:nvPicPr>
        <p:blipFill>
          <a:blip r:embed="rId2"/>
          <a:stretch>
            <a:fillRect/>
          </a:stretch>
        </p:blipFill>
        <p:spPr>
          <a:xfrm>
            <a:off x="3200294" y="5567681"/>
            <a:ext cx="6455516" cy="955992"/>
          </a:xfrm>
          <a:prstGeom prst="rect">
            <a:avLst/>
          </a:prstGeom>
        </p:spPr>
      </p:pic>
      <p:pic>
        <p:nvPicPr>
          <p:cNvPr id="5" name="Picture 4" descr="UpstateNY_SRAlogo.png"/>
          <p:cNvPicPr>
            <a:picLocks noChangeAspect="1"/>
          </p:cNvPicPr>
          <p:nvPr/>
        </p:nvPicPr>
        <p:blipFill>
          <a:blip r:embed="rId3"/>
          <a:stretch>
            <a:fillRect/>
          </a:stretch>
        </p:blipFill>
        <p:spPr>
          <a:xfrm>
            <a:off x="243840" y="4980469"/>
            <a:ext cx="2123440" cy="1581251"/>
          </a:xfrm>
          <a:prstGeom prst="rect">
            <a:avLst/>
          </a:prstGeom>
        </p:spPr>
      </p:pic>
    </p:spTree>
    <p:extLst>
      <p:ext uri="{BB962C8B-B14F-4D97-AF65-F5344CB8AC3E}">
        <p14:creationId xmlns="" xmlns:p14="http://schemas.microsoft.com/office/powerpoint/2010/main" val="15944290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0" y="110196"/>
            <a:ext cx="12192000" cy="730684"/>
          </a:xfrm>
        </p:spPr>
        <p:txBody>
          <a:bodyPr>
            <a:normAutofit fontScale="90000"/>
          </a:bodyPr>
          <a:lstStyle/>
          <a:p>
            <a:pPr algn="ctr"/>
            <a:r>
              <a:rPr lang="en-US" b="1" dirty="0" smtClean="0">
                <a:solidFill>
                  <a:srgbClr val="863A53"/>
                </a:solidFill>
              </a:rPr>
              <a:t>Recent Microbiological </a:t>
            </a:r>
            <a:r>
              <a:rPr lang="en-US" b="1" dirty="0">
                <a:solidFill>
                  <a:srgbClr val="863A53"/>
                </a:solidFill>
              </a:rPr>
              <a:t>Discoveries </a:t>
            </a:r>
            <a:r>
              <a:rPr lang="en-US" b="1" dirty="0" smtClean="0">
                <a:solidFill>
                  <a:srgbClr val="863A53"/>
                </a:solidFill>
              </a:rPr>
              <a:t>Advancing </a:t>
            </a:r>
            <a:br>
              <a:rPr lang="en-US" b="1" dirty="0" smtClean="0">
                <a:solidFill>
                  <a:srgbClr val="863A53"/>
                </a:solidFill>
              </a:rPr>
            </a:br>
            <a:r>
              <a:rPr lang="en-US" b="1" dirty="0" smtClean="0">
                <a:solidFill>
                  <a:srgbClr val="863A53"/>
                </a:solidFill>
              </a:rPr>
              <a:t>Microbial Ecology</a:t>
            </a:r>
            <a:endParaRPr lang="en-US" b="1" dirty="0">
              <a:solidFill>
                <a:srgbClr val="863A53"/>
              </a:solidFill>
            </a:endParaRPr>
          </a:p>
        </p:txBody>
      </p:sp>
      <p:graphicFrame>
        <p:nvGraphicFramePr>
          <p:cNvPr id="5" name="Diagram 4"/>
          <p:cNvGraphicFramePr/>
          <p:nvPr>
            <p:extLst>
              <p:ext uri="{D42A27DB-BD31-4B8C-83A1-F6EECF244321}">
                <p14:modId xmlns="" xmlns:p14="http://schemas.microsoft.com/office/powerpoint/2010/main" val="4027303698"/>
              </p:ext>
            </p:extLst>
          </p:nvPr>
        </p:nvGraphicFramePr>
        <p:xfrm>
          <a:off x="0" y="972066"/>
          <a:ext cx="12480324" cy="5718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1013Dietert.cover_000.jpg"/>
          <p:cNvPicPr>
            <a:picLocks noChangeAspect="1"/>
          </p:cNvPicPr>
          <p:nvPr/>
        </p:nvPicPr>
        <p:blipFill>
          <a:blip r:embed="rId7"/>
          <a:stretch>
            <a:fillRect/>
          </a:stretch>
        </p:blipFill>
        <p:spPr>
          <a:xfrm>
            <a:off x="7232542" y="2204730"/>
            <a:ext cx="957301" cy="1435952"/>
          </a:xfrm>
          <a:prstGeom prst="rect">
            <a:avLst/>
          </a:prstGeom>
        </p:spPr>
      </p:pic>
      <p:pic>
        <p:nvPicPr>
          <p:cNvPr id="7" name="Picture 6" descr="EdYongMultitudes.jpg"/>
          <p:cNvPicPr>
            <a:picLocks noChangeAspect="1"/>
          </p:cNvPicPr>
          <p:nvPr/>
        </p:nvPicPr>
        <p:blipFill>
          <a:blip r:embed="rId8"/>
          <a:stretch>
            <a:fillRect/>
          </a:stretch>
        </p:blipFill>
        <p:spPr>
          <a:xfrm>
            <a:off x="10714280" y="5049080"/>
            <a:ext cx="1053651" cy="1588435"/>
          </a:xfrm>
          <a:prstGeom prst="rect">
            <a:avLst/>
          </a:prstGeom>
        </p:spPr>
      </p:pic>
      <p:pic>
        <p:nvPicPr>
          <p:cNvPr id="8" name="Picture 7" descr="FAQMicrobiome.jpg"/>
          <p:cNvPicPr>
            <a:picLocks noChangeAspect="1"/>
          </p:cNvPicPr>
          <p:nvPr/>
        </p:nvPicPr>
        <p:blipFill>
          <a:blip r:embed="rId9"/>
          <a:stretch>
            <a:fillRect/>
          </a:stretch>
        </p:blipFill>
        <p:spPr>
          <a:xfrm>
            <a:off x="66260" y="5050817"/>
            <a:ext cx="1104208" cy="1470805"/>
          </a:xfrm>
          <a:prstGeom prst="rect">
            <a:avLst/>
          </a:prstGeom>
        </p:spPr>
      </p:pic>
      <p:pic>
        <p:nvPicPr>
          <p:cNvPr id="9" name="Picture 8" descr="Jaykus2009Cover.JPG"/>
          <p:cNvPicPr>
            <a:picLocks noChangeAspect="1"/>
          </p:cNvPicPr>
          <p:nvPr/>
        </p:nvPicPr>
        <p:blipFill>
          <a:blip r:embed="rId10" cstate="print"/>
          <a:srcRect r="4012"/>
          <a:stretch>
            <a:fillRect/>
          </a:stretch>
        </p:blipFill>
        <p:spPr>
          <a:xfrm>
            <a:off x="2597180" y="2266122"/>
            <a:ext cx="1137648" cy="1408440"/>
          </a:xfrm>
          <a:prstGeom prst="rect">
            <a:avLst/>
          </a:prstGeom>
        </p:spPr>
      </p:pic>
      <p:pic>
        <p:nvPicPr>
          <p:cNvPr id="12" name="Picture 11" descr="McGuires.png"/>
          <p:cNvPicPr>
            <a:picLocks noChangeAspect="1"/>
          </p:cNvPicPr>
          <p:nvPr/>
        </p:nvPicPr>
        <p:blipFill>
          <a:blip r:embed="rId11" cstate="print"/>
          <a:stretch>
            <a:fillRect/>
          </a:stretch>
        </p:blipFill>
        <p:spPr>
          <a:xfrm>
            <a:off x="10154589" y="2372139"/>
            <a:ext cx="1068643" cy="1284181"/>
          </a:xfrm>
          <a:prstGeom prst="rect">
            <a:avLst/>
          </a:prstGeom>
        </p:spPr>
      </p:pic>
      <p:sp>
        <p:nvSpPr>
          <p:cNvPr id="10" name="Rounded Rectangle 9"/>
          <p:cNvSpPr/>
          <p:nvPr/>
        </p:nvSpPr>
        <p:spPr>
          <a:xfrm rot="17629110">
            <a:off x="5217953" y="4830058"/>
            <a:ext cx="1866361" cy="895027"/>
          </a:xfrm>
          <a:prstGeom prst="roundRect">
            <a:avLst/>
          </a:prstGeom>
          <a:noFill/>
          <a:ln w="38100">
            <a:solidFill>
              <a:srgbClr val="863A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605782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Rectangle 16">
            <a:extLst>
              <a:ext uri="{FF2B5EF4-FFF2-40B4-BE49-F238E27FC236}">
                <a16:creationId xmlns="" xmlns:a16="http://schemas.microsoft.com/office/drawing/2014/main" id="{3D8C7D3C-1638-4A03-B065-28B3C7A6A75B}"/>
              </a:ext>
            </a:extLst>
          </p:cNvPr>
          <p:cNvSpPr/>
          <p:nvPr/>
        </p:nvSpPr>
        <p:spPr>
          <a:xfrm rot="17700000">
            <a:off x="6042100" y="5347804"/>
            <a:ext cx="2052414" cy="83339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5" name="Rectangle 14">
            <a:extLst>
              <a:ext uri="{FF2B5EF4-FFF2-40B4-BE49-F238E27FC236}">
                <a16:creationId xmlns="" xmlns:a16="http://schemas.microsoft.com/office/drawing/2014/main" id="{DB955CEB-1BB2-4EF7-8588-EC706EBB80A9}"/>
              </a:ext>
            </a:extLst>
          </p:cNvPr>
          <p:cNvSpPr/>
          <p:nvPr/>
        </p:nvSpPr>
        <p:spPr>
          <a:xfrm rot="17700000">
            <a:off x="7777864" y="1068694"/>
            <a:ext cx="2486939" cy="223929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0" name="Rectangle 39">
            <a:extLst>
              <a:ext uri="{FF2B5EF4-FFF2-40B4-BE49-F238E27FC236}">
                <a16:creationId xmlns="" xmlns:a16="http://schemas.microsoft.com/office/drawing/2014/main" id="{7CBBBA22-CA42-48EF-B0A1-9DD9E5E016DA}"/>
              </a:ext>
            </a:extLst>
          </p:cNvPr>
          <p:cNvSpPr/>
          <p:nvPr/>
        </p:nvSpPr>
        <p:spPr>
          <a:xfrm rot="17700000">
            <a:off x="3539162" y="4196998"/>
            <a:ext cx="3006675" cy="231533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67270"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 name="TextBox 17"/>
          <p:cNvSpPr txBox="1"/>
          <p:nvPr/>
        </p:nvSpPr>
        <p:spPr>
          <a:xfrm>
            <a:off x="431078" y="3510508"/>
            <a:ext cx="11652068" cy="3139321"/>
          </a:xfrm>
          <a:prstGeom prst="rect">
            <a:avLst/>
          </a:prstGeom>
          <a:noFill/>
        </p:spPr>
        <p:txBody>
          <a:bodyPr wrap="square" rtlCol="0">
            <a:spAutoFit/>
          </a:bodyPr>
          <a:lstStyle/>
          <a:p>
            <a:pPr marL="285750" indent="-285750">
              <a:spcBef>
                <a:spcPts val="600"/>
              </a:spcBef>
              <a:spcAft>
                <a:spcPts val="600"/>
              </a:spcAft>
              <a:buClr>
                <a:schemeClr val="accent1"/>
              </a:buClr>
              <a:buFont typeface="Wingdings 3" panose="05040102010807070707" pitchFamily="18" charset="2"/>
              <a:buChar char=""/>
            </a:pPr>
            <a:r>
              <a:rPr lang="en-US" b="1" dirty="0" err="1" smtClean="0">
                <a:solidFill>
                  <a:srgbClr val="863A53"/>
                </a:solidFill>
              </a:rPr>
              <a:t>Lotka-Volterra</a:t>
            </a:r>
            <a:r>
              <a:rPr lang="en-US" b="1" dirty="0" smtClean="0">
                <a:solidFill>
                  <a:srgbClr val="863A53"/>
                </a:solidFill>
              </a:rPr>
              <a:t> equations</a:t>
            </a:r>
            <a:r>
              <a:rPr lang="en-US" dirty="0" smtClean="0"/>
              <a:t> to model interspecies interactions (1925/1926) no longer apply just to </a:t>
            </a:r>
            <a:br>
              <a:rPr lang="en-US" dirty="0" smtClean="0"/>
            </a:br>
            <a:r>
              <a:rPr lang="en-US" dirty="0" smtClean="0"/>
              <a:t>Predator-Prey interactions. </a:t>
            </a:r>
            <a:r>
              <a:rPr lang="en-US" b="1" dirty="0" smtClean="0">
                <a:solidFill>
                  <a:srgbClr val="863A53"/>
                </a:solidFill>
              </a:rPr>
              <a:t>Eric </a:t>
            </a:r>
            <a:r>
              <a:rPr lang="en-US" b="1" dirty="0" err="1" smtClean="0">
                <a:solidFill>
                  <a:srgbClr val="863A53"/>
                </a:solidFill>
              </a:rPr>
              <a:t>Pamer</a:t>
            </a:r>
            <a:r>
              <a:rPr lang="en-US" b="1" dirty="0" smtClean="0">
                <a:solidFill>
                  <a:srgbClr val="863A53"/>
                </a:solidFill>
              </a:rPr>
              <a:t> </a:t>
            </a:r>
            <a:r>
              <a:rPr lang="en-US" dirty="0" smtClean="0"/>
              <a:t>and colleagues now apply </a:t>
            </a:r>
            <a:r>
              <a:rPr lang="en-US" dirty="0" err="1" smtClean="0"/>
              <a:t>Lotka-Volterra</a:t>
            </a:r>
            <a:r>
              <a:rPr lang="en-US" dirty="0" smtClean="0"/>
              <a:t> equations to describe the complex interactions of consortia of microbial communities in human and mouse ‘superorganisms’.</a:t>
            </a:r>
          </a:p>
          <a:p>
            <a:pPr marL="285750" indent="-285750">
              <a:spcBef>
                <a:spcPts val="600"/>
              </a:spcBef>
              <a:spcAft>
                <a:spcPts val="600"/>
              </a:spcAft>
              <a:buClr>
                <a:schemeClr val="accent1"/>
              </a:buClr>
              <a:buFont typeface="Wingdings 3" panose="05040102010807070707" pitchFamily="18" charset="2"/>
              <a:buChar char=""/>
            </a:pPr>
            <a:r>
              <a:rPr lang="en-US" dirty="0" smtClean="0"/>
              <a:t>Similar patterns from inference modeling of </a:t>
            </a:r>
            <a:r>
              <a:rPr lang="en-US" dirty="0" err="1" smtClean="0"/>
              <a:t>subnetworks</a:t>
            </a:r>
            <a:r>
              <a:rPr lang="en-US" dirty="0" smtClean="0"/>
              <a:t> of </a:t>
            </a:r>
            <a:r>
              <a:rPr lang="en-US" dirty="0" err="1" smtClean="0"/>
              <a:t>metagenomic</a:t>
            </a:r>
            <a:r>
              <a:rPr lang="en-US" dirty="0" smtClean="0"/>
              <a:t> data from </a:t>
            </a:r>
            <a:r>
              <a:rPr lang="en-US" b="1" dirty="0" smtClean="0">
                <a:solidFill>
                  <a:srgbClr val="863A53"/>
                </a:solidFill>
              </a:rPr>
              <a:t>humans</a:t>
            </a:r>
            <a:r>
              <a:rPr lang="en-US" dirty="0" smtClean="0"/>
              <a:t> (on left) and </a:t>
            </a:r>
            <a:r>
              <a:rPr lang="en-US" b="1" dirty="0" smtClean="0">
                <a:solidFill>
                  <a:srgbClr val="863A53"/>
                </a:solidFill>
              </a:rPr>
              <a:t>mice</a:t>
            </a:r>
            <a:r>
              <a:rPr lang="en-US" dirty="0" smtClean="0"/>
              <a:t> (on right). </a:t>
            </a:r>
          </a:p>
          <a:p>
            <a:pPr marL="285750" indent="-285750">
              <a:spcBef>
                <a:spcPts val="600"/>
              </a:spcBef>
              <a:spcAft>
                <a:spcPts val="600"/>
              </a:spcAft>
              <a:buClr>
                <a:schemeClr val="accent1"/>
              </a:buClr>
              <a:buFont typeface="Wingdings 3" panose="05040102010807070707" pitchFamily="18" charset="2"/>
              <a:buChar char=""/>
            </a:pPr>
            <a:r>
              <a:rPr lang="en-US" b="1" dirty="0" smtClean="0">
                <a:solidFill>
                  <a:srgbClr val="002060"/>
                </a:solidFill>
              </a:rPr>
              <a:t>Blue lines </a:t>
            </a:r>
            <a:r>
              <a:rPr lang="en-US" dirty="0" smtClean="0"/>
              <a:t>mark resident microbiota predicted to inhibit</a:t>
            </a:r>
            <a:r>
              <a:rPr lang="en-US" i="1" dirty="0" smtClean="0"/>
              <a:t> </a:t>
            </a:r>
            <a:r>
              <a:rPr lang="en-US" dirty="0" smtClean="0"/>
              <a:t>opportunistic pathogen </a:t>
            </a:r>
            <a:r>
              <a:rPr lang="en-US" i="1" dirty="0" smtClean="0"/>
              <a:t>Clostridium </a:t>
            </a:r>
            <a:r>
              <a:rPr lang="en-US" i="1" dirty="0" err="1" smtClean="0"/>
              <a:t>difficile</a:t>
            </a:r>
            <a:r>
              <a:rPr lang="en-US" dirty="0" smtClean="0"/>
              <a:t> growth blooms in healthy hosts.</a:t>
            </a:r>
          </a:p>
          <a:p>
            <a:pPr marL="285750" indent="-285750">
              <a:spcBef>
                <a:spcPts val="600"/>
              </a:spcBef>
              <a:spcAft>
                <a:spcPts val="600"/>
              </a:spcAft>
              <a:buClr>
                <a:schemeClr val="accent1"/>
              </a:buClr>
              <a:buFont typeface="Wingdings 3" panose="05040102010807070707" pitchFamily="18" charset="2"/>
              <a:buChar char=""/>
            </a:pPr>
            <a:r>
              <a:rPr lang="en-US" b="1" dirty="0" smtClean="0">
                <a:solidFill>
                  <a:srgbClr val="863A53"/>
                </a:solidFill>
              </a:rPr>
              <a:t>Red lines </a:t>
            </a:r>
            <a:r>
              <a:rPr lang="en-US" dirty="0" smtClean="0"/>
              <a:t>mark </a:t>
            </a:r>
            <a:r>
              <a:rPr lang="en-US" dirty="0" err="1" smtClean="0"/>
              <a:t>dysbiotic</a:t>
            </a:r>
            <a:r>
              <a:rPr lang="en-US" dirty="0" smtClean="0"/>
              <a:t> microbiota predicted to promote </a:t>
            </a:r>
            <a:r>
              <a:rPr lang="en-US" i="1" dirty="0" smtClean="0"/>
              <a:t>C. </a:t>
            </a:r>
            <a:r>
              <a:rPr lang="en-US" i="1" dirty="0" err="1" smtClean="0"/>
              <a:t>difficile</a:t>
            </a:r>
            <a:r>
              <a:rPr lang="en-US" dirty="0" smtClean="0"/>
              <a:t> growth blooms in ill (</a:t>
            </a:r>
            <a:r>
              <a:rPr lang="en-US" dirty="0" err="1" smtClean="0"/>
              <a:t>dysbiotic</a:t>
            </a:r>
            <a:r>
              <a:rPr lang="en-US" dirty="0" smtClean="0"/>
              <a:t>)  hosts. 									</a:t>
            </a:r>
            <a:r>
              <a:rPr lang="en-US" sz="2400" b="1" dirty="0" smtClean="0">
                <a:solidFill>
                  <a:srgbClr val="863A53"/>
                </a:solidFill>
              </a:rPr>
              <a:t>(</a:t>
            </a:r>
            <a:r>
              <a:rPr lang="en-US" sz="2400" b="1" dirty="0" err="1" smtClean="0">
                <a:solidFill>
                  <a:srgbClr val="863A53"/>
                </a:solidFill>
              </a:rPr>
              <a:t>Buffie</a:t>
            </a:r>
            <a:r>
              <a:rPr lang="en-US" sz="2400" b="1" dirty="0" smtClean="0">
                <a:solidFill>
                  <a:srgbClr val="863A53"/>
                </a:solidFill>
              </a:rPr>
              <a:t> et al., 2015)</a:t>
            </a:r>
          </a:p>
        </p:txBody>
      </p:sp>
      <p:grpSp>
        <p:nvGrpSpPr>
          <p:cNvPr id="20" name="Group 19"/>
          <p:cNvGrpSpPr/>
          <p:nvPr/>
        </p:nvGrpSpPr>
        <p:grpSpPr>
          <a:xfrm>
            <a:off x="1338470" y="569845"/>
            <a:ext cx="9329530" cy="2968487"/>
            <a:chOff x="3445565" y="662609"/>
            <a:chExt cx="8497880" cy="2683459"/>
          </a:xfrm>
        </p:grpSpPr>
        <p:grpSp>
          <p:nvGrpSpPr>
            <p:cNvPr id="267265" name="Group 40363"/>
            <p:cNvGrpSpPr>
              <a:grpSpLocks/>
            </p:cNvGrpSpPr>
            <p:nvPr/>
          </p:nvGrpSpPr>
          <p:grpSpPr bwMode="auto">
            <a:xfrm>
              <a:off x="3723861" y="675862"/>
              <a:ext cx="8219584" cy="2670206"/>
              <a:chOff x="0" y="0"/>
              <a:chExt cx="48874" cy="13346"/>
            </a:xfrm>
          </p:grpSpPr>
          <p:sp>
            <p:nvSpPr>
              <p:cNvPr id="267269" name="Rectangle 6826"/>
              <p:cNvSpPr>
                <a:spLocks noChangeArrowheads="1"/>
              </p:cNvSpPr>
              <p:nvPr/>
            </p:nvSpPr>
            <p:spPr bwMode="auto">
              <a:xfrm>
                <a:off x="896" y="10"/>
                <a:ext cx="392" cy="173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101FF"/>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Shape 41490"/>
              <p:cNvSpPr>
                <a:spLocks noChangeArrowheads="1"/>
              </p:cNvSpPr>
              <p:nvPr/>
            </p:nvSpPr>
            <p:spPr bwMode="auto">
              <a:xfrm>
                <a:off x="0" y="0"/>
                <a:ext cx="91" cy="2170"/>
              </a:xfrm>
              <a:custGeom>
                <a:avLst/>
                <a:gdLst>
                  <a:gd name="T0" fmla="*/ 0 w 9144"/>
                  <a:gd name="T1" fmla="*/ 0 h 217018"/>
                  <a:gd name="T2" fmla="*/ 91 w 9144"/>
                  <a:gd name="T3" fmla="*/ 0 h 217018"/>
                  <a:gd name="T4" fmla="*/ 91 w 9144"/>
                  <a:gd name="T5" fmla="*/ 2170 h 217018"/>
                  <a:gd name="T6" fmla="*/ 0 w 9144"/>
                  <a:gd name="T7" fmla="*/ 2170 h 217018"/>
                  <a:gd name="T8" fmla="*/ 0 w 9144"/>
                  <a:gd name="T9" fmla="*/ 0 h 2170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44" h="217018">
                    <a:moveTo>
                      <a:pt x="0" y="0"/>
                    </a:moveTo>
                    <a:lnTo>
                      <a:pt x="9144" y="0"/>
                    </a:lnTo>
                    <a:lnTo>
                      <a:pt x="9144" y="217018"/>
                    </a:lnTo>
                    <a:lnTo>
                      <a:pt x="0" y="217018"/>
                    </a:lnTo>
                    <a:lnTo>
                      <a:pt x="0" y="0"/>
                    </a:lnTo>
                  </a:path>
                </a:pathLst>
              </a:custGeom>
              <a:solidFill>
                <a:srgbClr val="000000"/>
              </a:solidFill>
              <a:ln w="0">
                <a:noFill/>
                <a:miter lim="1000000"/>
                <a:headEnd/>
                <a:tailEnd/>
              </a:ln>
            </p:spPr>
            <p:txBody>
              <a:bodyPr vert="horz" wrap="square" lIns="91440" tIns="45720" rIns="91440" bIns="45720" numCol="1" anchor="t" anchorCtr="0" compatLnSpc="1">
                <a:prstTxWarp prst="textNoShape">
                  <a:avLst/>
                </a:prstTxWarp>
              </a:bodyPr>
              <a:lstStyle/>
              <a:p>
                <a:endParaRPr lang="en-US"/>
              </a:p>
            </p:txBody>
          </p:sp>
          <p:sp>
            <p:nvSpPr>
              <p:cNvPr id="267267" name="Rectangle 6828"/>
              <p:cNvSpPr>
                <a:spLocks noChangeArrowheads="1"/>
              </p:cNvSpPr>
              <p:nvPr/>
            </p:nvSpPr>
            <p:spPr bwMode="auto">
              <a:xfrm>
                <a:off x="48482" y="11610"/>
                <a:ext cx="392" cy="173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8" name="Picture 6830" descr="image3"/>
              <p:cNvPicPr preferRelativeResize="0">
                <a:picLocks noChangeArrowheads="1"/>
              </p:cNvPicPr>
              <p:nvPr/>
            </p:nvPicPr>
            <p:blipFill>
              <a:blip r:embed="rId2"/>
              <a:srcRect/>
              <a:stretch>
                <a:fillRect/>
              </a:stretch>
            </p:blipFill>
            <p:spPr bwMode="auto">
              <a:xfrm>
                <a:off x="1061" y="2109"/>
                <a:ext cx="47317" cy="10483"/>
              </a:xfrm>
              <a:prstGeom prst="rect">
                <a:avLst/>
              </a:prstGeom>
              <a:noFill/>
              <a:ln w="9525">
                <a:solidFill>
                  <a:srgbClr val="000000"/>
                </a:solidFill>
                <a:round/>
                <a:headEnd/>
                <a:tailEnd/>
              </a:ln>
            </p:spPr>
          </p:pic>
        </p:grpSp>
        <p:sp>
          <p:nvSpPr>
            <p:cNvPr id="19" name="TextBox 18"/>
            <p:cNvSpPr txBox="1"/>
            <p:nvPr/>
          </p:nvSpPr>
          <p:spPr>
            <a:xfrm>
              <a:off x="3445565" y="662609"/>
              <a:ext cx="371061" cy="646331"/>
            </a:xfrm>
            <a:prstGeom prst="rect">
              <a:avLst/>
            </a:prstGeom>
            <a:solidFill>
              <a:schemeClr val="bg1"/>
            </a:solidFill>
          </p:spPr>
          <p:txBody>
            <a:bodyPr wrap="square" rtlCol="0">
              <a:spAutoFit/>
            </a:bodyPr>
            <a:lstStyle/>
            <a:p>
              <a:r>
                <a:rPr lang="en-US" sz="3600" dirty="0" smtClean="0"/>
                <a:t>  </a:t>
              </a:r>
              <a:endParaRPr lang="en-US" sz="3600" dirty="0"/>
            </a:p>
          </p:txBody>
        </p:sp>
      </p:grpSp>
      <p:sp>
        <p:nvSpPr>
          <p:cNvPr id="24" name="Title 3">
            <a:extLst>
              <a:ext uri="{FF2B5EF4-FFF2-40B4-BE49-F238E27FC236}">
                <a16:creationId xmlns="" xmlns:a16="http://schemas.microsoft.com/office/drawing/2014/main" id="{BFB30C01-3F8D-43D8-B2B5-197B15603F15}"/>
              </a:ext>
            </a:extLst>
          </p:cNvPr>
          <p:cNvSpPr>
            <a:spLocks noGrp="1"/>
          </p:cNvSpPr>
          <p:nvPr>
            <p:ph type="title"/>
          </p:nvPr>
        </p:nvSpPr>
        <p:spPr>
          <a:xfrm>
            <a:off x="-365760" y="245632"/>
            <a:ext cx="12557760" cy="730684"/>
          </a:xfrm>
        </p:spPr>
        <p:txBody>
          <a:bodyPr>
            <a:normAutofit/>
          </a:bodyPr>
          <a:lstStyle/>
          <a:p>
            <a:pPr algn="ctr"/>
            <a:r>
              <a:rPr lang="en-US" sz="3200" b="1" dirty="0" smtClean="0">
                <a:solidFill>
                  <a:srgbClr val="863A53"/>
                </a:solidFill>
              </a:rPr>
              <a:t>Traditional Population Ecology Meets Microbiome Research</a:t>
            </a:r>
            <a:endParaRPr lang="en-US" sz="3200" b="1" dirty="0">
              <a:solidFill>
                <a:srgbClr val="863A53"/>
              </a:solidFill>
            </a:endParaRPr>
          </a:p>
        </p:txBody>
      </p:sp>
    </p:spTree>
    <p:extLst>
      <p:ext uri="{BB962C8B-B14F-4D97-AF65-F5344CB8AC3E}">
        <p14:creationId xmlns="" xmlns:p14="http://schemas.microsoft.com/office/powerpoint/2010/main" val="41362832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nferences-1.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15551" y="199038"/>
            <a:ext cx="1673088" cy="1358900"/>
          </a:xfrm>
          <a:prstGeom prst="rect">
            <a:avLst/>
          </a:prstGeom>
        </p:spPr>
      </p:pic>
      <p:cxnSp>
        <p:nvCxnSpPr>
          <p:cNvPr id="10" name="Straight Connector 9"/>
          <p:cNvCxnSpPr/>
          <p:nvPr/>
        </p:nvCxnSpPr>
        <p:spPr>
          <a:xfrm>
            <a:off x="637777" y="1605342"/>
            <a:ext cx="10754251" cy="0"/>
          </a:xfrm>
          <a:prstGeom prst="line">
            <a:avLst/>
          </a:prstGeom>
        </p:spPr>
        <p:style>
          <a:lnRef idx="3">
            <a:schemeClr val="accent2"/>
          </a:lnRef>
          <a:fillRef idx="0">
            <a:schemeClr val="accent2"/>
          </a:fillRef>
          <a:effectRef idx="2">
            <a:schemeClr val="accent2"/>
          </a:effectRef>
          <a:fontRef idx="minor">
            <a:schemeClr val="tx1"/>
          </a:fontRef>
        </p:style>
      </p:cxnSp>
      <p:sp>
        <p:nvSpPr>
          <p:cNvPr id="6" name="Title 1"/>
          <p:cNvSpPr>
            <a:spLocks noGrp="1"/>
          </p:cNvSpPr>
          <p:nvPr>
            <p:ph type="ctrTitle"/>
          </p:nvPr>
        </p:nvSpPr>
        <p:spPr>
          <a:xfrm>
            <a:off x="612379" y="376476"/>
            <a:ext cx="9512122" cy="805719"/>
          </a:xfrm>
        </p:spPr>
        <p:txBody>
          <a:bodyPr>
            <a:noAutofit/>
          </a:bodyPr>
          <a:lstStyle/>
          <a:p>
            <a:pPr algn="l">
              <a:spcBef>
                <a:spcPts val="1200"/>
              </a:spcBef>
              <a:spcAft>
                <a:spcPts val="1200"/>
              </a:spcAft>
            </a:pPr>
            <a:r>
              <a:rPr lang="en-US" sz="2800" b="1" i="1" dirty="0">
                <a:solidFill>
                  <a:srgbClr val="863A53"/>
                </a:solidFill>
              </a:rPr>
              <a:t/>
            </a:r>
            <a:br>
              <a:rPr lang="en-US" sz="2800" b="1" i="1" dirty="0">
                <a:solidFill>
                  <a:srgbClr val="863A53"/>
                </a:solidFill>
              </a:rPr>
            </a:br>
            <a:r>
              <a:rPr lang="en-US" sz="2800" b="1" i="1" dirty="0" smtClean="0">
                <a:solidFill>
                  <a:srgbClr val="863A53"/>
                </a:solidFill>
              </a:rPr>
              <a:t>2017 Advancing </a:t>
            </a:r>
            <a:r>
              <a:rPr lang="en-US" sz="2800" b="1" i="1" dirty="0">
                <a:solidFill>
                  <a:srgbClr val="863A53"/>
                </a:solidFill>
              </a:rPr>
              <a:t>the Science Webinar </a:t>
            </a:r>
            <a:r>
              <a:rPr lang="en-US" sz="2800" b="1" i="1" dirty="0" smtClean="0">
                <a:solidFill>
                  <a:srgbClr val="863A53"/>
                </a:solidFill>
              </a:rPr>
              <a:t>Series Concludes</a:t>
            </a:r>
            <a:endParaRPr lang="en-US" sz="2800" b="1" dirty="0">
              <a:solidFill>
                <a:srgbClr val="863A53"/>
              </a:solidFill>
            </a:endParaRPr>
          </a:p>
        </p:txBody>
      </p:sp>
      <p:sp>
        <p:nvSpPr>
          <p:cNvPr id="7" name="Subtitle 2"/>
          <p:cNvSpPr>
            <a:spLocks noGrp="1"/>
          </p:cNvSpPr>
          <p:nvPr>
            <p:ph type="subTitle" idx="1"/>
          </p:nvPr>
        </p:nvSpPr>
        <p:spPr>
          <a:xfrm>
            <a:off x="547946" y="2396690"/>
            <a:ext cx="10697487" cy="3830854"/>
          </a:xfrm>
        </p:spPr>
        <p:txBody>
          <a:bodyPr>
            <a:normAutofit/>
          </a:bodyPr>
          <a:lstStyle/>
          <a:p>
            <a:pPr marL="514350" indent="-514350" algn="l">
              <a:lnSpc>
                <a:spcPct val="120000"/>
              </a:lnSpc>
              <a:spcBef>
                <a:spcPts val="0"/>
              </a:spcBef>
              <a:spcAft>
                <a:spcPts val="1200"/>
              </a:spcAft>
              <a:buAutoNum type="arabicPeriod"/>
            </a:pPr>
            <a:r>
              <a:rPr lang="en-US" sz="2000" b="1" dirty="0" smtClean="0">
                <a:solidFill>
                  <a:schemeClr val="tx1"/>
                </a:solidFill>
              </a:rPr>
              <a:t>Rodney </a:t>
            </a:r>
            <a:r>
              <a:rPr lang="en-US" sz="2000" b="1" dirty="0" err="1">
                <a:solidFill>
                  <a:schemeClr val="tx1"/>
                </a:solidFill>
              </a:rPr>
              <a:t>Dietert</a:t>
            </a:r>
            <a:r>
              <a:rPr lang="en-US" sz="2000" b="1" dirty="0">
                <a:solidFill>
                  <a:schemeClr val="tx1"/>
                </a:solidFill>
              </a:rPr>
              <a:t> </a:t>
            </a:r>
            <a:r>
              <a:rPr lang="en-US" sz="2000" dirty="0">
                <a:solidFill>
                  <a:srgbClr val="990033"/>
                </a:solidFill>
              </a:rPr>
              <a:t>(Cornell University</a:t>
            </a:r>
            <a:r>
              <a:rPr lang="en-US" sz="2000" dirty="0" smtClean="0">
                <a:solidFill>
                  <a:srgbClr val="990033"/>
                </a:solidFill>
              </a:rPr>
              <a:t>)</a:t>
            </a:r>
            <a:r>
              <a:rPr lang="en-US" sz="2000" b="1" dirty="0" smtClean="0">
                <a:solidFill>
                  <a:srgbClr val="990033"/>
                </a:solidFill>
              </a:rPr>
              <a:t/>
            </a:r>
            <a:br>
              <a:rPr lang="en-US" sz="2000" b="1" dirty="0" smtClean="0">
                <a:solidFill>
                  <a:srgbClr val="990033"/>
                </a:solidFill>
              </a:rPr>
            </a:br>
            <a:r>
              <a:rPr lang="en-US" sz="2000" b="1" i="1" dirty="0" smtClean="0">
                <a:solidFill>
                  <a:srgbClr val="990033"/>
                </a:solidFill>
              </a:rPr>
              <a:t>Protecting </a:t>
            </a:r>
            <a:r>
              <a:rPr lang="en-US" sz="2000" b="1" i="1" dirty="0">
                <a:solidFill>
                  <a:srgbClr val="990033"/>
                </a:solidFill>
              </a:rPr>
              <a:t>the Human </a:t>
            </a:r>
            <a:r>
              <a:rPr lang="en-US" sz="2000" b="1" i="1" dirty="0" smtClean="0">
                <a:solidFill>
                  <a:srgbClr val="990033"/>
                </a:solidFill>
              </a:rPr>
              <a:t>Superorganism </a:t>
            </a:r>
          </a:p>
          <a:p>
            <a:pPr marL="514350" indent="-514350" algn="l">
              <a:lnSpc>
                <a:spcPct val="120000"/>
              </a:lnSpc>
              <a:spcBef>
                <a:spcPts val="0"/>
              </a:spcBef>
              <a:spcAft>
                <a:spcPts val="1200"/>
              </a:spcAft>
              <a:buAutoNum type="arabicPeriod"/>
            </a:pPr>
            <a:r>
              <a:rPr lang="en-US" sz="2000" b="1" dirty="0" smtClean="0">
                <a:solidFill>
                  <a:schemeClr val="tx1"/>
                </a:solidFill>
              </a:rPr>
              <a:t>Michelle </a:t>
            </a:r>
            <a:r>
              <a:rPr lang="en-US" sz="2000" b="1" dirty="0">
                <a:solidFill>
                  <a:schemeClr val="tx1"/>
                </a:solidFill>
              </a:rPr>
              <a:t>McGuire </a:t>
            </a:r>
            <a:r>
              <a:rPr lang="en-US" sz="2000" dirty="0">
                <a:solidFill>
                  <a:srgbClr val="990033"/>
                </a:solidFill>
              </a:rPr>
              <a:t>(Washington State University</a:t>
            </a:r>
            <a:r>
              <a:rPr lang="en-US" sz="2000" dirty="0" smtClean="0">
                <a:solidFill>
                  <a:srgbClr val="990033"/>
                </a:solidFill>
              </a:rPr>
              <a:t>) </a:t>
            </a:r>
            <a:r>
              <a:rPr lang="en-US" sz="2000" b="1" dirty="0" smtClean="0">
                <a:solidFill>
                  <a:srgbClr val="990033"/>
                </a:solidFill>
              </a:rPr>
              <a:t/>
            </a:r>
            <a:br>
              <a:rPr lang="en-US" sz="2000" b="1" dirty="0" smtClean="0">
                <a:solidFill>
                  <a:srgbClr val="990033"/>
                </a:solidFill>
              </a:rPr>
            </a:br>
            <a:r>
              <a:rPr lang="en-US" sz="2000" b="1" i="1" dirty="0" smtClean="0">
                <a:solidFill>
                  <a:srgbClr val="990033"/>
                </a:solidFill>
              </a:rPr>
              <a:t>Human Milk Microbiota</a:t>
            </a:r>
          </a:p>
          <a:p>
            <a:pPr marL="514350" indent="-514350" algn="l">
              <a:lnSpc>
                <a:spcPct val="120000"/>
              </a:lnSpc>
              <a:spcBef>
                <a:spcPts val="0"/>
              </a:spcBef>
              <a:spcAft>
                <a:spcPts val="1200"/>
              </a:spcAft>
              <a:buAutoNum type="arabicPeriod"/>
            </a:pPr>
            <a:r>
              <a:rPr lang="en-US" sz="2000" b="1" dirty="0" smtClean="0">
                <a:solidFill>
                  <a:schemeClr val="tx1"/>
                </a:solidFill>
              </a:rPr>
              <a:t>Mark McGuire</a:t>
            </a:r>
            <a:r>
              <a:rPr lang="en-US" sz="2000" dirty="0" smtClean="0">
                <a:solidFill>
                  <a:schemeClr val="tx1"/>
                </a:solidFill>
              </a:rPr>
              <a:t> </a:t>
            </a:r>
            <a:r>
              <a:rPr lang="en-US" sz="2000" dirty="0" smtClean="0">
                <a:solidFill>
                  <a:srgbClr val="990033"/>
                </a:solidFill>
              </a:rPr>
              <a:t>(University of Idaho)</a:t>
            </a:r>
            <a:r>
              <a:rPr lang="en-US" sz="2000" b="1" dirty="0" smtClean="0">
                <a:solidFill>
                  <a:srgbClr val="990033"/>
                </a:solidFill>
              </a:rPr>
              <a:t> </a:t>
            </a:r>
            <a:br>
              <a:rPr lang="en-US" sz="2000" b="1" dirty="0" smtClean="0">
                <a:solidFill>
                  <a:srgbClr val="990033"/>
                </a:solidFill>
              </a:rPr>
            </a:br>
            <a:r>
              <a:rPr lang="en-US" sz="2000" b="1" i="1" dirty="0" smtClean="0">
                <a:solidFill>
                  <a:srgbClr val="990033"/>
                </a:solidFill>
              </a:rPr>
              <a:t>Bovine </a:t>
            </a:r>
            <a:r>
              <a:rPr lang="en-US" sz="2000" b="1" i="1" dirty="0">
                <a:solidFill>
                  <a:srgbClr val="990033"/>
                </a:solidFill>
              </a:rPr>
              <a:t>Milk </a:t>
            </a:r>
            <a:r>
              <a:rPr lang="en-US" sz="2000" b="1" i="1" dirty="0" smtClean="0">
                <a:solidFill>
                  <a:srgbClr val="990033"/>
                </a:solidFill>
              </a:rPr>
              <a:t>Microbiota</a:t>
            </a:r>
          </a:p>
          <a:p>
            <a:pPr marL="514350" indent="-514350" algn="l">
              <a:lnSpc>
                <a:spcPct val="120000"/>
              </a:lnSpc>
              <a:spcBef>
                <a:spcPts val="0"/>
              </a:spcBef>
              <a:spcAft>
                <a:spcPts val="1200"/>
              </a:spcAft>
              <a:buAutoNum type="arabicPeriod"/>
            </a:pPr>
            <a:r>
              <a:rPr lang="en-US" sz="2000" b="1" dirty="0" smtClean="0">
                <a:solidFill>
                  <a:schemeClr val="tx1"/>
                </a:solidFill>
              </a:rPr>
              <a:t>Warner North and Peg Coleman </a:t>
            </a:r>
            <a:r>
              <a:rPr lang="en-US" sz="2000" dirty="0" smtClean="0">
                <a:solidFill>
                  <a:srgbClr val="990033"/>
                </a:solidFill>
              </a:rPr>
              <a:t>(</a:t>
            </a:r>
            <a:r>
              <a:rPr lang="en-US" sz="2000" dirty="0" err="1" smtClean="0">
                <a:solidFill>
                  <a:srgbClr val="990033"/>
                </a:solidFill>
              </a:rPr>
              <a:t>NorthWorks</a:t>
            </a:r>
            <a:r>
              <a:rPr lang="en-US" sz="2000" dirty="0" smtClean="0">
                <a:solidFill>
                  <a:srgbClr val="990033"/>
                </a:solidFill>
              </a:rPr>
              <a:t> and Coleman Scientific Consulting)</a:t>
            </a:r>
            <a:r>
              <a:rPr lang="en-US" sz="2000" b="1" dirty="0" smtClean="0">
                <a:solidFill>
                  <a:srgbClr val="990033"/>
                </a:solidFill>
              </a:rPr>
              <a:t> </a:t>
            </a:r>
            <a:br>
              <a:rPr lang="en-US" sz="2000" b="1" dirty="0" smtClean="0">
                <a:solidFill>
                  <a:srgbClr val="990033"/>
                </a:solidFill>
              </a:rPr>
            </a:br>
            <a:r>
              <a:rPr lang="en-US" sz="2000" b="1" i="1" dirty="0" smtClean="0">
                <a:solidFill>
                  <a:srgbClr val="990033"/>
                </a:solidFill>
              </a:rPr>
              <a:t>Preparing to Deliberate Evidence for Benefits and Risks for Microbiota of Milks</a:t>
            </a:r>
            <a:endParaRPr lang="en-US" sz="2000" dirty="0">
              <a:solidFill>
                <a:srgbClr val="365F91"/>
              </a:solidFill>
            </a:endParaRPr>
          </a:p>
        </p:txBody>
      </p:sp>
      <p:sp>
        <p:nvSpPr>
          <p:cNvPr id="8" name="Title 1"/>
          <p:cNvSpPr txBox="1">
            <a:spLocks/>
          </p:cNvSpPr>
          <p:nvPr/>
        </p:nvSpPr>
        <p:spPr>
          <a:xfrm>
            <a:off x="2" y="1592083"/>
            <a:ext cx="10807545" cy="603851"/>
          </a:xfrm>
          <a:prstGeom prst="rect">
            <a:avLst/>
          </a:prstGeom>
        </p:spPr>
        <p:txBody>
          <a:bodyPr vert="horz" lIns="91440" tIns="45720" rIns="91440" bIns="45720" rtlCol="0" anchor="b">
            <a:normAutofit/>
          </a:bodyPr>
          <a:lstStyle/>
          <a:p>
            <a:pPr lvl="0" algn="ctr" defTabSz="914400">
              <a:spcBef>
                <a:spcPts val="1200"/>
              </a:spcBef>
              <a:spcAft>
                <a:spcPts val="1200"/>
              </a:spcAft>
            </a:pPr>
            <a:r>
              <a:rPr lang="en-US" sz="2800" i="1" dirty="0">
                <a:solidFill>
                  <a:schemeClr val="tx2"/>
                </a:solidFill>
                <a:effectLst>
                  <a:outerShdw blurRad="63500" dist="38100" dir="5400000" algn="t" rotWithShape="0">
                    <a:prstClr val="black">
                      <a:alpha val="25000"/>
                    </a:prstClr>
                  </a:outerShdw>
                </a:effectLst>
                <a:ea typeface="+mj-ea"/>
                <a:cs typeface="+mj-cs"/>
              </a:rPr>
              <a:t>Microbiota Informing Next-Generation Risks &amp; Benefits</a:t>
            </a:r>
            <a:endParaRPr kumimoji="0" lang="en-US" sz="2800" b="0" i="0" u="none" strike="noStrike" kern="1200" cap="none" spc="0" normalizeH="0" baseline="0" noProof="0" dirty="0">
              <a:ln>
                <a:noFill/>
              </a:ln>
              <a:solidFill>
                <a:schemeClr val="tx2"/>
              </a:solidFill>
              <a:effectLst>
                <a:outerShdw blurRad="63500" dist="38100" dir="5400000" algn="t" rotWithShape="0">
                  <a:prstClr val="black">
                    <a:alpha val="25000"/>
                  </a:prstClr>
                </a:outerShdw>
              </a:effectLst>
              <a:uLnTx/>
              <a:uFillTx/>
              <a:latin typeface="+mn-lt"/>
              <a:ea typeface="+mj-ea"/>
              <a:cs typeface="+mj-cs"/>
            </a:endParaRPr>
          </a:p>
        </p:txBody>
      </p:sp>
      <p:sp>
        <p:nvSpPr>
          <p:cNvPr id="9" name="Oval 8"/>
          <p:cNvSpPr/>
          <p:nvPr/>
        </p:nvSpPr>
        <p:spPr>
          <a:xfrm>
            <a:off x="637779" y="6432701"/>
            <a:ext cx="368772" cy="2392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Dietert.coverHRes.jpg"/>
          <p:cNvPicPr>
            <a:picLocks noChangeAspect="1"/>
          </p:cNvPicPr>
          <p:nvPr/>
        </p:nvPicPr>
        <p:blipFill>
          <a:blip r:embed="rId3" cstate="print"/>
          <a:stretch>
            <a:fillRect/>
          </a:stretch>
        </p:blipFill>
        <p:spPr>
          <a:xfrm>
            <a:off x="8456633" y="2300438"/>
            <a:ext cx="1438550" cy="2019062"/>
          </a:xfrm>
          <a:prstGeom prst="rect">
            <a:avLst/>
          </a:prstGeom>
        </p:spPr>
      </p:pic>
      <p:pic>
        <p:nvPicPr>
          <p:cNvPr id="13" name="Picture 12" descr="McGuires.png"/>
          <p:cNvPicPr>
            <a:picLocks noChangeAspect="1"/>
          </p:cNvPicPr>
          <p:nvPr/>
        </p:nvPicPr>
        <p:blipFill>
          <a:blip r:embed="rId4" cstate="print"/>
          <a:stretch>
            <a:fillRect/>
          </a:stretch>
        </p:blipFill>
        <p:spPr>
          <a:xfrm>
            <a:off x="6695770" y="3128188"/>
            <a:ext cx="1663588" cy="1999123"/>
          </a:xfrm>
          <a:prstGeom prst="rect">
            <a:avLst/>
          </a:prstGeom>
        </p:spPr>
      </p:pic>
      <p:sp>
        <p:nvSpPr>
          <p:cNvPr id="14" name="TextBox 13"/>
          <p:cNvSpPr txBox="1"/>
          <p:nvPr/>
        </p:nvSpPr>
        <p:spPr>
          <a:xfrm>
            <a:off x="1001484" y="6019658"/>
            <a:ext cx="8360230" cy="646331"/>
          </a:xfrm>
          <a:prstGeom prst="rect">
            <a:avLst/>
          </a:prstGeom>
          <a:noFill/>
        </p:spPr>
        <p:txBody>
          <a:bodyPr wrap="square" rtlCol="0">
            <a:spAutoFit/>
          </a:bodyPr>
          <a:lstStyle/>
          <a:p>
            <a:r>
              <a:rPr lang="en-US" sz="1800" b="1" dirty="0" smtClean="0"/>
              <a:t>Check </a:t>
            </a:r>
            <a:r>
              <a:rPr lang="en-US" sz="1800" b="1" dirty="0" smtClean="0">
                <a:hlinkClick r:id="rId5"/>
              </a:rPr>
              <a:t>www.sra.org/upstateny/</a:t>
            </a:r>
            <a:r>
              <a:rPr lang="en-US" sz="1800" b="1" dirty="0" smtClean="0"/>
              <a:t> for slide sets from webinars above, handout from SRA symposium </a:t>
            </a:r>
            <a:r>
              <a:rPr lang="en-US" sz="1800" dirty="0" smtClean="0"/>
              <a:t>(</a:t>
            </a:r>
            <a:r>
              <a:rPr lang="en-US" sz="1800" b="1" dirty="0" smtClean="0">
                <a:solidFill>
                  <a:srgbClr val="365F91"/>
                </a:solidFill>
              </a:rPr>
              <a:t>December 12</a:t>
            </a:r>
            <a:r>
              <a:rPr lang="en-US" sz="1800" dirty="0" smtClean="0">
                <a:solidFill>
                  <a:srgbClr val="365F91"/>
                </a:solidFill>
              </a:rPr>
              <a:t>, 2017, Arlington, VA</a:t>
            </a:r>
            <a:r>
              <a:rPr lang="en-US" sz="1800" dirty="0" smtClean="0"/>
              <a:t>),</a:t>
            </a:r>
            <a:r>
              <a:rPr lang="en-US" b="1" dirty="0" smtClean="0"/>
              <a:t> updates on project </a:t>
            </a:r>
            <a:endParaRPr lang="en-US" sz="1800" dirty="0"/>
          </a:p>
        </p:txBody>
      </p:sp>
    </p:spTree>
    <p:extLst>
      <p:ext uri="{BB962C8B-B14F-4D97-AF65-F5344CB8AC3E}">
        <p14:creationId xmlns:p14="http://schemas.microsoft.com/office/powerpoint/2010/main" xmlns="" val="42134061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5955"/>
            <a:ext cx="12192000" cy="838200"/>
          </a:xfrm>
        </p:spPr>
        <p:txBody>
          <a:bodyPr>
            <a:normAutofit/>
          </a:bodyPr>
          <a:lstStyle/>
          <a:p>
            <a:pPr algn="ctr">
              <a:defRPr/>
            </a:pPr>
            <a:r>
              <a:rPr lang="en-US" b="1" dirty="0" err="1" smtClean="0">
                <a:solidFill>
                  <a:srgbClr val="863A53"/>
                </a:solidFill>
                <a:latin typeface="+mn-lt"/>
              </a:rPr>
              <a:t>Learnings</a:t>
            </a:r>
            <a:r>
              <a:rPr lang="en-US" b="1" dirty="0" smtClean="0">
                <a:solidFill>
                  <a:srgbClr val="863A53"/>
                </a:solidFill>
                <a:latin typeface="+mn-lt"/>
              </a:rPr>
              <a:t> </a:t>
            </a:r>
            <a:r>
              <a:rPr lang="en-US" b="1" dirty="0" smtClean="0">
                <a:solidFill>
                  <a:srgbClr val="863A53"/>
                </a:solidFill>
              </a:rPr>
              <a:t>on Human Superorganism</a:t>
            </a:r>
            <a:endParaRPr lang="en-US" sz="2700" dirty="0">
              <a:solidFill>
                <a:srgbClr val="863A53"/>
              </a:solidFill>
              <a:latin typeface="+mn-lt"/>
              <a:cs typeface="+mj-cs"/>
            </a:endParaRPr>
          </a:p>
        </p:txBody>
      </p:sp>
      <p:pic>
        <p:nvPicPr>
          <p:cNvPr id="9" name="Picture 8" descr="DietertColonizationResistanceFeb9.2017.jpg"/>
          <p:cNvPicPr>
            <a:picLocks noChangeAspect="1"/>
          </p:cNvPicPr>
          <p:nvPr/>
        </p:nvPicPr>
        <p:blipFill>
          <a:blip r:embed="rId3"/>
          <a:srcRect l="7426" r="11055"/>
          <a:stretch>
            <a:fillRect/>
          </a:stretch>
        </p:blipFill>
        <p:spPr>
          <a:xfrm>
            <a:off x="8416887" y="922660"/>
            <a:ext cx="3745737" cy="3446196"/>
          </a:xfrm>
          <a:prstGeom prst="rect">
            <a:avLst/>
          </a:prstGeom>
        </p:spPr>
      </p:pic>
      <p:pic>
        <p:nvPicPr>
          <p:cNvPr id="12" name="Picture 11" descr="DietertCompteteHumanFeb9.2017.jpg"/>
          <p:cNvPicPr>
            <a:picLocks noChangeAspect="1"/>
          </p:cNvPicPr>
          <p:nvPr/>
        </p:nvPicPr>
        <p:blipFill>
          <a:blip r:embed="rId4"/>
          <a:stretch>
            <a:fillRect/>
          </a:stretch>
        </p:blipFill>
        <p:spPr>
          <a:xfrm>
            <a:off x="1" y="1266940"/>
            <a:ext cx="4511266" cy="3383450"/>
          </a:xfrm>
          <a:prstGeom prst="rect">
            <a:avLst/>
          </a:prstGeom>
        </p:spPr>
      </p:pic>
      <p:sp>
        <p:nvSpPr>
          <p:cNvPr id="14" name="TextBox 13"/>
          <p:cNvSpPr txBox="1"/>
          <p:nvPr/>
        </p:nvSpPr>
        <p:spPr>
          <a:xfrm>
            <a:off x="561863" y="5023692"/>
            <a:ext cx="3172855" cy="1323439"/>
          </a:xfrm>
          <a:prstGeom prst="rect">
            <a:avLst/>
          </a:prstGeom>
          <a:noFill/>
          <a:ln w="38100">
            <a:solidFill>
              <a:srgbClr val="863A53"/>
            </a:solidFill>
          </a:ln>
        </p:spPr>
        <p:txBody>
          <a:bodyPr wrap="square" rtlCol="0">
            <a:spAutoFit/>
          </a:bodyPr>
          <a:lstStyle/>
          <a:p>
            <a:r>
              <a:rPr lang="en-US" sz="1600" i="1" dirty="0" smtClean="0">
                <a:latin typeface="Calibri"/>
              </a:rPr>
              <a:t>Breast Milk Microbiota and Natural Childbirth as Preventative Measures of Immune-Microbiome Dysbiosis and </a:t>
            </a:r>
            <a:r>
              <a:rPr lang="en-US" sz="1600" i="1" dirty="0" err="1" smtClean="0">
                <a:latin typeface="Calibri"/>
              </a:rPr>
              <a:t>Misregulated</a:t>
            </a:r>
            <a:r>
              <a:rPr lang="en-US" sz="1600" i="1" dirty="0" smtClean="0">
                <a:latin typeface="Calibri"/>
              </a:rPr>
              <a:t> Inflammation</a:t>
            </a:r>
          </a:p>
          <a:p>
            <a:r>
              <a:rPr lang="en-US" sz="1600" dirty="0" err="1" smtClean="0">
                <a:latin typeface="Calibri"/>
              </a:rPr>
              <a:t>Dietert</a:t>
            </a:r>
            <a:r>
              <a:rPr lang="en-US" sz="1600" dirty="0" smtClean="0">
                <a:latin typeface="Calibri"/>
              </a:rPr>
              <a:t> 2013</a:t>
            </a:r>
            <a:endParaRPr lang="en-US" sz="1600" dirty="0"/>
          </a:p>
        </p:txBody>
      </p:sp>
      <p:sp>
        <p:nvSpPr>
          <p:cNvPr id="7" name="TextBox 6"/>
          <p:cNvSpPr txBox="1"/>
          <p:nvPr/>
        </p:nvSpPr>
        <p:spPr>
          <a:xfrm>
            <a:off x="8799806" y="5430081"/>
            <a:ext cx="3316077" cy="1323439"/>
          </a:xfrm>
          <a:prstGeom prst="rect">
            <a:avLst/>
          </a:prstGeom>
          <a:noFill/>
          <a:ln w="38100">
            <a:solidFill>
              <a:srgbClr val="863A53"/>
            </a:solidFill>
          </a:ln>
        </p:spPr>
        <p:txBody>
          <a:bodyPr wrap="square" rtlCol="0">
            <a:spAutoFit/>
          </a:bodyPr>
          <a:lstStyle/>
          <a:p>
            <a:pPr algn="ctr"/>
            <a:r>
              <a:rPr lang="en-US" sz="2000" b="1" dirty="0" smtClean="0">
                <a:solidFill>
                  <a:srgbClr val="0070C0"/>
                </a:solidFill>
              </a:rPr>
              <a:t>Microbial Partners in Human Superorganism Essential to Healthy Gut and Immune Systems</a:t>
            </a:r>
            <a:endParaRPr lang="en-US" sz="2000" dirty="0">
              <a:solidFill>
                <a:srgbClr val="0070C0"/>
              </a:solidFill>
            </a:endParaRPr>
          </a:p>
        </p:txBody>
      </p:sp>
      <p:pic>
        <p:nvPicPr>
          <p:cNvPr id="8" name="Picture 7" descr="Dietert.coverHRes.jpg"/>
          <p:cNvPicPr>
            <a:picLocks noChangeAspect="1"/>
          </p:cNvPicPr>
          <p:nvPr/>
        </p:nvPicPr>
        <p:blipFill>
          <a:blip r:embed="rId5" cstate="print"/>
          <a:stretch>
            <a:fillRect/>
          </a:stretch>
        </p:blipFill>
        <p:spPr>
          <a:xfrm>
            <a:off x="5438034" y="680956"/>
            <a:ext cx="1438550" cy="2019062"/>
          </a:xfrm>
          <a:prstGeom prst="rect">
            <a:avLst/>
          </a:prstGeom>
        </p:spPr>
      </p:pic>
      <p:sp>
        <p:nvSpPr>
          <p:cNvPr id="10" name="Oval 9"/>
          <p:cNvSpPr/>
          <p:nvPr/>
        </p:nvSpPr>
        <p:spPr>
          <a:xfrm>
            <a:off x="9674087" y="821635"/>
            <a:ext cx="2213113" cy="609600"/>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DietertImmunosomeFeb9.2017.jpg"/>
          <p:cNvPicPr>
            <a:picLocks noChangeAspect="1"/>
          </p:cNvPicPr>
          <p:nvPr/>
        </p:nvPicPr>
        <p:blipFill>
          <a:blip r:embed="rId6"/>
          <a:stretch>
            <a:fillRect/>
          </a:stretch>
        </p:blipFill>
        <p:spPr>
          <a:xfrm>
            <a:off x="4164656" y="3392556"/>
            <a:ext cx="4620591" cy="346544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ssolv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1000" fill="hold"/>
                                        <p:tgtEl>
                                          <p:spTgt spid="9"/>
                                        </p:tgtEl>
                                        <p:attrNameLst>
                                          <p:attrName>ppt_x</p:attrName>
                                        </p:attrNameLst>
                                      </p:cBhvr>
                                      <p:tavLst>
                                        <p:tav tm="0">
                                          <p:val>
                                            <p:strVal val="1+#ppt_w/2"/>
                                          </p:val>
                                        </p:tav>
                                        <p:tav tm="100000">
                                          <p:val>
                                            <p:strVal val="#ppt_x"/>
                                          </p:val>
                                        </p:tav>
                                      </p:tavLst>
                                    </p:anim>
                                    <p:anim calcmode="lin" valueType="num">
                                      <p:cBhvr additive="base">
                                        <p:cTn id="18"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1000" fill="hold"/>
                                        <p:tgtEl>
                                          <p:spTgt spid="10"/>
                                        </p:tgtEl>
                                        <p:attrNameLst>
                                          <p:attrName>ppt_x</p:attrName>
                                        </p:attrNameLst>
                                      </p:cBhvr>
                                      <p:tavLst>
                                        <p:tav tm="0">
                                          <p:val>
                                            <p:strVal val="#ppt_x"/>
                                          </p:val>
                                        </p:tav>
                                        <p:tav tm="100000">
                                          <p:val>
                                            <p:strVal val="#ppt_x"/>
                                          </p:val>
                                        </p:tav>
                                      </p:tavLst>
                                    </p:anim>
                                    <p:anim calcmode="lin" valueType="num">
                                      <p:cBhvr additive="base">
                                        <p:cTn id="24" dur="10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dissolv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7"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3" cstate="print"/>
          <a:srcRect/>
          <a:stretch>
            <a:fillRect/>
          </a:stretch>
        </p:blipFill>
        <p:spPr bwMode="auto">
          <a:xfrm>
            <a:off x="7543113" y="1098077"/>
            <a:ext cx="4648887" cy="4554189"/>
          </a:xfrm>
          <a:prstGeom prst="rect">
            <a:avLst/>
          </a:prstGeom>
          <a:noFill/>
          <a:ln w="9525">
            <a:noFill/>
            <a:miter lim="800000"/>
            <a:headEnd/>
            <a:tailEnd/>
          </a:ln>
        </p:spPr>
      </p:pic>
      <p:pic>
        <p:nvPicPr>
          <p:cNvPr id="8" name="Picture 7" descr="hmp_new_logo.gif"/>
          <p:cNvPicPr>
            <a:picLocks noChangeAspect="1"/>
          </p:cNvPicPr>
          <p:nvPr/>
        </p:nvPicPr>
        <p:blipFill>
          <a:blip r:embed="rId4" cstate="print"/>
          <a:stretch>
            <a:fillRect/>
          </a:stretch>
        </p:blipFill>
        <p:spPr>
          <a:xfrm>
            <a:off x="2214879" y="1862161"/>
            <a:ext cx="2398461" cy="1343025"/>
          </a:xfrm>
          <a:prstGeom prst="rect">
            <a:avLst/>
          </a:prstGeom>
        </p:spPr>
      </p:pic>
      <p:sp>
        <p:nvSpPr>
          <p:cNvPr id="2" name="Title 1"/>
          <p:cNvSpPr>
            <a:spLocks noGrp="1"/>
          </p:cNvSpPr>
          <p:nvPr>
            <p:ph type="title"/>
          </p:nvPr>
        </p:nvSpPr>
        <p:spPr>
          <a:xfrm>
            <a:off x="0" y="161040"/>
            <a:ext cx="12192000" cy="838200"/>
          </a:xfrm>
        </p:spPr>
        <p:txBody>
          <a:bodyPr>
            <a:normAutofit/>
          </a:bodyPr>
          <a:lstStyle/>
          <a:p>
            <a:pPr algn="ctr">
              <a:defRPr/>
            </a:pPr>
            <a:r>
              <a:rPr lang="en-US" b="1" dirty="0" err="1" smtClean="0">
                <a:solidFill>
                  <a:srgbClr val="863A53"/>
                </a:solidFill>
                <a:latin typeface="+mn-lt"/>
              </a:rPr>
              <a:t>Learnings</a:t>
            </a:r>
            <a:r>
              <a:rPr lang="en-US" b="1" dirty="0" smtClean="0">
                <a:solidFill>
                  <a:srgbClr val="863A53"/>
                </a:solidFill>
                <a:latin typeface="+mn-lt"/>
              </a:rPr>
              <a:t> about Human Milk Microbiota</a:t>
            </a:r>
            <a:endParaRPr lang="en-US" b="1" dirty="0">
              <a:solidFill>
                <a:srgbClr val="863A53"/>
              </a:solidFill>
              <a:latin typeface="+mn-lt"/>
              <a:cs typeface="+mj-cs"/>
            </a:endParaRPr>
          </a:p>
        </p:txBody>
      </p:sp>
      <p:sp>
        <p:nvSpPr>
          <p:cNvPr id="23556" name="Content Placeholder 2"/>
          <p:cNvSpPr>
            <a:spLocks noGrp="1"/>
          </p:cNvSpPr>
          <p:nvPr>
            <p:ph idx="4294967295"/>
          </p:nvPr>
        </p:nvSpPr>
        <p:spPr>
          <a:xfrm>
            <a:off x="132968" y="1094510"/>
            <a:ext cx="6774607" cy="5620512"/>
          </a:xfrm>
          <a:ln>
            <a:noFill/>
          </a:ln>
        </p:spPr>
        <p:txBody>
          <a:bodyPr>
            <a:normAutofit/>
          </a:bodyPr>
          <a:lstStyle/>
          <a:p>
            <a:pPr marL="228600" indent="-228600">
              <a:lnSpc>
                <a:spcPct val="100000"/>
              </a:lnSpc>
              <a:spcBef>
                <a:spcPts val="600"/>
              </a:spcBef>
              <a:spcAft>
                <a:spcPts val="600"/>
              </a:spcAft>
              <a:buNone/>
            </a:pPr>
            <a:r>
              <a:rPr lang="en-US" sz="2400" b="1" dirty="0" smtClean="0">
                <a:latin typeface="Arial" pitchFamily="34" charset="0"/>
                <a:ea typeface="ＭＳ Ｐゴシック"/>
                <a:cs typeface="Arial" pitchFamily="34" charset="0"/>
              </a:rPr>
              <a:t>   Human </a:t>
            </a:r>
            <a:r>
              <a:rPr lang="en-US" sz="2400" b="1" dirty="0">
                <a:latin typeface="Arial" pitchFamily="34" charset="0"/>
                <a:ea typeface="ＭＳ Ｐゴシック"/>
                <a:cs typeface="Arial" pitchFamily="34" charset="0"/>
              </a:rPr>
              <a:t>Microbiome Project (HMP</a:t>
            </a:r>
            <a:r>
              <a:rPr lang="en-US" sz="2400" b="1" dirty="0" smtClean="0">
                <a:latin typeface="Arial" pitchFamily="34" charset="0"/>
                <a:ea typeface="ＭＳ Ｐゴシック"/>
                <a:cs typeface="Arial" pitchFamily="34" charset="0"/>
              </a:rPr>
              <a:t>): </a:t>
            </a:r>
            <a:br>
              <a:rPr lang="en-US" sz="2400" b="1" dirty="0" smtClean="0">
                <a:latin typeface="Arial" pitchFamily="34" charset="0"/>
                <a:ea typeface="ＭＳ Ｐゴシック"/>
                <a:cs typeface="Arial" pitchFamily="34" charset="0"/>
              </a:rPr>
            </a:br>
            <a:r>
              <a:rPr lang="en-US" sz="2400" b="1" dirty="0" smtClean="0">
                <a:latin typeface="Arial" pitchFamily="34" charset="0"/>
                <a:ea typeface="ＭＳ Ｐゴシック"/>
                <a:cs typeface="Arial" pitchFamily="34" charset="0"/>
              </a:rPr>
              <a:t>nine</a:t>
            </a:r>
            <a:r>
              <a:rPr lang="en-US" sz="2400" dirty="0" smtClean="0">
                <a:latin typeface="Arial" pitchFamily="34" charset="0"/>
                <a:ea typeface="ＭＳ Ｐゴシック"/>
                <a:cs typeface="Arial" pitchFamily="34" charset="0"/>
              </a:rPr>
              <a:t> </a:t>
            </a:r>
            <a:r>
              <a:rPr lang="en-US" sz="2400" dirty="0">
                <a:latin typeface="Arial" pitchFamily="34" charset="0"/>
                <a:ea typeface="ＭＳ Ｐゴシック"/>
                <a:cs typeface="Arial" pitchFamily="34" charset="0"/>
              </a:rPr>
              <a:t>body sites initially </a:t>
            </a:r>
            <a:r>
              <a:rPr lang="en-US" sz="2400" dirty="0" smtClean="0">
                <a:latin typeface="Arial" pitchFamily="34" charset="0"/>
                <a:ea typeface="ＭＳ Ｐゴシック"/>
                <a:cs typeface="Arial" pitchFamily="34" charset="0"/>
              </a:rPr>
              <a:t>examined (NOT breast)</a:t>
            </a:r>
            <a:endParaRPr lang="en-US" sz="2400" dirty="0">
              <a:latin typeface="Arial" pitchFamily="34" charset="0"/>
              <a:ea typeface="ＭＳ Ｐゴシック"/>
              <a:cs typeface="Arial" pitchFamily="34" charset="0"/>
            </a:endParaRPr>
          </a:p>
          <a:p>
            <a:pPr marL="228600" indent="-228600">
              <a:lnSpc>
                <a:spcPct val="100000"/>
              </a:lnSpc>
              <a:spcBef>
                <a:spcPts val="600"/>
              </a:spcBef>
              <a:spcAft>
                <a:spcPts val="600"/>
              </a:spcAft>
            </a:pPr>
            <a:endParaRPr lang="en-US" sz="2400" dirty="0">
              <a:latin typeface="Arial" pitchFamily="34" charset="0"/>
              <a:ea typeface="ＭＳ Ｐゴシック"/>
              <a:cs typeface="Arial" pitchFamily="34" charset="0"/>
            </a:endParaRPr>
          </a:p>
          <a:p>
            <a:pPr marL="228600" indent="-228600">
              <a:lnSpc>
                <a:spcPct val="100000"/>
              </a:lnSpc>
              <a:spcBef>
                <a:spcPts val="600"/>
              </a:spcBef>
              <a:spcAft>
                <a:spcPts val="600"/>
              </a:spcAft>
            </a:pPr>
            <a:endParaRPr lang="en-US" sz="2400" dirty="0">
              <a:latin typeface="Arial" pitchFamily="34" charset="0"/>
              <a:ea typeface="ＭＳ Ｐゴシック"/>
              <a:cs typeface="Arial" pitchFamily="34" charset="0"/>
            </a:endParaRPr>
          </a:p>
          <a:p>
            <a:pPr marL="228600" indent="-228600">
              <a:lnSpc>
                <a:spcPct val="100000"/>
              </a:lnSpc>
              <a:spcBef>
                <a:spcPts val="600"/>
              </a:spcBef>
              <a:spcAft>
                <a:spcPts val="600"/>
              </a:spcAft>
            </a:pPr>
            <a:endParaRPr lang="en-US" sz="2400" dirty="0">
              <a:latin typeface="Arial" pitchFamily="34" charset="0"/>
              <a:ea typeface="ＭＳ Ｐゴシック"/>
              <a:cs typeface="Arial" pitchFamily="34" charset="0"/>
            </a:endParaRPr>
          </a:p>
          <a:p>
            <a:pPr marL="228600" indent="-228600">
              <a:lnSpc>
                <a:spcPct val="100000"/>
              </a:lnSpc>
              <a:spcBef>
                <a:spcPts val="1200"/>
              </a:spcBef>
              <a:spcAft>
                <a:spcPts val="600"/>
              </a:spcAft>
              <a:buNone/>
            </a:pPr>
            <a:r>
              <a:rPr lang="en-US" sz="2200" b="1" dirty="0" smtClean="0">
                <a:latin typeface="Arial" pitchFamily="34" charset="0"/>
                <a:ea typeface="ＭＳ Ｐゴシック"/>
                <a:cs typeface="Arial" pitchFamily="34" charset="0"/>
              </a:rPr>
              <a:t>   Results</a:t>
            </a:r>
            <a:r>
              <a:rPr lang="en-US" sz="2200" dirty="0" smtClean="0">
                <a:latin typeface="Arial" pitchFamily="34" charset="0"/>
                <a:ea typeface="ＭＳ Ｐゴシック"/>
                <a:cs typeface="Arial" pitchFamily="34" charset="0"/>
              </a:rPr>
              <a:t> </a:t>
            </a:r>
            <a:r>
              <a:rPr lang="en-US" sz="2200" dirty="0">
                <a:solidFill>
                  <a:srgbClr val="C00000"/>
                </a:solidFill>
                <a:latin typeface="Arial" pitchFamily="34" charset="0"/>
                <a:ea typeface="ＭＳ Ｐゴシック"/>
                <a:cs typeface="Arial" pitchFamily="34" charset="0"/>
              </a:rPr>
              <a:t>continue to challenge dogma</a:t>
            </a:r>
            <a:r>
              <a:rPr lang="en-US" sz="2200" dirty="0">
                <a:latin typeface="Arial" pitchFamily="34" charset="0"/>
                <a:ea typeface="ＭＳ Ｐゴシック"/>
                <a:cs typeface="Arial" pitchFamily="34" charset="0"/>
              </a:rPr>
              <a:t>: </a:t>
            </a:r>
          </a:p>
          <a:p>
            <a:pPr marL="457200" lvl="1" indent="-228600">
              <a:spcBef>
                <a:spcPts val="1200"/>
              </a:spcBef>
              <a:spcAft>
                <a:spcPts val="600"/>
              </a:spcAft>
              <a:buFont typeface="Wingdings" pitchFamily="2" charset="2"/>
              <a:buChar char="Ø"/>
            </a:pPr>
            <a:r>
              <a:rPr lang="en-US" sz="1800" b="1" dirty="0" smtClean="0">
                <a:solidFill>
                  <a:srgbClr val="C00000"/>
                </a:solidFill>
                <a:latin typeface="Arial" pitchFamily="34" charset="0"/>
                <a:ea typeface="ＭＳ Ｐゴシック"/>
                <a:cs typeface="Arial" pitchFamily="34" charset="0"/>
              </a:rPr>
              <a:t>Breast </a:t>
            </a:r>
            <a:r>
              <a:rPr lang="en-US" sz="1800" b="1" dirty="0">
                <a:solidFill>
                  <a:srgbClr val="C00000"/>
                </a:solidFill>
                <a:latin typeface="Arial" pitchFamily="34" charset="0"/>
                <a:ea typeface="ＭＳ Ｐゴシック"/>
                <a:cs typeface="Arial" pitchFamily="34" charset="0"/>
              </a:rPr>
              <a:t>tissue </a:t>
            </a:r>
            <a:r>
              <a:rPr lang="en-US" sz="1800" b="1" dirty="0" smtClean="0">
                <a:latin typeface="Arial" pitchFamily="34" charset="0"/>
                <a:ea typeface="ＭＳ Ｐゴシック"/>
                <a:cs typeface="Arial" pitchFamily="34" charset="0"/>
              </a:rPr>
              <a:t>expected </a:t>
            </a:r>
            <a:r>
              <a:rPr lang="en-US" sz="1800" b="1" dirty="0">
                <a:latin typeface="Arial" pitchFamily="34" charset="0"/>
                <a:ea typeface="ＭＳ Ｐゴシック"/>
                <a:cs typeface="Arial" pitchFamily="34" charset="0"/>
              </a:rPr>
              <a:t>to be </a:t>
            </a:r>
            <a:r>
              <a:rPr lang="en-US" sz="1800" b="1" dirty="0" smtClean="0">
                <a:latin typeface="Arial" pitchFamily="34" charset="0"/>
                <a:ea typeface="ＭＳ Ｐゴシック"/>
                <a:cs typeface="Arial" pitchFamily="34" charset="0"/>
              </a:rPr>
              <a:t>sterile</a:t>
            </a:r>
            <a:r>
              <a:rPr lang="en-US" sz="1800" dirty="0" smtClean="0">
                <a:latin typeface="Arial" pitchFamily="34" charset="0"/>
                <a:ea typeface="ＭＳ Ｐゴシック"/>
                <a:cs typeface="Arial" pitchFamily="34" charset="0"/>
              </a:rPr>
              <a:t>, </a:t>
            </a:r>
            <a:r>
              <a:rPr lang="en-US" sz="1800" dirty="0">
                <a:latin typeface="Arial" pitchFamily="34" charset="0"/>
                <a:ea typeface="ＭＳ Ｐゴシック"/>
                <a:cs typeface="Arial" pitchFamily="34" charset="0"/>
              </a:rPr>
              <a:t>now known </a:t>
            </a:r>
            <a:r>
              <a:rPr lang="en-US" sz="1800" dirty="0" smtClean="0">
                <a:latin typeface="Arial" pitchFamily="34" charset="0"/>
                <a:ea typeface="ＭＳ Ｐゴシック"/>
                <a:cs typeface="Arial" pitchFamily="34" charset="0"/>
              </a:rPr>
              <a:t/>
            </a:r>
            <a:br>
              <a:rPr lang="en-US" sz="1800" dirty="0" smtClean="0">
                <a:latin typeface="Arial" pitchFamily="34" charset="0"/>
                <a:ea typeface="ＭＳ Ｐゴシック"/>
                <a:cs typeface="Arial" pitchFamily="34" charset="0"/>
              </a:rPr>
            </a:br>
            <a:r>
              <a:rPr lang="en-US" sz="1800" dirty="0" smtClean="0">
                <a:latin typeface="Arial" pitchFamily="34" charset="0"/>
                <a:ea typeface="ＭＳ Ｐゴシック"/>
                <a:cs typeface="Arial" pitchFamily="34" charset="0"/>
              </a:rPr>
              <a:t>to </a:t>
            </a:r>
            <a:r>
              <a:rPr lang="en-US" sz="1800" dirty="0">
                <a:latin typeface="Arial" pitchFamily="34" charset="0"/>
                <a:ea typeface="ＭＳ Ｐゴシック"/>
                <a:cs typeface="Arial" pitchFamily="34" charset="0"/>
              </a:rPr>
              <a:t>be </a:t>
            </a:r>
            <a:r>
              <a:rPr lang="en-US" sz="1800" b="1" dirty="0" smtClean="0">
                <a:solidFill>
                  <a:srgbClr val="C00000"/>
                </a:solidFill>
                <a:latin typeface="Arial" pitchFamily="34" charset="0"/>
                <a:ea typeface="ＭＳ Ｐゴシック"/>
                <a:cs typeface="Arial" pitchFamily="34" charset="0"/>
              </a:rPr>
              <a:t>FALSE assumption! </a:t>
            </a:r>
            <a:br>
              <a:rPr lang="en-US" sz="1800" b="1" dirty="0" smtClean="0">
                <a:solidFill>
                  <a:srgbClr val="C00000"/>
                </a:solidFill>
                <a:latin typeface="Arial" pitchFamily="34" charset="0"/>
                <a:ea typeface="ＭＳ Ｐゴシック"/>
                <a:cs typeface="Arial" pitchFamily="34" charset="0"/>
              </a:rPr>
            </a:br>
            <a:r>
              <a:rPr lang="en-US" sz="1800" dirty="0" smtClean="0">
                <a:latin typeface="Arial" pitchFamily="34" charset="0"/>
                <a:ea typeface="ＭＳ Ｐゴシック"/>
                <a:cs typeface="Arial" pitchFamily="34" charset="0"/>
              </a:rPr>
              <a:t>(</a:t>
            </a:r>
            <a:r>
              <a:rPr lang="en-US" sz="1800" dirty="0" err="1">
                <a:latin typeface="Arial" pitchFamily="34" charset="0"/>
                <a:ea typeface="ＭＳ Ｐゴシック"/>
                <a:cs typeface="Arial" pitchFamily="34" charset="0"/>
              </a:rPr>
              <a:t>Urbaniak</a:t>
            </a:r>
            <a:r>
              <a:rPr lang="en-US" sz="1800" dirty="0">
                <a:latin typeface="Arial" pitchFamily="34" charset="0"/>
                <a:ea typeface="ＭＳ Ｐゴシック"/>
                <a:cs typeface="Arial" pitchFamily="34" charset="0"/>
              </a:rPr>
              <a:t> et al., 2014)</a:t>
            </a:r>
          </a:p>
          <a:p>
            <a:pPr marL="457200" lvl="1" indent="-228600">
              <a:spcBef>
                <a:spcPts val="1200"/>
              </a:spcBef>
              <a:spcAft>
                <a:spcPts val="600"/>
              </a:spcAft>
              <a:buFont typeface="Wingdings" pitchFamily="2" charset="2"/>
              <a:buChar char="Ø"/>
            </a:pPr>
            <a:r>
              <a:rPr lang="en-US" sz="1800" b="1" dirty="0">
                <a:solidFill>
                  <a:srgbClr val="C00000"/>
                </a:solidFill>
                <a:latin typeface="Arial" pitchFamily="34" charset="0"/>
                <a:ea typeface="ＭＳ Ｐゴシック"/>
                <a:cs typeface="Arial" pitchFamily="34" charset="0"/>
              </a:rPr>
              <a:t>Milk microbiota </a:t>
            </a:r>
            <a:r>
              <a:rPr lang="en-US" sz="1800" b="1" dirty="0">
                <a:latin typeface="Arial" pitchFamily="34" charset="0"/>
                <a:ea typeface="ＭＳ Ｐゴシック"/>
                <a:cs typeface="Arial" pitchFamily="34" charset="0"/>
              </a:rPr>
              <a:t>NOT</a:t>
            </a:r>
            <a:r>
              <a:rPr lang="en-US" sz="1800" dirty="0">
                <a:latin typeface="Arial" pitchFamily="34" charset="0"/>
                <a:ea typeface="ＭＳ Ｐゴシック"/>
                <a:cs typeface="Arial" pitchFamily="34" charset="0"/>
              </a:rPr>
              <a:t> contaminants! </a:t>
            </a:r>
            <a:br>
              <a:rPr lang="en-US" sz="1800" dirty="0">
                <a:latin typeface="Arial" pitchFamily="34" charset="0"/>
                <a:ea typeface="ＭＳ Ｐゴシック"/>
                <a:cs typeface="Arial" pitchFamily="34" charset="0"/>
              </a:rPr>
            </a:br>
            <a:r>
              <a:rPr lang="en-US" sz="1800" dirty="0">
                <a:latin typeface="Arial" pitchFamily="34" charset="0"/>
                <a:ea typeface="ＭＳ Ｐゴシック"/>
                <a:cs typeface="Arial" pitchFamily="34" charset="0"/>
              </a:rPr>
              <a:t>(Hunt et al., 2011; Rodriquez, 2014; </a:t>
            </a:r>
            <a:r>
              <a:rPr lang="en-US" sz="1800" dirty="0" smtClean="0">
                <a:latin typeface="Arial" pitchFamily="34" charset="0"/>
                <a:ea typeface="ＭＳ Ｐゴシック"/>
                <a:cs typeface="Arial" pitchFamily="34" charset="0"/>
              </a:rPr>
              <a:t/>
            </a:r>
            <a:br>
              <a:rPr lang="en-US" sz="1800" dirty="0" smtClean="0">
                <a:latin typeface="Arial" pitchFamily="34" charset="0"/>
                <a:ea typeface="ＭＳ Ｐゴシック"/>
                <a:cs typeface="Arial" pitchFamily="34" charset="0"/>
              </a:rPr>
            </a:br>
            <a:r>
              <a:rPr lang="en-US" sz="1800" dirty="0" smtClean="0">
                <a:latin typeface="Arial" pitchFamily="34" charset="0"/>
                <a:ea typeface="ＭＳ Ｐゴシック"/>
                <a:cs typeface="Arial" pitchFamily="34" charset="0"/>
              </a:rPr>
              <a:t>Addis et al., 2016; McGuire </a:t>
            </a:r>
            <a:r>
              <a:rPr lang="en-US" sz="1800" dirty="0">
                <a:latin typeface="Arial" pitchFamily="34" charset="0"/>
                <a:ea typeface="ＭＳ Ｐゴシック"/>
                <a:cs typeface="Arial" pitchFamily="34" charset="0"/>
              </a:rPr>
              <a:t>et al., 2017)</a:t>
            </a:r>
          </a:p>
          <a:p>
            <a:pPr marL="341312" lvl="1" indent="0">
              <a:lnSpc>
                <a:spcPct val="100000"/>
              </a:lnSpc>
              <a:spcBef>
                <a:spcPts val="600"/>
              </a:spcBef>
              <a:spcAft>
                <a:spcPts val="600"/>
              </a:spcAft>
            </a:pPr>
            <a:endParaRPr lang="en-US" sz="1600" dirty="0">
              <a:ea typeface="ＭＳ Ｐゴシック"/>
            </a:endParaRPr>
          </a:p>
        </p:txBody>
      </p:sp>
      <p:sp>
        <p:nvSpPr>
          <p:cNvPr id="10" name="TextBox 9"/>
          <p:cNvSpPr txBox="1"/>
          <p:nvPr/>
        </p:nvSpPr>
        <p:spPr>
          <a:xfrm>
            <a:off x="7959504" y="5206498"/>
            <a:ext cx="4232496" cy="338554"/>
          </a:xfrm>
          <a:prstGeom prst="rect">
            <a:avLst/>
          </a:prstGeom>
          <a:noFill/>
          <a:ln w="38100">
            <a:noFill/>
          </a:ln>
        </p:spPr>
        <p:txBody>
          <a:bodyPr wrap="square" rtlCol="0">
            <a:spAutoFit/>
          </a:bodyPr>
          <a:lstStyle/>
          <a:p>
            <a:pPr algn="ctr"/>
            <a:r>
              <a:rPr lang="en-US" sz="1600" dirty="0">
                <a:latin typeface="Arial" pitchFamily="34" charset="0"/>
                <a:cs typeface="Arial" pitchFamily="34" charset="0"/>
              </a:rPr>
              <a:t>(Cho and </a:t>
            </a:r>
            <a:r>
              <a:rPr lang="en-US" sz="1600" dirty="0" err="1">
                <a:latin typeface="Arial" pitchFamily="34" charset="0"/>
                <a:cs typeface="Arial" pitchFamily="34" charset="0"/>
              </a:rPr>
              <a:t>Blaser</a:t>
            </a:r>
            <a:r>
              <a:rPr lang="en-US" sz="1600" dirty="0">
                <a:latin typeface="Arial" pitchFamily="34" charset="0"/>
                <a:cs typeface="Arial" pitchFamily="34" charset="0"/>
              </a:rPr>
              <a:t>, 2012)</a:t>
            </a:r>
          </a:p>
        </p:txBody>
      </p:sp>
      <p:pic>
        <p:nvPicPr>
          <p:cNvPr id="7" name="Picture 6" descr="McGuires.png"/>
          <p:cNvPicPr>
            <a:picLocks noChangeAspect="1"/>
          </p:cNvPicPr>
          <p:nvPr/>
        </p:nvPicPr>
        <p:blipFill>
          <a:blip r:embed="rId5"/>
          <a:stretch>
            <a:fillRect/>
          </a:stretch>
        </p:blipFill>
        <p:spPr>
          <a:xfrm rot="1487103">
            <a:off x="5569796" y="4536349"/>
            <a:ext cx="1401229" cy="180248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556">
                                            <p:txEl>
                                              <p:pRg st="0" end="0"/>
                                            </p:txEl>
                                          </p:spTgt>
                                        </p:tgtEl>
                                        <p:attrNameLst>
                                          <p:attrName>style.visibility</p:attrName>
                                        </p:attrNameLst>
                                      </p:cBhvr>
                                      <p:to>
                                        <p:strVal val="visible"/>
                                      </p:to>
                                    </p:set>
                                    <p:animEffect transition="in" filter="dissolve">
                                      <p:cBhvr>
                                        <p:cTn id="7" dur="500"/>
                                        <p:tgtEl>
                                          <p:spTgt spid="2355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3556">
                                            <p:txEl>
                                              <p:pRg st="4" end="4"/>
                                            </p:txEl>
                                          </p:spTgt>
                                        </p:tgtEl>
                                        <p:attrNameLst>
                                          <p:attrName>style.visibility</p:attrName>
                                        </p:attrNameLst>
                                      </p:cBhvr>
                                      <p:to>
                                        <p:strVal val="visible"/>
                                      </p:to>
                                    </p:set>
                                    <p:animEffect transition="in" filter="dissolve">
                                      <p:cBhvr>
                                        <p:cTn id="12" dur="500"/>
                                        <p:tgtEl>
                                          <p:spTgt spid="23556">
                                            <p:txEl>
                                              <p:pRg st="4" end="4"/>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3556">
                                            <p:txEl>
                                              <p:pRg st="5" end="5"/>
                                            </p:txEl>
                                          </p:spTgt>
                                        </p:tgtEl>
                                        <p:attrNameLst>
                                          <p:attrName>style.visibility</p:attrName>
                                        </p:attrNameLst>
                                      </p:cBhvr>
                                      <p:to>
                                        <p:strVal val="visible"/>
                                      </p:to>
                                    </p:set>
                                    <p:animEffect transition="in" filter="dissolve">
                                      <p:cBhvr>
                                        <p:cTn id="15" dur="500"/>
                                        <p:tgtEl>
                                          <p:spTgt spid="23556">
                                            <p:txEl>
                                              <p:pRg st="5" end="5"/>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3556">
                                            <p:txEl>
                                              <p:pRg st="6" end="6"/>
                                            </p:txEl>
                                          </p:spTgt>
                                        </p:tgtEl>
                                        <p:attrNameLst>
                                          <p:attrName>style.visibility</p:attrName>
                                        </p:attrNameLst>
                                      </p:cBhvr>
                                      <p:to>
                                        <p:strVal val="visible"/>
                                      </p:to>
                                    </p:set>
                                    <p:animEffect transition="in" filter="dissolve">
                                      <p:cBhvr>
                                        <p:cTn id="18" dur="500"/>
                                        <p:tgtEl>
                                          <p:spTgt spid="23556">
                                            <p:txEl>
                                              <p:pRg st="6" end="6"/>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dissolv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1040"/>
            <a:ext cx="12192000" cy="838200"/>
          </a:xfrm>
        </p:spPr>
        <p:txBody>
          <a:bodyPr>
            <a:noAutofit/>
          </a:bodyPr>
          <a:lstStyle/>
          <a:p>
            <a:pPr algn="ctr">
              <a:defRPr/>
            </a:pPr>
            <a:r>
              <a:rPr lang="en-US" b="1" dirty="0" err="1" smtClean="0">
                <a:solidFill>
                  <a:srgbClr val="863A53"/>
                </a:solidFill>
                <a:latin typeface="+mn-lt"/>
              </a:rPr>
              <a:t>Learnings</a:t>
            </a:r>
            <a:r>
              <a:rPr lang="en-US" b="1" dirty="0" smtClean="0">
                <a:solidFill>
                  <a:srgbClr val="863A53"/>
                </a:solidFill>
                <a:latin typeface="+mn-lt"/>
              </a:rPr>
              <a:t> about Human Milk Microbiota</a:t>
            </a:r>
            <a:br>
              <a:rPr lang="en-US" b="1" dirty="0" smtClean="0">
                <a:solidFill>
                  <a:srgbClr val="863A53"/>
                </a:solidFill>
                <a:latin typeface="+mn-lt"/>
              </a:rPr>
            </a:br>
            <a:endParaRPr lang="en-US" b="1" dirty="0">
              <a:solidFill>
                <a:srgbClr val="863A53"/>
              </a:solidFill>
              <a:latin typeface="+mn-lt"/>
              <a:cs typeface="+mj-cs"/>
            </a:endParaRPr>
          </a:p>
        </p:txBody>
      </p:sp>
      <p:pic>
        <p:nvPicPr>
          <p:cNvPr id="17" name="Picture 16" descr="MajorWarning.JPG"/>
          <p:cNvPicPr>
            <a:picLocks noChangeAspect="1"/>
          </p:cNvPicPr>
          <p:nvPr/>
        </p:nvPicPr>
        <p:blipFill>
          <a:blip r:embed="rId3"/>
          <a:stretch>
            <a:fillRect/>
          </a:stretch>
        </p:blipFill>
        <p:spPr>
          <a:xfrm>
            <a:off x="8714343" y="4085150"/>
            <a:ext cx="2545861" cy="883452"/>
          </a:xfrm>
          <a:prstGeom prst="rect">
            <a:avLst/>
          </a:prstGeom>
          <a:ln w="38100">
            <a:solidFill>
              <a:srgbClr val="863A53"/>
            </a:solidFill>
          </a:ln>
        </p:spPr>
      </p:pic>
      <p:grpSp>
        <p:nvGrpSpPr>
          <p:cNvPr id="3" name="Group 18"/>
          <p:cNvGrpSpPr/>
          <p:nvPr/>
        </p:nvGrpSpPr>
        <p:grpSpPr>
          <a:xfrm>
            <a:off x="26797" y="1421161"/>
            <a:ext cx="7505186" cy="4224968"/>
            <a:chOff x="26797" y="2633031"/>
            <a:chExt cx="7505186" cy="4224968"/>
          </a:xfrm>
        </p:grpSpPr>
        <p:pic>
          <p:nvPicPr>
            <p:cNvPr id="15" name="Picture 14" descr="ShelleyBreastMilkMicrobiota.jpg"/>
            <p:cNvPicPr>
              <a:picLocks noChangeAspect="1"/>
            </p:cNvPicPr>
            <p:nvPr/>
          </p:nvPicPr>
          <p:blipFill>
            <a:blip r:embed="rId4"/>
            <a:stretch>
              <a:fillRect/>
            </a:stretch>
          </p:blipFill>
          <p:spPr>
            <a:xfrm>
              <a:off x="26797" y="2633031"/>
              <a:ext cx="7505186" cy="4224968"/>
            </a:xfrm>
            <a:prstGeom prst="rect">
              <a:avLst/>
            </a:prstGeom>
          </p:spPr>
        </p:pic>
        <p:sp>
          <p:nvSpPr>
            <p:cNvPr id="18" name="Rectangle 17"/>
            <p:cNvSpPr/>
            <p:nvPr/>
          </p:nvSpPr>
          <p:spPr>
            <a:xfrm>
              <a:off x="3294043" y="3701667"/>
              <a:ext cx="231355" cy="2236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187288" y="5860973"/>
            <a:ext cx="11721946" cy="830997"/>
          </a:xfrm>
          <a:prstGeom prst="rect">
            <a:avLst/>
          </a:prstGeom>
          <a:noFill/>
          <a:ln w="38100">
            <a:solidFill>
              <a:srgbClr val="863A53"/>
            </a:solidFill>
          </a:ln>
        </p:spPr>
        <p:txBody>
          <a:bodyPr wrap="square" rtlCol="0">
            <a:spAutoFit/>
          </a:bodyPr>
          <a:lstStyle/>
          <a:p>
            <a:pPr algn="ctr"/>
            <a:r>
              <a:rPr lang="en-US" sz="2400" b="1" dirty="0" smtClean="0">
                <a:solidFill>
                  <a:srgbClr val="0070C0"/>
                </a:solidFill>
              </a:rPr>
              <a:t>Milk Living Food with Dense Diverse Bacterial Communities Linked with Development of Healthy GI Tract and Immune Systems in Offspring</a:t>
            </a:r>
            <a:endParaRPr lang="en-US" sz="2400" dirty="0">
              <a:solidFill>
                <a:srgbClr val="0070C0"/>
              </a:solidFill>
            </a:endParaRPr>
          </a:p>
        </p:txBody>
      </p:sp>
      <p:pic>
        <p:nvPicPr>
          <p:cNvPr id="16" name="Picture 15" descr="ShelleyWhyCare.jpg"/>
          <p:cNvPicPr>
            <a:picLocks noChangeAspect="1"/>
          </p:cNvPicPr>
          <p:nvPr/>
        </p:nvPicPr>
        <p:blipFill>
          <a:blip r:embed="rId5"/>
          <a:srcRect t="10950"/>
          <a:stretch>
            <a:fillRect/>
          </a:stretch>
        </p:blipFill>
        <p:spPr>
          <a:xfrm>
            <a:off x="7468628" y="1244900"/>
            <a:ext cx="5540639" cy="277752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par>
                                <p:cTn id="8" presetID="9"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dissolv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1"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918" y="205108"/>
            <a:ext cx="5317474" cy="1877080"/>
          </a:xfrm>
        </p:spPr>
        <p:txBody>
          <a:bodyPr>
            <a:noAutofit/>
          </a:bodyPr>
          <a:lstStyle/>
          <a:p>
            <a:pPr algn="ctr">
              <a:defRPr/>
            </a:pPr>
            <a:r>
              <a:rPr lang="en-US" sz="4000" b="1" dirty="0" err="1" smtClean="0">
                <a:solidFill>
                  <a:srgbClr val="863A53"/>
                </a:solidFill>
                <a:latin typeface="+mn-lt"/>
              </a:rPr>
              <a:t>Learnings</a:t>
            </a:r>
            <a:r>
              <a:rPr lang="en-US" sz="4000" b="1" dirty="0" smtClean="0">
                <a:solidFill>
                  <a:srgbClr val="863A53"/>
                </a:solidFill>
                <a:latin typeface="+mn-lt"/>
              </a:rPr>
              <a:t> about Bovine Milk Microbiota</a:t>
            </a:r>
            <a:endParaRPr lang="en-US" sz="4000" b="1" dirty="0">
              <a:solidFill>
                <a:srgbClr val="863A53"/>
              </a:solidFill>
              <a:latin typeface="+mn-lt"/>
              <a:cs typeface="+mj-cs"/>
            </a:endParaRPr>
          </a:p>
        </p:txBody>
      </p:sp>
      <p:grpSp>
        <p:nvGrpSpPr>
          <p:cNvPr id="3" name="Group 19"/>
          <p:cNvGrpSpPr/>
          <p:nvPr/>
        </p:nvGrpSpPr>
        <p:grpSpPr>
          <a:xfrm>
            <a:off x="4847429" y="2886421"/>
            <a:ext cx="7344571" cy="3936837"/>
            <a:chOff x="4847429" y="2886421"/>
            <a:chExt cx="7344571" cy="3936837"/>
          </a:xfrm>
        </p:grpSpPr>
        <p:pic>
          <p:nvPicPr>
            <p:cNvPr id="14" name="Picture 13" descr="Quigley2013.JPG"/>
            <p:cNvPicPr>
              <a:picLocks noChangeAspect="1"/>
            </p:cNvPicPr>
            <p:nvPr/>
          </p:nvPicPr>
          <p:blipFill>
            <a:blip r:embed="rId3"/>
            <a:srcRect l="827" t="62575" r="7579"/>
            <a:stretch>
              <a:fillRect/>
            </a:stretch>
          </p:blipFill>
          <p:spPr>
            <a:xfrm>
              <a:off x="4869463" y="2886421"/>
              <a:ext cx="7322537" cy="3936837"/>
            </a:xfrm>
            <a:prstGeom prst="rect">
              <a:avLst/>
            </a:prstGeom>
          </p:spPr>
        </p:pic>
        <p:sp>
          <p:nvSpPr>
            <p:cNvPr id="15" name="TextBox 14"/>
            <p:cNvSpPr txBox="1"/>
            <p:nvPr/>
          </p:nvSpPr>
          <p:spPr>
            <a:xfrm>
              <a:off x="7788932" y="6510969"/>
              <a:ext cx="1553630" cy="276999"/>
            </a:xfrm>
            <a:prstGeom prst="rect">
              <a:avLst/>
            </a:prstGeom>
            <a:noFill/>
          </p:spPr>
          <p:txBody>
            <a:bodyPr wrap="none" rtlCol="0">
              <a:spAutoFit/>
            </a:bodyPr>
            <a:lstStyle/>
            <a:p>
              <a:r>
                <a:rPr lang="en-US" sz="1200" b="1" dirty="0" smtClean="0"/>
                <a:t>Quigley et al. 2013</a:t>
              </a:r>
              <a:endParaRPr lang="en-US" sz="1200" b="1" dirty="0"/>
            </a:p>
          </p:txBody>
        </p:sp>
        <p:sp>
          <p:nvSpPr>
            <p:cNvPr id="11" name="TextBox 10"/>
            <p:cNvSpPr txBox="1"/>
            <p:nvPr/>
          </p:nvSpPr>
          <p:spPr>
            <a:xfrm>
              <a:off x="4847429" y="6158429"/>
              <a:ext cx="7344571" cy="369332"/>
            </a:xfrm>
            <a:prstGeom prst="rect">
              <a:avLst/>
            </a:prstGeom>
            <a:solidFill>
              <a:schemeClr val="bg1"/>
            </a:solidFill>
          </p:spPr>
          <p:txBody>
            <a:bodyPr wrap="square" rtlCol="0">
              <a:spAutoFit/>
            </a:bodyPr>
            <a:lstStyle/>
            <a:p>
              <a:r>
                <a:rPr lang="en-US" dirty="0" smtClean="0"/>
                <a:t>Similar genera dominate raw (e)  and pasteurized (f) milk microbiota</a:t>
              </a:r>
              <a:endParaRPr lang="en-US" dirty="0"/>
            </a:p>
          </p:txBody>
        </p:sp>
      </p:grpSp>
      <p:grpSp>
        <p:nvGrpSpPr>
          <p:cNvPr id="4" name="Group 18"/>
          <p:cNvGrpSpPr/>
          <p:nvPr/>
        </p:nvGrpSpPr>
        <p:grpSpPr>
          <a:xfrm>
            <a:off x="44067" y="0"/>
            <a:ext cx="5982159" cy="3369520"/>
            <a:chOff x="330509" y="0"/>
            <a:chExt cx="5982159" cy="3369520"/>
          </a:xfrm>
        </p:grpSpPr>
        <p:pic>
          <p:nvPicPr>
            <p:cNvPr id="13" name="Picture 12" descr="BovineMicrobiotaByFarm.JPG"/>
            <p:cNvPicPr>
              <a:picLocks noChangeAspect="1"/>
            </p:cNvPicPr>
            <p:nvPr/>
          </p:nvPicPr>
          <p:blipFill>
            <a:blip r:embed="rId4"/>
            <a:stretch>
              <a:fillRect/>
            </a:stretch>
          </p:blipFill>
          <p:spPr>
            <a:xfrm>
              <a:off x="330509" y="0"/>
              <a:ext cx="5982159" cy="3369520"/>
            </a:xfrm>
            <a:prstGeom prst="rect">
              <a:avLst/>
            </a:prstGeom>
          </p:spPr>
        </p:pic>
        <p:sp>
          <p:nvSpPr>
            <p:cNvPr id="18" name="TextBox 17"/>
            <p:cNvSpPr txBox="1"/>
            <p:nvPr/>
          </p:nvSpPr>
          <p:spPr>
            <a:xfrm>
              <a:off x="4856609" y="2807466"/>
              <a:ext cx="1301959" cy="261610"/>
            </a:xfrm>
            <a:prstGeom prst="rect">
              <a:avLst/>
            </a:prstGeom>
            <a:noFill/>
          </p:spPr>
          <p:txBody>
            <a:bodyPr wrap="none" rtlCol="0">
              <a:spAutoFit/>
            </a:bodyPr>
            <a:lstStyle/>
            <a:p>
              <a:r>
                <a:rPr lang="en-US" sz="1100" b="1" dirty="0" smtClean="0">
                  <a:solidFill>
                    <a:schemeClr val="bg1"/>
                  </a:solidFill>
                </a:rPr>
                <a:t>M. McGuire 2017</a:t>
              </a:r>
              <a:endParaRPr lang="en-US" sz="1100" b="1" dirty="0">
                <a:solidFill>
                  <a:schemeClr val="bg1"/>
                </a:solidFill>
              </a:endParaRPr>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0671" y="271208"/>
            <a:ext cx="5266062" cy="2460974"/>
          </a:xfrm>
        </p:spPr>
        <p:txBody>
          <a:bodyPr>
            <a:normAutofit/>
          </a:bodyPr>
          <a:lstStyle/>
          <a:p>
            <a:pPr algn="ctr">
              <a:defRPr/>
            </a:pPr>
            <a:r>
              <a:rPr lang="en-US" sz="4000" b="1" dirty="0" err="1" smtClean="0">
                <a:solidFill>
                  <a:srgbClr val="863A53"/>
                </a:solidFill>
                <a:latin typeface="+mn-lt"/>
              </a:rPr>
              <a:t>Learnings</a:t>
            </a:r>
            <a:r>
              <a:rPr lang="en-US" sz="4000" b="1" dirty="0" smtClean="0">
                <a:solidFill>
                  <a:srgbClr val="863A53"/>
                </a:solidFill>
                <a:latin typeface="+mn-lt"/>
              </a:rPr>
              <a:t> about Bovine Milk Microbiota</a:t>
            </a:r>
            <a:endParaRPr lang="en-US" sz="4000" b="1" dirty="0">
              <a:solidFill>
                <a:srgbClr val="863A53"/>
              </a:solidFill>
              <a:latin typeface="+mn-lt"/>
              <a:cs typeface="+mj-cs"/>
            </a:endParaRPr>
          </a:p>
        </p:txBody>
      </p:sp>
      <p:pic>
        <p:nvPicPr>
          <p:cNvPr id="9" name="Picture 8" descr="addis2016.JPG"/>
          <p:cNvPicPr>
            <a:picLocks noChangeAspect="1"/>
          </p:cNvPicPr>
          <p:nvPr/>
        </p:nvPicPr>
        <p:blipFill>
          <a:blip r:embed="rId3"/>
          <a:srcRect b="6123"/>
          <a:stretch>
            <a:fillRect/>
          </a:stretch>
        </p:blipFill>
        <p:spPr>
          <a:xfrm>
            <a:off x="7116897" y="-93974"/>
            <a:ext cx="4880472" cy="6639389"/>
          </a:xfrm>
          <a:prstGeom prst="rect">
            <a:avLst/>
          </a:prstGeom>
        </p:spPr>
      </p:pic>
      <p:sp>
        <p:nvSpPr>
          <p:cNvPr id="16" name="TextBox 15"/>
          <p:cNvSpPr txBox="1"/>
          <p:nvPr/>
        </p:nvSpPr>
        <p:spPr>
          <a:xfrm>
            <a:off x="8216748" y="6396335"/>
            <a:ext cx="2926955" cy="461665"/>
          </a:xfrm>
          <a:prstGeom prst="rect">
            <a:avLst/>
          </a:prstGeom>
          <a:noFill/>
        </p:spPr>
        <p:txBody>
          <a:bodyPr wrap="none" rtlCol="0">
            <a:spAutoFit/>
          </a:bodyPr>
          <a:lstStyle/>
          <a:p>
            <a:pPr algn="ctr"/>
            <a:r>
              <a:rPr lang="en-US" sz="1200" dirty="0" smtClean="0"/>
              <a:t>Twenty Most Prevalent Bacterial Genera</a:t>
            </a:r>
          </a:p>
          <a:p>
            <a:pPr algn="ctr"/>
            <a:r>
              <a:rPr lang="en-US" sz="1200" dirty="0" smtClean="0"/>
              <a:t>Addis et al. 2016</a:t>
            </a:r>
            <a:endParaRPr lang="en-US" sz="1200" dirty="0"/>
          </a:p>
        </p:txBody>
      </p:sp>
      <p:sp>
        <p:nvSpPr>
          <p:cNvPr id="7" name="TextBox 6"/>
          <p:cNvSpPr txBox="1"/>
          <p:nvPr/>
        </p:nvSpPr>
        <p:spPr>
          <a:xfrm>
            <a:off x="1531346" y="3360145"/>
            <a:ext cx="4296577" cy="2677656"/>
          </a:xfrm>
          <a:prstGeom prst="rect">
            <a:avLst/>
          </a:prstGeom>
          <a:noFill/>
          <a:ln w="38100">
            <a:solidFill>
              <a:srgbClr val="863A53"/>
            </a:solidFill>
          </a:ln>
        </p:spPr>
        <p:txBody>
          <a:bodyPr wrap="square" rtlCol="0">
            <a:spAutoFit/>
          </a:bodyPr>
          <a:lstStyle/>
          <a:p>
            <a:pPr algn="ctr"/>
            <a:r>
              <a:rPr lang="en-US" sz="2400" b="1" dirty="0" smtClean="0">
                <a:solidFill>
                  <a:srgbClr val="0070C0"/>
                </a:solidFill>
              </a:rPr>
              <a:t>Milk Living Food with Dense Diverse Bacterial Communities Linked with Development of Healthy </a:t>
            </a:r>
            <a:br>
              <a:rPr lang="en-US" sz="2400" b="1" dirty="0" smtClean="0">
                <a:solidFill>
                  <a:srgbClr val="0070C0"/>
                </a:solidFill>
              </a:rPr>
            </a:br>
            <a:r>
              <a:rPr lang="en-US" sz="2400" b="1" dirty="0" smtClean="0">
                <a:solidFill>
                  <a:srgbClr val="0070C0"/>
                </a:solidFill>
              </a:rPr>
              <a:t>G.I. Tract and Immune Systems in Offspring and Consumers?</a:t>
            </a:r>
            <a:endParaRPr lang="en-US" sz="2400" dirty="0">
              <a:solidFill>
                <a:srgbClr val="0070C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06016"/>
            <a:ext cx="9740348" cy="936104"/>
          </a:xfrm>
        </p:spPr>
        <p:txBody>
          <a:bodyPr>
            <a:normAutofit/>
          </a:bodyPr>
          <a:lstStyle/>
          <a:p>
            <a:pPr algn="ctr"/>
            <a:r>
              <a:rPr lang="en-NZ" sz="2800" b="1" dirty="0" smtClean="0">
                <a:solidFill>
                  <a:srgbClr val="863A53"/>
                </a:solidFill>
              </a:rPr>
              <a:t>Role/significance of Some Microorganisms in Raw Milk</a:t>
            </a:r>
            <a:endParaRPr lang="en-NZ" sz="2800" b="1" dirty="0">
              <a:solidFill>
                <a:srgbClr val="863A53"/>
              </a:solidFill>
            </a:endParaRPr>
          </a:p>
        </p:txBody>
      </p:sp>
      <p:pic>
        <p:nvPicPr>
          <p:cNvPr id="4098" name="Picture 2"/>
          <p:cNvPicPr>
            <a:picLocks noChangeAspect="1" noChangeArrowheads="1"/>
          </p:cNvPicPr>
          <p:nvPr/>
        </p:nvPicPr>
        <p:blipFill>
          <a:blip r:embed="rId2" cstate="print"/>
          <a:srcRect/>
          <a:stretch>
            <a:fillRect/>
          </a:stretch>
        </p:blipFill>
        <p:spPr bwMode="auto">
          <a:xfrm>
            <a:off x="629721" y="1015899"/>
            <a:ext cx="3123175" cy="4405618"/>
          </a:xfrm>
          <a:prstGeom prst="rect">
            <a:avLst/>
          </a:prstGeom>
          <a:noFill/>
          <a:ln w="50800">
            <a:solidFill>
              <a:schemeClr val="tx1"/>
            </a:solidFill>
            <a:miter lim="800000"/>
            <a:headEnd/>
            <a:tailEnd/>
          </a:ln>
        </p:spPr>
      </p:pic>
      <p:sp>
        <p:nvSpPr>
          <p:cNvPr id="4" name="Rectangle 3"/>
          <p:cNvSpPr/>
          <p:nvPr/>
        </p:nvSpPr>
        <p:spPr>
          <a:xfrm>
            <a:off x="4970686" y="902863"/>
            <a:ext cx="1892822" cy="1477328"/>
          </a:xfrm>
          <a:prstGeom prst="rect">
            <a:avLst/>
          </a:prstGeom>
        </p:spPr>
        <p:txBody>
          <a:bodyPr wrap="square">
            <a:spAutoFit/>
          </a:bodyPr>
          <a:lstStyle/>
          <a:p>
            <a:pPr>
              <a:lnSpc>
                <a:spcPts val="1800"/>
              </a:lnSpc>
            </a:pPr>
            <a:r>
              <a:rPr lang="en-NZ" sz="1600" dirty="0" smtClean="0">
                <a:solidFill>
                  <a:srgbClr val="863A53"/>
                </a:solidFill>
                <a:latin typeface="+mj-lt"/>
              </a:rPr>
              <a:t>Food Technology</a:t>
            </a:r>
          </a:p>
          <a:p>
            <a:pPr>
              <a:lnSpc>
                <a:spcPts val="1800"/>
              </a:lnSpc>
            </a:pPr>
            <a:r>
              <a:rPr lang="en-NZ" sz="1600" i="1" dirty="0" err="1" smtClean="0">
                <a:solidFill>
                  <a:srgbClr val="003F5F"/>
                </a:solidFill>
                <a:latin typeface="+mj-lt"/>
              </a:rPr>
              <a:t>Lactococcus</a:t>
            </a:r>
            <a:endParaRPr lang="en-NZ" sz="1600" i="1" dirty="0" smtClean="0">
              <a:solidFill>
                <a:srgbClr val="003F5F"/>
              </a:solidFill>
              <a:latin typeface="+mj-lt"/>
            </a:endParaRPr>
          </a:p>
          <a:p>
            <a:pPr>
              <a:lnSpc>
                <a:spcPts val="1800"/>
              </a:lnSpc>
            </a:pPr>
            <a:r>
              <a:rPr lang="en-NZ" sz="1600" i="1" dirty="0" smtClean="0">
                <a:solidFill>
                  <a:srgbClr val="003F5F"/>
                </a:solidFill>
                <a:latin typeface="+mj-lt"/>
              </a:rPr>
              <a:t>Lactobacillus</a:t>
            </a:r>
          </a:p>
          <a:p>
            <a:pPr>
              <a:lnSpc>
                <a:spcPts val="1800"/>
              </a:lnSpc>
            </a:pPr>
            <a:r>
              <a:rPr lang="en-NZ" sz="1600" i="1" dirty="0" smtClean="0">
                <a:solidFill>
                  <a:srgbClr val="003F5F"/>
                </a:solidFill>
                <a:latin typeface="+mj-lt"/>
              </a:rPr>
              <a:t>Streptococcus</a:t>
            </a:r>
          </a:p>
          <a:p>
            <a:pPr>
              <a:lnSpc>
                <a:spcPts val="1800"/>
              </a:lnSpc>
            </a:pPr>
            <a:r>
              <a:rPr lang="en-NZ" sz="1600" i="1" dirty="0" err="1" smtClean="0">
                <a:solidFill>
                  <a:srgbClr val="003F5F"/>
                </a:solidFill>
                <a:latin typeface="+mj-lt"/>
              </a:rPr>
              <a:t>Leuconostoc</a:t>
            </a:r>
            <a:endParaRPr lang="en-NZ" sz="1600" i="1" dirty="0" smtClean="0">
              <a:solidFill>
                <a:srgbClr val="003F5F"/>
              </a:solidFill>
              <a:latin typeface="+mj-lt"/>
            </a:endParaRPr>
          </a:p>
          <a:p>
            <a:pPr>
              <a:lnSpc>
                <a:spcPts val="1800"/>
              </a:lnSpc>
            </a:pPr>
            <a:r>
              <a:rPr lang="en-NZ" sz="1600" i="1" dirty="0" err="1" smtClean="0">
                <a:solidFill>
                  <a:srgbClr val="003F5F"/>
                </a:solidFill>
                <a:latin typeface="+mj-lt"/>
              </a:rPr>
              <a:t>Enterococcus</a:t>
            </a:r>
            <a:endParaRPr lang="en-NZ" sz="1600" i="1" dirty="0" smtClean="0">
              <a:solidFill>
                <a:srgbClr val="003F5F"/>
              </a:solidFill>
              <a:latin typeface="+mj-lt"/>
            </a:endParaRPr>
          </a:p>
        </p:txBody>
      </p:sp>
      <p:sp>
        <p:nvSpPr>
          <p:cNvPr id="5" name="Rectangle 4"/>
          <p:cNvSpPr/>
          <p:nvPr/>
        </p:nvSpPr>
        <p:spPr>
          <a:xfrm>
            <a:off x="6212540" y="3562040"/>
            <a:ext cx="1856598" cy="1246495"/>
          </a:xfrm>
          <a:prstGeom prst="rect">
            <a:avLst/>
          </a:prstGeom>
        </p:spPr>
        <p:txBody>
          <a:bodyPr wrap="none">
            <a:spAutoFit/>
          </a:bodyPr>
          <a:lstStyle/>
          <a:p>
            <a:pPr>
              <a:lnSpc>
                <a:spcPts val="1800"/>
              </a:lnSpc>
            </a:pPr>
            <a:r>
              <a:rPr lang="en-NZ" sz="1600" dirty="0" smtClean="0">
                <a:solidFill>
                  <a:srgbClr val="863A53"/>
                </a:solidFill>
              </a:rPr>
              <a:t>Spoilage</a:t>
            </a:r>
          </a:p>
          <a:p>
            <a:pPr>
              <a:lnSpc>
                <a:spcPts val="1800"/>
              </a:lnSpc>
            </a:pPr>
            <a:r>
              <a:rPr lang="en-NZ" sz="1600" i="1" dirty="0" smtClean="0">
                <a:solidFill>
                  <a:srgbClr val="003F5F"/>
                </a:solidFill>
              </a:rPr>
              <a:t>Pseudomonas</a:t>
            </a:r>
          </a:p>
          <a:p>
            <a:pPr>
              <a:lnSpc>
                <a:spcPts val="1800"/>
              </a:lnSpc>
            </a:pPr>
            <a:r>
              <a:rPr lang="en-NZ" sz="1600" i="1" dirty="0" err="1" smtClean="0">
                <a:solidFill>
                  <a:srgbClr val="003F5F"/>
                </a:solidFill>
              </a:rPr>
              <a:t>Acinetobacter</a:t>
            </a:r>
            <a:endParaRPr lang="en-NZ" sz="1600" i="1" dirty="0" smtClean="0">
              <a:solidFill>
                <a:srgbClr val="003F5F"/>
              </a:solidFill>
            </a:endParaRPr>
          </a:p>
          <a:p>
            <a:pPr>
              <a:lnSpc>
                <a:spcPts val="1800"/>
              </a:lnSpc>
            </a:pPr>
            <a:r>
              <a:rPr lang="en-NZ" sz="1600" i="1" dirty="0" err="1" smtClean="0">
                <a:solidFill>
                  <a:srgbClr val="003F5F"/>
                </a:solidFill>
              </a:rPr>
              <a:t>Chryseobacterium</a:t>
            </a:r>
            <a:endParaRPr lang="en-NZ" sz="1600" i="1" dirty="0" smtClean="0">
              <a:solidFill>
                <a:srgbClr val="003F5F"/>
              </a:solidFill>
            </a:endParaRPr>
          </a:p>
          <a:p>
            <a:pPr>
              <a:lnSpc>
                <a:spcPts val="1800"/>
              </a:lnSpc>
            </a:pPr>
            <a:r>
              <a:rPr lang="en-NZ" sz="1600" i="1" dirty="0" smtClean="0">
                <a:solidFill>
                  <a:srgbClr val="003F5F"/>
                </a:solidFill>
              </a:rPr>
              <a:t>Clostridium</a:t>
            </a:r>
          </a:p>
        </p:txBody>
      </p:sp>
      <p:sp>
        <p:nvSpPr>
          <p:cNvPr id="6" name="Rectangle 5"/>
          <p:cNvSpPr/>
          <p:nvPr/>
        </p:nvSpPr>
        <p:spPr>
          <a:xfrm>
            <a:off x="7899772" y="2406740"/>
            <a:ext cx="2087893" cy="1477328"/>
          </a:xfrm>
          <a:prstGeom prst="rect">
            <a:avLst/>
          </a:prstGeom>
        </p:spPr>
        <p:txBody>
          <a:bodyPr wrap="square">
            <a:spAutoFit/>
          </a:bodyPr>
          <a:lstStyle/>
          <a:p>
            <a:pPr>
              <a:lnSpc>
                <a:spcPts val="1800"/>
              </a:lnSpc>
            </a:pPr>
            <a:r>
              <a:rPr lang="en-NZ" sz="1600" dirty="0" smtClean="0">
                <a:solidFill>
                  <a:srgbClr val="863A53"/>
                </a:solidFill>
              </a:rPr>
              <a:t>Health Promotion</a:t>
            </a:r>
          </a:p>
          <a:p>
            <a:pPr>
              <a:lnSpc>
                <a:spcPts val="1800"/>
              </a:lnSpc>
            </a:pPr>
            <a:r>
              <a:rPr lang="en-NZ" sz="1600" i="1" dirty="0" err="1" smtClean="0">
                <a:solidFill>
                  <a:srgbClr val="003F5F"/>
                </a:solidFill>
              </a:rPr>
              <a:t>Lactococcus</a:t>
            </a:r>
            <a:endParaRPr lang="en-NZ" sz="1600" i="1" dirty="0" smtClean="0">
              <a:solidFill>
                <a:srgbClr val="003F5F"/>
              </a:solidFill>
            </a:endParaRPr>
          </a:p>
          <a:p>
            <a:pPr>
              <a:lnSpc>
                <a:spcPts val="1800"/>
              </a:lnSpc>
            </a:pPr>
            <a:r>
              <a:rPr lang="en-NZ" sz="1600" i="1" dirty="0" smtClean="0">
                <a:solidFill>
                  <a:srgbClr val="003F5F"/>
                </a:solidFill>
              </a:rPr>
              <a:t>Lactobacillus</a:t>
            </a:r>
          </a:p>
          <a:p>
            <a:pPr>
              <a:lnSpc>
                <a:spcPts val="1800"/>
              </a:lnSpc>
            </a:pPr>
            <a:r>
              <a:rPr lang="en-NZ" sz="1600" i="1" dirty="0" smtClean="0">
                <a:solidFill>
                  <a:srgbClr val="003F5F"/>
                </a:solidFill>
              </a:rPr>
              <a:t>Streptococcus</a:t>
            </a:r>
          </a:p>
          <a:p>
            <a:pPr>
              <a:lnSpc>
                <a:spcPts val="1800"/>
              </a:lnSpc>
            </a:pPr>
            <a:r>
              <a:rPr lang="en-NZ" sz="1600" i="1" dirty="0" err="1" smtClean="0">
                <a:solidFill>
                  <a:srgbClr val="003F5F"/>
                </a:solidFill>
              </a:rPr>
              <a:t>Leuconostoc</a:t>
            </a:r>
            <a:endParaRPr lang="en-NZ" sz="1600" i="1" dirty="0" smtClean="0">
              <a:solidFill>
                <a:srgbClr val="003F5F"/>
              </a:solidFill>
            </a:endParaRPr>
          </a:p>
          <a:p>
            <a:pPr>
              <a:lnSpc>
                <a:spcPts val="1800"/>
              </a:lnSpc>
            </a:pPr>
            <a:r>
              <a:rPr lang="en-NZ" sz="1600" i="1" dirty="0" err="1" smtClean="0">
                <a:solidFill>
                  <a:srgbClr val="003F5F"/>
                </a:solidFill>
              </a:rPr>
              <a:t>Enterococcus</a:t>
            </a:r>
            <a:endParaRPr lang="en-NZ" sz="1600" i="1" dirty="0" smtClean="0">
              <a:solidFill>
                <a:srgbClr val="003F5F"/>
              </a:solidFill>
            </a:endParaRPr>
          </a:p>
        </p:txBody>
      </p:sp>
      <p:sp>
        <p:nvSpPr>
          <p:cNvPr id="7" name="Rectangle 6"/>
          <p:cNvSpPr/>
          <p:nvPr/>
        </p:nvSpPr>
        <p:spPr>
          <a:xfrm>
            <a:off x="4756583" y="5128311"/>
            <a:ext cx="3003505" cy="1708160"/>
          </a:xfrm>
          <a:prstGeom prst="rect">
            <a:avLst/>
          </a:prstGeom>
        </p:spPr>
        <p:txBody>
          <a:bodyPr wrap="square">
            <a:spAutoFit/>
          </a:bodyPr>
          <a:lstStyle/>
          <a:p>
            <a:pPr>
              <a:lnSpc>
                <a:spcPts val="1800"/>
              </a:lnSpc>
            </a:pPr>
            <a:r>
              <a:rPr lang="en-NZ" sz="1600" dirty="0" smtClean="0">
                <a:solidFill>
                  <a:srgbClr val="863A53"/>
                </a:solidFill>
              </a:rPr>
              <a:t>Illness</a:t>
            </a:r>
          </a:p>
          <a:p>
            <a:pPr>
              <a:lnSpc>
                <a:spcPts val="1800"/>
              </a:lnSpc>
            </a:pPr>
            <a:r>
              <a:rPr lang="en-NZ" sz="1600" i="1" dirty="0" smtClean="0">
                <a:solidFill>
                  <a:srgbClr val="003F5F"/>
                </a:solidFill>
              </a:rPr>
              <a:t>Listeria monocytogenes</a:t>
            </a:r>
          </a:p>
          <a:p>
            <a:pPr>
              <a:lnSpc>
                <a:spcPts val="1800"/>
              </a:lnSpc>
            </a:pPr>
            <a:r>
              <a:rPr lang="en-NZ" sz="1600" i="1" dirty="0" smtClean="0">
                <a:solidFill>
                  <a:srgbClr val="003F5F"/>
                </a:solidFill>
              </a:rPr>
              <a:t>Staphylococcus</a:t>
            </a:r>
          </a:p>
          <a:p>
            <a:pPr>
              <a:lnSpc>
                <a:spcPts val="1800"/>
              </a:lnSpc>
            </a:pPr>
            <a:r>
              <a:rPr lang="en-NZ" sz="1600" i="1" dirty="0" smtClean="0">
                <a:solidFill>
                  <a:srgbClr val="003F5F"/>
                </a:solidFill>
              </a:rPr>
              <a:t>Escherichia coli O157:H7</a:t>
            </a:r>
          </a:p>
          <a:p>
            <a:pPr>
              <a:lnSpc>
                <a:spcPts val="1800"/>
              </a:lnSpc>
            </a:pPr>
            <a:r>
              <a:rPr lang="en-NZ" sz="1600" i="1" dirty="0" smtClean="0">
                <a:solidFill>
                  <a:srgbClr val="003F5F"/>
                </a:solidFill>
              </a:rPr>
              <a:t>Campylobacter</a:t>
            </a:r>
          </a:p>
          <a:p>
            <a:pPr>
              <a:lnSpc>
                <a:spcPts val="1800"/>
              </a:lnSpc>
            </a:pPr>
            <a:r>
              <a:rPr lang="en-NZ" sz="1600" i="1" dirty="0" smtClean="0">
                <a:solidFill>
                  <a:srgbClr val="003F5F"/>
                </a:solidFill>
              </a:rPr>
              <a:t>Mycobacterium</a:t>
            </a:r>
          </a:p>
          <a:p>
            <a:pPr>
              <a:lnSpc>
                <a:spcPts val="1800"/>
              </a:lnSpc>
            </a:pPr>
            <a:r>
              <a:rPr lang="en-NZ" sz="1600" i="1" dirty="0" smtClean="0">
                <a:solidFill>
                  <a:srgbClr val="003F5F"/>
                </a:solidFill>
              </a:rPr>
              <a:t>Salmonella</a:t>
            </a:r>
            <a:endParaRPr lang="en-NZ" sz="1600" i="1" dirty="0">
              <a:solidFill>
                <a:srgbClr val="003F5F"/>
              </a:solidFill>
            </a:endParaRPr>
          </a:p>
        </p:txBody>
      </p:sp>
      <p:sp>
        <p:nvSpPr>
          <p:cNvPr id="8" name="Right Arrow 7"/>
          <p:cNvSpPr/>
          <p:nvPr/>
        </p:nvSpPr>
        <p:spPr bwMode="auto">
          <a:xfrm>
            <a:off x="3854749" y="983162"/>
            <a:ext cx="1152128" cy="216024"/>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80000"/>
              </a:lnSpc>
              <a:spcBef>
                <a:spcPct val="20000"/>
              </a:spcBef>
              <a:spcAft>
                <a:spcPct val="0"/>
              </a:spcAft>
              <a:buClrTx/>
              <a:buSzTx/>
              <a:buFontTx/>
              <a:buNone/>
              <a:tabLst/>
            </a:pPr>
            <a:endParaRPr kumimoji="0" lang="en-NZ" sz="1800" b="1" i="0" u="none" strike="noStrike" cap="none" normalizeH="0" baseline="0" smtClean="0">
              <a:ln>
                <a:noFill/>
              </a:ln>
              <a:solidFill>
                <a:schemeClr val="bg1"/>
              </a:solidFill>
              <a:effectLst/>
              <a:latin typeface="Arial Narrow" pitchFamily="34" charset="0"/>
            </a:endParaRPr>
          </a:p>
        </p:txBody>
      </p:sp>
      <p:sp>
        <p:nvSpPr>
          <p:cNvPr id="9" name="Right Arrow 8"/>
          <p:cNvSpPr/>
          <p:nvPr/>
        </p:nvSpPr>
        <p:spPr bwMode="auto">
          <a:xfrm>
            <a:off x="3854749" y="2488631"/>
            <a:ext cx="4033328" cy="243552"/>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80000"/>
              </a:lnSpc>
              <a:spcBef>
                <a:spcPct val="20000"/>
              </a:spcBef>
              <a:spcAft>
                <a:spcPct val="0"/>
              </a:spcAft>
              <a:buClrTx/>
              <a:buSzTx/>
              <a:buFontTx/>
              <a:buNone/>
              <a:tabLst/>
            </a:pPr>
            <a:endParaRPr kumimoji="0" lang="en-NZ" sz="1800" b="1" i="0" u="none" strike="noStrike" cap="none" normalizeH="0" baseline="0" smtClean="0">
              <a:ln>
                <a:noFill/>
              </a:ln>
              <a:solidFill>
                <a:schemeClr val="bg1"/>
              </a:solidFill>
              <a:effectLst/>
              <a:latin typeface="Arial Narrow" pitchFamily="34" charset="0"/>
            </a:endParaRPr>
          </a:p>
        </p:txBody>
      </p:sp>
      <p:sp>
        <p:nvSpPr>
          <p:cNvPr id="10" name="Right Arrow 9"/>
          <p:cNvSpPr/>
          <p:nvPr/>
        </p:nvSpPr>
        <p:spPr bwMode="auto">
          <a:xfrm>
            <a:off x="3854749" y="3650971"/>
            <a:ext cx="2400267" cy="216024"/>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80000"/>
              </a:lnSpc>
              <a:spcBef>
                <a:spcPct val="20000"/>
              </a:spcBef>
              <a:spcAft>
                <a:spcPct val="0"/>
              </a:spcAft>
              <a:buClrTx/>
              <a:buSzTx/>
              <a:buFontTx/>
              <a:buNone/>
              <a:tabLst/>
            </a:pPr>
            <a:endParaRPr kumimoji="0" lang="en-NZ" sz="1800" b="1" i="0" u="none" strike="noStrike" cap="none" normalizeH="0" baseline="0" smtClean="0">
              <a:ln>
                <a:noFill/>
              </a:ln>
              <a:solidFill>
                <a:schemeClr val="bg1"/>
              </a:solidFill>
              <a:effectLst/>
              <a:latin typeface="Arial Narrow" pitchFamily="34" charset="0"/>
            </a:endParaRPr>
          </a:p>
        </p:txBody>
      </p:sp>
      <p:sp>
        <p:nvSpPr>
          <p:cNvPr id="11" name="Right Arrow 10"/>
          <p:cNvSpPr/>
          <p:nvPr/>
        </p:nvSpPr>
        <p:spPr bwMode="auto">
          <a:xfrm>
            <a:off x="3854749" y="5189489"/>
            <a:ext cx="960107" cy="216024"/>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80000"/>
              </a:lnSpc>
              <a:spcBef>
                <a:spcPct val="20000"/>
              </a:spcBef>
              <a:spcAft>
                <a:spcPct val="0"/>
              </a:spcAft>
              <a:buClrTx/>
              <a:buSzTx/>
              <a:buFontTx/>
              <a:buNone/>
              <a:tabLst/>
            </a:pPr>
            <a:endParaRPr kumimoji="0" lang="en-NZ" sz="1800" b="1" i="0" u="none" strike="noStrike" cap="none" normalizeH="0" baseline="0" smtClean="0">
              <a:ln>
                <a:noFill/>
              </a:ln>
              <a:solidFill>
                <a:schemeClr val="bg1"/>
              </a:solidFill>
              <a:effectLst/>
              <a:latin typeface="Arial Narrow" pitchFamily="34" charset="0"/>
            </a:endParaRPr>
          </a:p>
        </p:txBody>
      </p:sp>
      <p:sp>
        <p:nvSpPr>
          <p:cNvPr id="12" name="TextBox 11"/>
          <p:cNvSpPr txBox="1"/>
          <p:nvPr/>
        </p:nvSpPr>
        <p:spPr>
          <a:xfrm>
            <a:off x="1002535" y="6180462"/>
            <a:ext cx="2580194" cy="369332"/>
          </a:xfrm>
          <a:prstGeom prst="rect">
            <a:avLst/>
          </a:prstGeom>
          <a:noFill/>
        </p:spPr>
        <p:txBody>
          <a:bodyPr wrap="none" rtlCol="0">
            <a:spAutoFit/>
          </a:bodyPr>
          <a:lstStyle/>
          <a:p>
            <a:r>
              <a:rPr lang="en-US" dirty="0" err="1" smtClean="0"/>
              <a:t>Soboleva</a:t>
            </a:r>
            <a:r>
              <a:rPr lang="en-US" dirty="0" smtClean="0"/>
              <a:t>, NZ IFST 2014</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milkCountryKitchen.JPG"/>
          <p:cNvPicPr>
            <a:picLocks noChangeAspect="1"/>
          </p:cNvPicPr>
          <p:nvPr/>
        </p:nvPicPr>
        <p:blipFill rotWithShape="1">
          <a:blip r:embed="rId3" cstate="print"/>
          <a:srcRect l="18349" r="28393" b="-2"/>
          <a:stretch/>
        </p:blipFill>
        <p:spPr>
          <a:xfrm>
            <a:off x="20" y="10"/>
            <a:ext cx="2734036" cy="6867719"/>
          </a:xfrm>
          <a:custGeom>
            <a:avLst/>
            <a:gdLst>
              <a:gd name="connsiteX0" fmla="*/ 0 w 2734056"/>
              <a:gd name="connsiteY0" fmla="*/ 0 h 6858000"/>
              <a:gd name="connsiteX1" fmla="*/ 1674254 w 2734056"/>
              <a:gd name="connsiteY1" fmla="*/ 0 h 6858000"/>
              <a:gd name="connsiteX2" fmla="*/ 2734056 w 2734056"/>
              <a:gd name="connsiteY2" fmla="*/ 6850199 h 6858000"/>
              <a:gd name="connsiteX3" fmla="*/ 2734056 w 2734056"/>
              <a:gd name="connsiteY3" fmla="*/ 6858000 h 6858000"/>
              <a:gd name="connsiteX4" fmla="*/ 461457 w 2734056"/>
              <a:gd name="connsiteY4" fmla="*/ 6858000 h 6858000"/>
              <a:gd name="connsiteX5" fmla="*/ 0 w 2734056"/>
              <a:gd name="connsiteY5" fmla="*/ 41341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18" name="Isosceles Triangle 1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731726" y="225831"/>
            <a:ext cx="8520825" cy="660400"/>
          </a:xfrm>
        </p:spPr>
        <p:txBody>
          <a:bodyPr>
            <a:normAutofit/>
          </a:bodyPr>
          <a:lstStyle/>
          <a:p>
            <a:r>
              <a:rPr lang="en-US" sz="3000" b="1" dirty="0" smtClean="0">
                <a:solidFill>
                  <a:srgbClr val="863A53"/>
                </a:solidFill>
              </a:rPr>
              <a:t>Compiling Evidence </a:t>
            </a:r>
            <a:r>
              <a:rPr lang="en-US" sz="3000" b="1" dirty="0">
                <a:solidFill>
                  <a:srgbClr val="863A53"/>
                </a:solidFill>
              </a:rPr>
              <a:t>for </a:t>
            </a:r>
            <a:r>
              <a:rPr lang="en-US" sz="3000" b="1" dirty="0" smtClean="0">
                <a:solidFill>
                  <a:srgbClr val="863A53"/>
                </a:solidFill>
              </a:rPr>
              <a:t>Benefits and Risks</a:t>
            </a:r>
            <a:endParaRPr lang="en-US" sz="3000" b="1" dirty="0">
              <a:solidFill>
                <a:srgbClr val="863A53"/>
              </a:solidFill>
            </a:endParaRPr>
          </a:p>
        </p:txBody>
      </p:sp>
      <p:sp>
        <p:nvSpPr>
          <p:cNvPr id="12" name="Content Placeholder 11"/>
          <p:cNvSpPr>
            <a:spLocks noGrp="1"/>
          </p:cNvSpPr>
          <p:nvPr>
            <p:ph idx="1"/>
          </p:nvPr>
        </p:nvSpPr>
        <p:spPr>
          <a:xfrm>
            <a:off x="2219430" y="960611"/>
            <a:ext cx="7958241" cy="5635291"/>
          </a:xfrm>
        </p:spPr>
        <p:txBody>
          <a:bodyPr>
            <a:noAutofit/>
          </a:bodyPr>
          <a:lstStyle/>
          <a:p>
            <a:pPr>
              <a:spcBef>
                <a:spcPts val="1800"/>
              </a:spcBef>
              <a:spcAft>
                <a:spcPts val="1200"/>
              </a:spcAft>
              <a:buFont typeface="Wingdings 3" panose="05040102010807070707" pitchFamily="18" charset="2"/>
              <a:buChar char=""/>
            </a:pPr>
            <a:r>
              <a:rPr lang="en-US" sz="2200" dirty="0" smtClean="0"/>
              <a:t>Many epidemiologic and microbiota studies </a:t>
            </a:r>
            <a:r>
              <a:rPr lang="en-US" sz="2200" b="1" dirty="0" smtClean="0">
                <a:solidFill>
                  <a:srgbClr val="863A53"/>
                </a:solidFill>
              </a:rPr>
              <a:t>correlative</a:t>
            </a:r>
            <a:r>
              <a:rPr lang="en-US" sz="2200" dirty="0" smtClean="0"/>
              <a:t>, </a:t>
            </a:r>
            <a:r>
              <a:rPr lang="en-US" sz="2200" b="1" dirty="0" smtClean="0">
                <a:solidFill>
                  <a:srgbClr val="00B0F0"/>
                </a:solidFill>
              </a:rPr>
              <a:t>not causal</a:t>
            </a:r>
            <a:r>
              <a:rPr lang="en-US" sz="2200" dirty="0" smtClean="0"/>
              <a:t>; ambiguity, complexity, confounding factors, uncertain utility for prediction</a:t>
            </a:r>
          </a:p>
          <a:p>
            <a:pPr>
              <a:spcBef>
                <a:spcPts val="1800"/>
              </a:spcBef>
              <a:spcAft>
                <a:spcPts val="1200"/>
              </a:spcAft>
              <a:buFont typeface="Wingdings 3" panose="05040102010807070707" pitchFamily="18" charset="2"/>
              <a:buChar char=""/>
            </a:pPr>
            <a:r>
              <a:rPr lang="en-US" sz="2200" b="1" dirty="0" smtClean="0">
                <a:solidFill>
                  <a:srgbClr val="863A53"/>
                </a:solidFill>
              </a:rPr>
              <a:t>Joint SRA project </a:t>
            </a:r>
            <a:r>
              <a:rPr lang="en-US" sz="2200" dirty="0" smtClean="0"/>
              <a:t>will consider what we know, from both </a:t>
            </a:r>
            <a:r>
              <a:rPr lang="en-US" sz="2200" b="1" dirty="0" smtClean="0"/>
              <a:t>top-down</a:t>
            </a:r>
            <a:r>
              <a:rPr lang="en-US" sz="2200" dirty="0" smtClean="0"/>
              <a:t> and</a:t>
            </a:r>
            <a:r>
              <a:rPr lang="en-US" sz="2200" b="1" dirty="0" smtClean="0"/>
              <a:t> </a:t>
            </a:r>
            <a:r>
              <a:rPr lang="en-US" sz="2200" b="1" dirty="0" smtClean="0">
                <a:solidFill>
                  <a:srgbClr val="00B0F0"/>
                </a:solidFill>
              </a:rPr>
              <a:t>bottom-up</a:t>
            </a:r>
            <a:r>
              <a:rPr lang="en-US" sz="2200" b="1" dirty="0" smtClean="0"/>
              <a:t> </a:t>
            </a:r>
            <a:r>
              <a:rPr lang="en-US" sz="2200" dirty="0" smtClean="0"/>
              <a:t>data available, particularly </a:t>
            </a:r>
            <a:endParaRPr lang="en-US" sz="2200" dirty="0"/>
          </a:p>
          <a:p>
            <a:pPr lvl="1">
              <a:spcBef>
                <a:spcPts val="600"/>
              </a:spcBef>
              <a:spcAft>
                <a:spcPts val="1200"/>
              </a:spcAft>
              <a:buFont typeface="Wingdings 3" panose="05040102010807070707" pitchFamily="18" charset="2"/>
              <a:buChar char=""/>
            </a:pPr>
            <a:r>
              <a:rPr lang="en-US" sz="1800" dirty="0" smtClean="0">
                <a:solidFill>
                  <a:schemeClr val="tx1"/>
                </a:solidFill>
              </a:rPr>
              <a:t>Evidence of </a:t>
            </a:r>
            <a:r>
              <a:rPr lang="en-US" sz="1800" b="1" dirty="0" smtClean="0">
                <a:solidFill>
                  <a:srgbClr val="863A53"/>
                </a:solidFill>
              </a:rPr>
              <a:t>pathogen presence and illnesses </a:t>
            </a:r>
            <a:r>
              <a:rPr lang="en-US" sz="1800" dirty="0" smtClean="0"/>
              <a:t>associated with certified raw milk from licensed farms over past decade or more</a:t>
            </a:r>
          </a:p>
          <a:p>
            <a:pPr lvl="1">
              <a:spcBef>
                <a:spcPts val="600"/>
              </a:spcBef>
              <a:spcAft>
                <a:spcPts val="1200"/>
              </a:spcAft>
              <a:buFont typeface="Wingdings 3" panose="05040102010807070707" pitchFamily="18" charset="2"/>
              <a:buChar char=""/>
            </a:pPr>
            <a:r>
              <a:rPr lang="en-US" sz="1800" dirty="0" smtClean="0"/>
              <a:t>Evidence on </a:t>
            </a:r>
            <a:r>
              <a:rPr lang="en-US" sz="1800" b="1" dirty="0" smtClean="0">
                <a:solidFill>
                  <a:srgbClr val="863A53"/>
                </a:solidFill>
              </a:rPr>
              <a:t>microbial ecology </a:t>
            </a:r>
            <a:r>
              <a:rPr lang="en-US" sz="1800" dirty="0" smtClean="0"/>
              <a:t>of certified </a:t>
            </a:r>
            <a:r>
              <a:rPr lang="en-US" sz="1800" dirty="0"/>
              <a:t>raw </a:t>
            </a:r>
            <a:r>
              <a:rPr lang="en-US" sz="1800" dirty="0" smtClean="0"/>
              <a:t>milk from licensed farms and pasteurized milks</a:t>
            </a:r>
          </a:p>
          <a:p>
            <a:pPr lvl="1">
              <a:spcBef>
                <a:spcPts val="600"/>
              </a:spcBef>
              <a:spcAft>
                <a:spcPts val="1200"/>
              </a:spcAft>
              <a:buFont typeface="Wingdings 3" panose="05040102010807070707" pitchFamily="18" charset="2"/>
              <a:buChar char=""/>
            </a:pPr>
            <a:r>
              <a:rPr lang="en-US" sz="1800" dirty="0" smtClean="0"/>
              <a:t>Evidence on microbiota of human and bovine milks influencing healthy gut and immune systems (</a:t>
            </a:r>
            <a:r>
              <a:rPr lang="en-US" sz="1800" b="1" dirty="0" smtClean="0">
                <a:solidFill>
                  <a:srgbClr val="863A53"/>
                </a:solidFill>
              </a:rPr>
              <a:t>colonization resistance</a:t>
            </a:r>
            <a:r>
              <a:rPr lang="en-US" sz="1800" dirty="0" smtClean="0"/>
              <a:t>)</a:t>
            </a:r>
            <a:endParaRPr lang="en-US" sz="1800" dirty="0"/>
          </a:p>
        </p:txBody>
      </p:sp>
      <p:pic>
        <p:nvPicPr>
          <p:cNvPr id="8" name="Picture 7" descr="UpstateNY_SRAlogo.png">
            <a:extLst>
              <a:ext uri="{FF2B5EF4-FFF2-40B4-BE49-F238E27FC236}">
                <a16:creationId xmlns:a16="http://schemas.microsoft.com/office/drawing/2014/main" xmlns="" id="{F491EA0B-2A7E-4738-8324-E829086C5D41}"/>
              </a:ext>
            </a:extLst>
          </p:cNvPr>
          <p:cNvPicPr>
            <a:picLocks noChangeAspect="1"/>
          </p:cNvPicPr>
          <p:nvPr/>
        </p:nvPicPr>
        <p:blipFill>
          <a:blip r:embed="rId4" cstate="print"/>
          <a:srcRect l="6925"/>
          <a:stretch>
            <a:fillRect/>
          </a:stretch>
        </p:blipFill>
        <p:spPr>
          <a:xfrm>
            <a:off x="9791825" y="4995142"/>
            <a:ext cx="2242152" cy="1697171"/>
          </a:xfrm>
          <a:prstGeom prst="rect">
            <a:avLst/>
          </a:prstGeom>
        </p:spPr>
      </p:pic>
      <p:pic>
        <p:nvPicPr>
          <p:cNvPr id="7" name="Picture 6" descr="AusNewZealandSRA.png"/>
          <p:cNvPicPr>
            <a:picLocks noChangeAspect="1"/>
          </p:cNvPicPr>
          <p:nvPr/>
        </p:nvPicPr>
        <p:blipFill>
          <a:blip r:embed="rId5"/>
          <a:stretch>
            <a:fillRect/>
          </a:stretch>
        </p:blipFill>
        <p:spPr>
          <a:xfrm>
            <a:off x="2843037" y="5690321"/>
            <a:ext cx="6579264" cy="974318"/>
          </a:xfrm>
          <a:prstGeom prst="rect">
            <a:avLst/>
          </a:prstGeom>
          <a:solidFill>
            <a:schemeClr val="bg1"/>
          </a:solidFill>
          <a:ln w="25400">
            <a:solidFill>
              <a:schemeClr val="tx2"/>
            </a:solid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8052"/>
            <a:ext cx="10018643" cy="1320800"/>
          </a:xfrm>
        </p:spPr>
        <p:txBody>
          <a:bodyPr/>
          <a:lstStyle/>
          <a:p>
            <a:pPr algn="ctr"/>
            <a:r>
              <a:rPr lang="en-US" b="1" dirty="0" smtClean="0">
                <a:solidFill>
                  <a:srgbClr val="863A53"/>
                </a:solidFill>
              </a:rPr>
              <a:t>Introduction</a:t>
            </a:r>
            <a:br>
              <a:rPr lang="en-US" b="1" dirty="0" smtClean="0">
                <a:solidFill>
                  <a:srgbClr val="863A53"/>
                </a:solidFill>
              </a:rPr>
            </a:br>
            <a:r>
              <a:rPr lang="en-US" sz="2800" b="1" dirty="0" smtClean="0">
                <a:solidFill>
                  <a:srgbClr val="863A53"/>
                </a:solidFill>
              </a:rPr>
              <a:t>Warner North </a:t>
            </a:r>
            <a:endParaRPr lang="en-US" sz="2800" b="1" dirty="0">
              <a:solidFill>
                <a:srgbClr val="863A53"/>
              </a:solidFill>
            </a:endParaRPr>
          </a:p>
        </p:txBody>
      </p:sp>
      <p:sp>
        <p:nvSpPr>
          <p:cNvPr id="3" name="Content Placeholder 2"/>
          <p:cNvSpPr>
            <a:spLocks noGrp="1"/>
          </p:cNvSpPr>
          <p:nvPr>
            <p:ph idx="1"/>
          </p:nvPr>
        </p:nvSpPr>
        <p:spPr/>
        <p:txBody>
          <a:bodyPr>
            <a:normAutofit/>
          </a:bodyPr>
          <a:lstStyle/>
          <a:p>
            <a:pPr>
              <a:buFont typeface="Wingdings" pitchFamily="2" charset="2"/>
              <a:buChar char="Ø"/>
            </a:pPr>
            <a:r>
              <a:rPr lang="en-US" sz="3200" dirty="0" smtClean="0"/>
              <a:t>About the Society for Risk Analysis (SRA) </a:t>
            </a:r>
          </a:p>
          <a:p>
            <a:pPr>
              <a:spcBef>
                <a:spcPts val="2400"/>
              </a:spcBef>
              <a:buFont typeface="Wingdings" pitchFamily="2" charset="2"/>
              <a:buChar char="Ø"/>
            </a:pPr>
            <a:r>
              <a:rPr lang="en-US" sz="3200" dirty="0" smtClean="0"/>
              <a:t>Analytic-Deliberative Process – Dialogue in support of environmental/health risk  assessment and decision making  </a:t>
            </a:r>
            <a:endParaRPr lang="en-US" sz="32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1463040"/>
            <a:ext cx="10346266" cy="5059679"/>
          </a:xfrm>
        </p:spPr>
        <p:txBody>
          <a:bodyPr>
            <a:noAutofit/>
          </a:bodyPr>
          <a:lstStyle/>
          <a:p>
            <a:pPr>
              <a:buFont typeface="Wingdings" pitchFamily="2" charset="2"/>
              <a:buChar char="Ø"/>
            </a:pPr>
            <a:r>
              <a:rPr lang="en-US" sz="2400" dirty="0" smtClean="0">
                <a:solidFill>
                  <a:schemeClr val="bg1">
                    <a:lumMod val="65000"/>
                  </a:schemeClr>
                </a:solidFill>
              </a:rPr>
              <a:t>Microbiological discoveries impacting risk assessment, </a:t>
            </a:r>
            <a:br>
              <a:rPr lang="en-US" sz="2400" dirty="0" smtClean="0">
                <a:solidFill>
                  <a:schemeClr val="bg1">
                    <a:lumMod val="65000"/>
                  </a:schemeClr>
                </a:solidFill>
              </a:rPr>
            </a:br>
            <a:r>
              <a:rPr lang="en-US" sz="2400" dirty="0" smtClean="0">
                <a:solidFill>
                  <a:schemeClr val="bg1">
                    <a:lumMod val="65000"/>
                  </a:schemeClr>
                </a:solidFill>
              </a:rPr>
              <a:t>communication, and management</a:t>
            </a:r>
          </a:p>
          <a:p>
            <a:pPr>
              <a:buFont typeface="Wingdings" pitchFamily="2" charset="2"/>
              <a:buChar char="Ø"/>
            </a:pPr>
            <a:r>
              <a:rPr lang="en-US" sz="2400" dirty="0" smtClean="0"/>
              <a:t>‘Milk wars’ around the globe</a:t>
            </a:r>
          </a:p>
          <a:p>
            <a:pPr lvl="1">
              <a:lnSpc>
                <a:spcPct val="150000"/>
              </a:lnSpc>
              <a:buFont typeface="Arial" pitchFamily="34" charset="0"/>
              <a:buChar char="•"/>
            </a:pPr>
            <a:r>
              <a:rPr lang="en-US" sz="2000" dirty="0" smtClean="0"/>
              <a:t>US history (</a:t>
            </a:r>
            <a:r>
              <a:rPr lang="en-US" sz="2000" dirty="0" err="1" smtClean="0"/>
              <a:t>Mendelson</a:t>
            </a:r>
            <a:r>
              <a:rPr lang="en-US" sz="2000" dirty="0" smtClean="0"/>
              <a:t>, 2011)</a:t>
            </a:r>
          </a:p>
          <a:p>
            <a:pPr lvl="1">
              <a:lnSpc>
                <a:spcPct val="150000"/>
              </a:lnSpc>
              <a:buFont typeface="Arial" pitchFamily="34" charset="0"/>
              <a:buChar char="•"/>
            </a:pPr>
            <a:r>
              <a:rPr lang="en-US" sz="2000" dirty="0" smtClean="0">
                <a:solidFill>
                  <a:schemeClr val="bg1">
                    <a:lumMod val="65000"/>
                  </a:schemeClr>
                </a:solidFill>
              </a:rPr>
              <a:t>Australia history</a:t>
            </a:r>
          </a:p>
          <a:p>
            <a:pPr lvl="1">
              <a:lnSpc>
                <a:spcPct val="150000"/>
              </a:lnSpc>
              <a:buFont typeface="Arial" pitchFamily="34" charset="0"/>
              <a:buChar char="•"/>
            </a:pPr>
            <a:r>
              <a:rPr lang="en-US" sz="2000" dirty="0" smtClean="0">
                <a:solidFill>
                  <a:schemeClr val="bg1">
                    <a:lumMod val="65000"/>
                  </a:schemeClr>
                </a:solidFill>
              </a:rPr>
              <a:t>New Zealand history</a:t>
            </a:r>
          </a:p>
          <a:p>
            <a:pPr lvl="1">
              <a:lnSpc>
                <a:spcPct val="150000"/>
              </a:lnSpc>
              <a:buFont typeface="Arial" pitchFamily="34" charset="0"/>
              <a:buChar char="•"/>
            </a:pPr>
            <a:r>
              <a:rPr lang="en-US" sz="2000" dirty="0" smtClean="0">
                <a:solidFill>
                  <a:schemeClr val="bg1">
                    <a:lumMod val="65000"/>
                  </a:schemeClr>
                </a:solidFill>
              </a:rPr>
              <a:t>UK history</a:t>
            </a:r>
          </a:p>
          <a:p>
            <a:pPr>
              <a:buFont typeface="Wingdings" pitchFamily="2" charset="2"/>
              <a:buChar char="Ø"/>
            </a:pPr>
            <a:r>
              <a:rPr lang="en-US" sz="2400" dirty="0" smtClean="0">
                <a:solidFill>
                  <a:schemeClr val="bg1">
                    <a:lumMod val="65000"/>
                  </a:schemeClr>
                </a:solidFill>
              </a:rPr>
              <a:t>Evidence considered in top-down and bottom-up approaches</a:t>
            </a:r>
            <a:endParaRPr lang="en-US" sz="2400" dirty="0">
              <a:solidFill>
                <a:schemeClr val="bg1">
                  <a:lumMod val="65000"/>
                </a:schemeClr>
              </a:solidFill>
            </a:endParaRPr>
          </a:p>
        </p:txBody>
      </p:sp>
      <p:sp>
        <p:nvSpPr>
          <p:cNvPr id="4" name="Title 1"/>
          <p:cNvSpPr txBox="1">
            <a:spLocks/>
          </p:cNvSpPr>
          <p:nvPr/>
        </p:nvSpPr>
        <p:spPr>
          <a:xfrm>
            <a:off x="809414" y="304800"/>
            <a:ext cx="8596668" cy="1320800"/>
          </a:xfrm>
          <a:prstGeom prst="rect">
            <a:avLst/>
          </a:prstGeom>
        </p:spPr>
        <p:txBody>
          <a:bodyPr vert="horz" lIns="91440" tIns="45720" rIns="91440" bIns="45720" rtlCol="0" anchor="t">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rgbClr val="863A53"/>
                </a:solidFill>
                <a:effectLst/>
                <a:uLnTx/>
                <a:uFillTx/>
                <a:latin typeface="+mj-lt"/>
                <a:ea typeface="+mj-ea"/>
                <a:cs typeface="+mj-cs"/>
              </a:rPr>
              <a:t>Outline: Closing 2017 Webinar Series</a:t>
            </a:r>
            <a:endParaRPr kumimoji="0" lang="en-US" sz="3600" b="0" i="0" u="none" strike="noStrike" kern="1200" cap="none" spc="0" normalizeH="0" baseline="0" noProof="0" dirty="0">
              <a:ln>
                <a:noFill/>
              </a:ln>
              <a:solidFill>
                <a:srgbClr val="863A53"/>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ircle: Hollow 3">
            <a:extLst>
              <a:ext uri="{FF2B5EF4-FFF2-40B4-BE49-F238E27FC236}">
                <a16:creationId xmlns="" xmlns:a16="http://schemas.microsoft.com/office/drawing/2014/main" id="{97D47311-81D7-4FB8-A0DA-F7E996DE5D38}"/>
              </a:ext>
            </a:extLst>
          </p:cNvPr>
          <p:cNvSpPr/>
          <p:nvPr/>
        </p:nvSpPr>
        <p:spPr>
          <a:xfrm>
            <a:off x="1837383" y="3385471"/>
            <a:ext cx="1196896" cy="1220904"/>
          </a:xfrm>
          <a:prstGeom prst="donut">
            <a:avLst>
              <a:gd name="adj" fmla="val 2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grpSp>
        <p:nvGrpSpPr>
          <p:cNvPr id="6" name="Group 5">
            <a:extLst>
              <a:ext uri="{FF2B5EF4-FFF2-40B4-BE49-F238E27FC236}">
                <a16:creationId xmlns="" xmlns:a16="http://schemas.microsoft.com/office/drawing/2014/main" id="{78C3C310-2CE5-465D-BD36-CEA0C0A959DD}"/>
              </a:ext>
            </a:extLst>
          </p:cNvPr>
          <p:cNvGrpSpPr/>
          <p:nvPr/>
        </p:nvGrpSpPr>
        <p:grpSpPr>
          <a:xfrm>
            <a:off x="2556551" y="4424545"/>
            <a:ext cx="877344" cy="2456566"/>
            <a:chOff x="-27165" y="2921117"/>
            <a:chExt cx="877344" cy="1121011"/>
          </a:xfrm>
        </p:grpSpPr>
        <p:sp>
          <p:nvSpPr>
            <p:cNvPr id="25" name="Rectangle 24">
              <a:extLst>
                <a:ext uri="{FF2B5EF4-FFF2-40B4-BE49-F238E27FC236}">
                  <a16:creationId xmlns="" xmlns:a16="http://schemas.microsoft.com/office/drawing/2014/main" id="{3CAD8978-CE48-476B-B38D-E313FEE28A41}"/>
                </a:ext>
              </a:extLst>
            </p:cNvPr>
            <p:cNvSpPr/>
            <p:nvPr/>
          </p:nvSpPr>
          <p:spPr>
            <a:xfrm rot="17700000">
              <a:off x="315298" y="3299833"/>
              <a:ext cx="721757" cy="34800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6" name="TextBox 25">
              <a:extLst>
                <a:ext uri="{FF2B5EF4-FFF2-40B4-BE49-F238E27FC236}">
                  <a16:creationId xmlns="" xmlns:a16="http://schemas.microsoft.com/office/drawing/2014/main" id="{62075473-0F69-4278-AAB9-524E7741C55C}"/>
                </a:ext>
              </a:extLst>
            </p:cNvPr>
            <p:cNvSpPr txBox="1"/>
            <p:nvPr/>
          </p:nvSpPr>
          <p:spPr>
            <a:xfrm rot="17700000">
              <a:off x="-295739" y="3189691"/>
              <a:ext cx="1121011" cy="58386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15240" bIns="0" numCol="1" spcCol="1270" anchor="ctr" anchorCtr="0">
              <a:noAutofit/>
            </a:bodyPr>
            <a:lstStyle/>
            <a:p>
              <a:pPr marL="0" lvl="0" indent="0" algn="r" defTabSz="266700">
                <a:lnSpc>
                  <a:spcPct val="90000"/>
                </a:lnSpc>
                <a:spcBef>
                  <a:spcPct val="0"/>
                </a:spcBef>
                <a:spcAft>
                  <a:spcPct val="35000"/>
                </a:spcAft>
                <a:buNone/>
              </a:pPr>
              <a:r>
                <a:rPr lang="en-US" sz="2000" kern="1200" dirty="0">
                  <a:latin typeface="Calibri"/>
                  <a:ea typeface="+mn-ea"/>
                  <a:cs typeface="+mn-cs"/>
                </a:rPr>
                <a:t>Swill milk , sick cows, sick and dying kids</a:t>
              </a:r>
            </a:p>
          </p:txBody>
        </p:sp>
      </p:grpSp>
      <p:sp>
        <p:nvSpPr>
          <p:cNvPr id="7" name="Oval 6">
            <a:extLst>
              <a:ext uri="{FF2B5EF4-FFF2-40B4-BE49-F238E27FC236}">
                <a16:creationId xmlns="" xmlns:a16="http://schemas.microsoft.com/office/drawing/2014/main" id="{47ACCB40-13AE-4495-B6EC-FACED5D0D163}"/>
              </a:ext>
            </a:extLst>
          </p:cNvPr>
          <p:cNvSpPr/>
          <p:nvPr/>
        </p:nvSpPr>
        <p:spPr>
          <a:xfrm>
            <a:off x="4053347" y="3702465"/>
            <a:ext cx="767224" cy="724620"/>
          </a:xfrm>
          <a:prstGeom prst="ellipse">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grpSp>
        <p:nvGrpSpPr>
          <p:cNvPr id="8" name="Group 7">
            <a:extLst>
              <a:ext uri="{FF2B5EF4-FFF2-40B4-BE49-F238E27FC236}">
                <a16:creationId xmlns="" xmlns:a16="http://schemas.microsoft.com/office/drawing/2014/main" id="{B3EA4D27-AF3F-4749-91A9-C6F4F9544EB8}"/>
              </a:ext>
            </a:extLst>
          </p:cNvPr>
          <p:cNvGrpSpPr/>
          <p:nvPr/>
        </p:nvGrpSpPr>
        <p:grpSpPr>
          <a:xfrm>
            <a:off x="2893467" y="4625877"/>
            <a:ext cx="1389929" cy="2133514"/>
            <a:chOff x="901065" y="3074634"/>
            <a:chExt cx="634458" cy="760079"/>
          </a:xfrm>
        </p:grpSpPr>
        <p:sp>
          <p:nvSpPr>
            <p:cNvPr id="23" name="Rectangle 22">
              <a:extLst>
                <a:ext uri="{FF2B5EF4-FFF2-40B4-BE49-F238E27FC236}">
                  <a16:creationId xmlns="" xmlns:a16="http://schemas.microsoft.com/office/drawing/2014/main" id="{0CEA2CE2-BE16-4D91-ACEF-118901776661}"/>
                </a:ext>
              </a:extLst>
            </p:cNvPr>
            <p:cNvSpPr/>
            <p:nvPr/>
          </p:nvSpPr>
          <p:spPr>
            <a:xfrm rot="17700000">
              <a:off x="714188" y="3299833"/>
              <a:ext cx="721757" cy="34800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4" name="TextBox 23">
              <a:extLst>
                <a:ext uri="{FF2B5EF4-FFF2-40B4-BE49-F238E27FC236}">
                  <a16:creationId xmlns="" xmlns:a16="http://schemas.microsoft.com/office/drawing/2014/main" id="{A2F97AEF-7E36-44F9-AB15-5232ADC40355}"/>
                </a:ext>
              </a:extLst>
            </p:cNvPr>
            <p:cNvSpPr txBox="1"/>
            <p:nvPr/>
          </p:nvSpPr>
          <p:spPr>
            <a:xfrm rot="17700000">
              <a:off x="1000642" y="3261511"/>
              <a:ext cx="721757" cy="34800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15240" bIns="0" numCol="1" spcCol="1270" anchor="ctr" anchorCtr="0">
              <a:noAutofit/>
            </a:bodyPr>
            <a:lstStyle/>
            <a:p>
              <a:pPr marL="0" lvl="0" indent="0" algn="r" defTabSz="266700">
                <a:lnSpc>
                  <a:spcPct val="90000"/>
                </a:lnSpc>
                <a:spcBef>
                  <a:spcPct val="0"/>
                </a:spcBef>
                <a:spcAft>
                  <a:spcPct val="35000"/>
                </a:spcAft>
                <a:buNone/>
              </a:pPr>
              <a:r>
                <a:rPr lang="en-US" sz="2000" kern="1200" dirty="0">
                  <a:latin typeface="Calibri"/>
                  <a:ea typeface="+mn-ea"/>
                  <a:cs typeface="+mn-cs"/>
                </a:rPr>
                <a:t>Louis Pasteur and Robert Koch</a:t>
              </a:r>
            </a:p>
          </p:txBody>
        </p:sp>
      </p:grpSp>
      <p:grpSp>
        <p:nvGrpSpPr>
          <p:cNvPr id="9" name="Group 8">
            <a:extLst>
              <a:ext uri="{FF2B5EF4-FFF2-40B4-BE49-F238E27FC236}">
                <a16:creationId xmlns="" xmlns:a16="http://schemas.microsoft.com/office/drawing/2014/main" id="{FE542626-48D9-4712-951E-F5B916EE5C2A}"/>
              </a:ext>
            </a:extLst>
          </p:cNvPr>
          <p:cNvGrpSpPr/>
          <p:nvPr/>
        </p:nvGrpSpPr>
        <p:grpSpPr>
          <a:xfrm>
            <a:off x="3412724" y="1282202"/>
            <a:ext cx="2042395" cy="2458753"/>
            <a:chOff x="1352927" y="1329474"/>
            <a:chExt cx="1118405" cy="1699169"/>
          </a:xfrm>
        </p:grpSpPr>
        <p:sp>
          <p:nvSpPr>
            <p:cNvPr id="21" name="Rectangle 20">
              <a:extLst>
                <a:ext uri="{FF2B5EF4-FFF2-40B4-BE49-F238E27FC236}">
                  <a16:creationId xmlns="" xmlns:a16="http://schemas.microsoft.com/office/drawing/2014/main" id="{AACE1AE2-7AA7-4CE2-89F6-32FFBF2CC107}"/>
                </a:ext>
              </a:extLst>
            </p:cNvPr>
            <p:cNvSpPr/>
            <p:nvPr/>
          </p:nvSpPr>
          <p:spPr>
            <a:xfrm rot="17700000">
              <a:off x="1166050" y="2330416"/>
              <a:ext cx="721757" cy="34800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2" name="TextBox 21">
              <a:extLst>
                <a:ext uri="{FF2B5EF4-FFF2-40B4-BE49-F238E27FC236}">
                  <a16:creationId xmlns="" xmlns:a16="http://schemas.microsoft.com/office/drawing/2014/main" id="{CA77ED0E-ED91-420A-A10B-B04E816C3F88}"/>
                </a:ext>
              </a:extLst>
            </p:cNvPr>
            <p:cNvSpPr txBox="1"/>
            <p:nvPr/>
          </p:nvSpPr>
          <p:spPr>
            <a:xfrm rot="17700000">
              <a:off x="1428680" y="1985991"/>
              <a:ext cx="1699169" cy="38613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0" bIns="0" numCol="1" spcCol="1270" anchor="t" anchorCtr="0">
              <a:noAutofit/>
            </a:bodyPr>
            <a:lstStyle/>
            <a:p>
              <a:pPr marL="57150" lvl="1" indent="-57150" algn="l" defTabSz="177800">
                <a:lnSpc>
                  <a:spcPct val="90000"/>
                </a:lnSpc>
                <a:spcBef>
                  <a:spcPct val="0"/>
                </a:spcBef>
                <a:spcAft>
                  <a:spcPct val="15000"/>
                </a:spcAft>
                <a:buChar char="•"/>
              </a:pPr>
              <a:r>
                <a:rPr lang="en-US" sz="1600" kern="1200" dirty="0">
                  <a:latin typeface="Calibri"/>
                  <a:ea typeface="+mn-ea"/>
                  <a:cs typeface="+mn-cs"/>
                </a:rPr>
                <a:t>germ theory</a:t>
              </a:r>
            </a:p>
            <a:p>
              <a:pPr marL="57150" lvl="1" indent="-57150" algn="l" defTabSz="177800">
                <a:lnSpc>
                  <a:spcPct val="90000"/>
                </a:lnSpc>
                <a:spcBef>
                  <a:spcPct val="0"/>
                </a:spcBef>
                <a:spcAft>
                  <a:spcPct val="15000"/>
                </a:spcAft>
                <a:buChar char="•"/>
              </a:pPr>
              <a:r>
                <a:rPr lang="en-US" sz="1600" kern="1200" dirty="0">
                  <a:latin typeface="Calibri"/>
                  <a:ea typeface="+mn-ea"/>
                  <a:cs typeface="+mn-cs"/>
                </a:rPr>
                <a:t>medical microbiology</a:t>
              </a:r>
            </a:p>
          </p:txBody>
        </p:sp>
      </p:grpSp>
      <p:grpSp>
        <p:nvGrpSpPr>
          <p:cNvPr id="11" name="Group 10">
            <a:extLst>
              <a:ext uri="{FF2B5EF4-FFF2-40B4-BE49-F238E27FC236}">
                <a16:creationId xmlns="" xmlns:a16="http://schemas.microsoft.com/office/drawing/2014/main" id="{6BDA3B7B-CB06-4C26-A594-F70AF1ED6E6D}"/>
              </a:ext>
            </a:extLst>
          </p:cNvPr>
          <p:cNvGrpSpPr/>
          <p:nvPr/>
        </p:nvGrpSpPr>
        <p:grpSpPr>
          <a:xfrm>
            <a:off x="5846896" y="1924086"/>
            <a:ext cx="1215676" cy="2460737"/>
            <a:chOff x="1164791" y="263872"/>
            <a:chExt cx="1215676" cy="2460737"/>
          </a:xfrm>
        </p:grpSpPr>
        <p:sp>
          <p:nvSpPr>
            <p:cNvPr id="19" name="Rectangle 18">
              <a:extLst>
                <a:ext uri="{FF2B5EF4-FFF2-40B4-BE49-F238E27FC236}">
                  <a16:creationId xmlns="" xmlns:a16="http://schemas.microsoft.com/office/drawing/2014/main" id="{A4A4E756-3CB8-41F8-8791-BB978DF1BB8D}"/>
                </a:ext>
              </a:extLst>
            </p:cNvPr>
            <p:cNvSpPr/>
            <p:nvPr/>
          </p:nvSpPr>
          <p:spPr>
            <a:xfrm rot="17700000">
              <a:off x="1762242" y="2106383"/>
              <a:ext cx="834356" cy="40209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0" name="TextBox 19">
              <a:extLst>
                <a:ext uri="{FF2B5EF4-FFF2-40B4-BE49-F238E27FC236}">
                  <a16:creationId xmlns="" xmlns:a16="http://schemas.microsoft.com/office/drawing/2014/main" id="{0B3BF9D7-03A0-4C74-99E1-8DF3B3728E26}"/>
                </a:ext>
              </a:extLst>
            </p:cNvPr>
            <p:cNvSpPr txBox="1"/>
            <p:nvPr/>
          </p:nvSpPr>
          <p:spPr>
            <a:xfrm rot="17700000">
              <a:off x="567049" y="861614"/>
              <a:ext cx="1511414" cy="31593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3500" tIns="0" rIns="0" bIns="0" numCol="1" spcCol="1270" anchor="ctr" anchorCtr="0">
              <a:noAutofit/>
            </a:bodyPr>
            <a:lstStyle/>
            <a:p>
              <a:pPr marL="0" lvl="0" indent="0" algn="l" defTabSz="1111250">
                <a:lnSpc>
                  <a:spcPct val="90000"/>
                </a:lnSpc>
                <a:spcBef>
                  <a:spcPct val="0"/>
                </a:spcBef>
                <a:spcAft>
                  <a:spcPct val="35000"/>
                </a:spcAft>
                <a:buNone/>
              </a:pPr>
              <a:r>
                <a:rPr lang="en-US" sz="4000" kern="1200" dirty="0">
                  <a:latin typeface="Calibri"/>
                  <a:ea typeface="+mn-ea"/>
                  <a:cs typeface="+mn-cs"/>
                </a:rPr>
                <a:t>1890s</a:t>
              </a:r>
            </a:p>
          </p:txBody>
        </p:sp>
      </p:grpSp>
      <p:grpSp>
        <p:nvGrpSpPr>
          <p:cNvPr id="13" name="Group 12">
            <a:extLst>
              <a:ext uri="{FF2B5EF4-FFF2-40B4-BE49-F238E27FC236}">
                <a16:creationId xmlns="" xmlns:a16="http://schemas.microsoft.com/office/drawing/2014/main" id="{98E66FD7-8555-4CEE-90B8-CFF850058E5D}"/>
              </a:ext>
            </a:extLst>
          </p:cNvPr>
          <p:cNvGrpSpPr/>
          <p:nvPr/>
        </p:nvGrpSpPr>
        <p:grpSpPr>
          <a:xfrm>
            <a:off x="5632563" y="4423589"/>
            <a:ext cx="1419288" cy="2419178"/>
            <a:chOff x="1777090" y="2990021"/>
            <a:chExt cx="592661" cy="850734"/>
          </a:xfrm>
        </p:grpSpPr>
        <p:sp>
          <p:nvSpPr>
            <p:cNvPr id="17" name="Rectangle 16">
              <a:extLst>
                <a:ext uri="{FF2B5EF4-FFF2-40B4-BE49-F238E27FC236}">
                  <a16:creationId xmlns="" xmlns:a16="http://schemas.microsoft.com/office/drawing/2014/main" id="{3D8C7D3C-1638-4A03-B065-28B3C7A6A75B}"/>
                </a:ext>
              </a:extLst>
            </p:cNvPr>
            <p:cNvSpPr/>
            <p:nvPr/>
          </p:nvSpPr>
          <p:spPr>
            <a:xfrm rot="17700000">
              <a:off x="1834870" y="3299833"/>
              <a:ext cx="721757" cy="34800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8" name="TextBox 17">
              <a:extLst>
                <a:ext uri="{FF2B5EF4-FFF2-40B4-BE49-F238E27FC236}">
                  <a16:creationId xmlns="" xmlns:a16="http://schemas.microsoft.com/office/drawing/2014/main" id="{8845B0DB-06FF-4DE1-8D39-1C655662D353}"/>
                </a:ext>
              </a:extLst>
            </p:cNvPr>
            <p:cNvSpPr txBox="1"/>
            <p:nvPr/>
          </p:nvSpPr>
          <p:spPr>
            <a:xfrm rot="17700000">
              <a:off x="1525725" y="3241386"/>
              <a:ext cx="850734" cy="34800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15240" bIns="0" numCol="1" spcCol="1270" anchor="ctr" anchorCtr="0">
              <a:noAutofit/>
            </a:bodyPr>
            <a:lstStyle/>
            <a:p>
              <a:pPr marL="0" lvl="0" indent="0" algn="r" defTabSz="266700">
                <a:lnSpc>
                  <a:spcPct val="90000"/>
                </a:lnSpc>
                <a:spcBef>
                  <a:spcPct val="0"/>
                </a:spcBef>
                <a:spcAft>
                  <a:spcPct val="35000"/>
                </a:spcAft>
                <a:buNone/>
              </a:pPr>
              <a:r>
                <a:rPr lang="en-US" sz="2000" kern="1200" dirty="0" err="1">
                  <a:latin typeface="Calibri"/>
                  <a:ea typeface="+mn-ea"/>
                  <a:cs typeface="+mn-cs"/>
                </a:rPr>
                <a:t>First</a:t>
              </a:r>
              <a:r>
                <a:rPr lang="en-US" sz="600" kern="1200" dirty="0" err="1">
                  <a:latin typeface="Calibri"/>
                  <a:ea typeface="+mn-ea"/>
                  <a:cs typeface="+mn-cs"/>
                </a:rPr>
                <a:t>t</a:t>
              </a:r>
              <a:r>
                <a:rPr lang="en-US" sz="600" kern="1200" dirty="0">
                  <a:latin typeface="Calibri"/>
                  <a:ea typeface="+mn-ea"/>
                  <a:cs typeface="+mn-cs"/>
                </a:rPr>
                <a:t> </a:t>
              </a:r>
              <a:r>
                <a:rPr lang="en-US" sz="2000" kern="1200" dirty="0">
                  <a:latin typeface="Calibri"/>
                  <a:ea typeface="+mn-ea"/>
                  <a:cs typeface="+mn-cs"/>
                </a:rPr>
                <a:t>opponents of the milk war in the US</a:t>
              </a:r>
            </a:p>
          </p:txBody>
        </p:sp>
      </p:grpSp>
      <p:grpSp>
        <p:nvGrpSpPr>
          <p:cNvPr id="14" name="Group 13">
            <a:extLst>
              <a:ext uri="{FF2B5EF4-FFF2-40B4-BE49-F238E27FC236}">
                <a16:creationId xmlns="" xmlns:a16="http://schemas.microsoft.com/office/drawing/2014/main" id="{F91682C8-DF57-488C-B2B7-D3269886CAC9}"/>
              </a:ext>
            </a:extLst>
          </p:cNvPr>
          <p:cNvGrpSpPr/>
          <p:nvPr/>
        </p:nvGrpSpPr>
        <p:grpSpPr>
          <a:xfrm>
            <a:off x="6667409" y="1941717"/>
            <a:ext cx="3820941" cy="2583790"/>
            <a:chOff x="2397725" y="2115431"/>
            <a:chExt cx="593804" cy="749865"/>
          </a:xfrm>
        </p:grpSpPr>
        <p:sp>
          <p:nvSpPr>
            <p:cNvPr id="15" name="Rectangle 14">
              <a:extLst>
                <a:ext uri="{FF2B5EF4-FFF2-40B4-BE49-F238E27FC236}">
                  <a16:creationId xmlns="" xmlns:a16="http://schemas.microsoft.com/office/drawing/2014/main" id="{DB955CEB-1BB2-4EF7-8588-EC706EBB80A9}"/>
                </a:ext>
              </a:extLst>
            </p:cNvPr>
            <p:cNvSpPr/>
            <p:nvPr/>
          </p:nvSpPr>
          <p:spPr>
            <a:xfrm rot="17700000">
              <a:off x="2286733" y="2330416"/>
              <a:ext cx="721757" cy="34800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TextBox 15">
              <a:extLst>
                <a:ext uri="{FF2B5EF4-FFF2-40B4-BE49-F238E27FC236}">
                  <a16:creationId xmlns="" xmlns:a16="http://schemas.microsoft.com/office/drawing/2014/main" id="{441D499B-4F35-48FE-932B-EF7C4F318CD5}"/>
                </a:ext>
              </a:extLst>
            </p:cNvPr>
            <p:cNvSpPr txBox="1"/>
            <p:nvPr/>
          </p:nvSpPr>
          <p:spPr>
            <a:xfrm rot="17700000">
              <a:off x="2353439" y="2159717"/>
              <a:ext cx="682376" cy="59380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0" bIns="0" numCol="1" spcCol="1270" anchor="t" anchorCtr="0">
              <a:noAutofit/>
            </a:bodyPr>
            <a:lstStyle/>
            <a:p>
              <a:pPr marL="57150" lvl="1" indent="-57150" algn="l" defTabSz="177800">
                <a:lnSpc>
                  <a:spcPct val="90000"/>
                </a:lnSpc>
                <a:spcBef>
                  <a:spcPct val="0"/>
                </a:spcBef>
                <a:spcAft>
                  <a:spcPct val="15000"/>
                </a:spcAft>
                <a:buChar char="•"/>
              </a:pPr>
              <a:r>
                <a:rPr lang="en-US" sz="1600" kern="1200" dirty="0">
                  <a:latin typeface="Calibri"/>
                  <a:ea typeface="+mn-ea"/>
                  <a:cs typeface="+mn-cs"/>
                </a:rPr>
                <a:t>Henry </a:t>
              </a:r>
              <a:r>
                <a:rPr lang="en-US" sz="1600" kern="1200" dirty="0" err="1">
                  <a:latin typeface="Calibri"/>
                  <a:ea typeface="+mn-ea"/>
                  <a:cs typeface="+mn-cs"/>
                </a:rPr>
                <a:t>Coit’s</a:t>
              </a:r>
              <a:r>
                <a:rPr lang="en-US" sz="1600" kern="1200" dirty="0">
                  <a:latin typeface="Calibri"/>
                  <a:ea typeface="+mn-ea"/>
                  <a:cs typeface="+mn-cs"/>
                </a:rPr>
                <a:t> American Association of Medical Milk Commissions for certified raw milk</a:t>
              </a:r>
            </a:p>
            <a:p>
              <a:pPr marL="57150" lvl="1" indent="-57150" algn="l" defTabSz="177800">
                <a:lnSpc>
                  <a:spcPct val="90000"/>
                </a:lnSpc>
                <a:spcBef>
                  <a:spcPct val="0"/>
                </a:spcBef>
                <a:spcAft>
                  <a:spcPct val="15000"/>
                </a:spcAft>
                <a:buChar char="•"/>
              </a:pPr>
              <a:r>
                <a:rPr lang="en-US" sz="1600" kern="1200" dirty="0">
                  <a:latin typeface="Calibri"/>
                  <a:ea typeface="+mn-ea"/>
                  <a:cs typeface="+mn-cs"/>
                </a:rPr>
                <a:t>Nathan Straus’ Pasteurized Milk Laboratory and distribution at public ‘depot</a:t>
              </a:r>
              <a:r>
                <a:rPr lang="en-US" sz="2000" kern="1200" dirty="0">
                  <a:latin typeface="Calibri"/>
                  <a:ea typeface="+mn-ea"/>
                  <a:cs typeface="+mn-cs"/>
                </a:rPr>
                <a:t>’</a:t>
              </a:r>
              <a:r>
                <a:rPr lang="en-US" sz="400" kern="1200" dirty="0">
                  <a:latin typeface="Calibri"/>
                  <a:ea typeface="+mn-ea"/>
                  <a:cs typeface="+mn-cs"/>
                </a:rPr>
                <a:t> </a:t>
              </a:r>
            </a:p>
          </p:txBody>
        </p:sp>
      </p:grpSp>
      <p:sp>
        <p:nvSpPr>
          <p:cNvPr id="27" name="Circle: Hollow 26">
            <a:extLst>
              <a:ext uri="{FF2B5EF4-FFF2-40B4-BE49-F238E27FC236}">
                <a16:creationId xmlns="" xmlns:a16="http://schemas.microsoft.com/office/drawing/2014/main" id="{CF705C9C-E672-4484-A731-260BE6AD7358}"/>
              </a:ext>
            </a:extLst>
          </p:cNvPr>
          <p:cNvSpPr/>
          <p:nvPr/>
        </p:nvSpPr>
        <p:spPr>
          <a:xfrm>
            <a:off x="4927759" y="3385471"/>
            <a:ext cx="1196896" cy="1220904"/>
          </a:xfrm>
          <a:prstGeom prst="donut">
            <a:avLst>
              <a:gd name="adj" fmla="val 2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9" name="Oval 28">
            <a:extLst>
              <a:ext uri="{FF2B5EF4-FFF2-40B4-BE49-F238E27FC236}">
                <a16:creationId xmlns="" xmlns:a16="http://schemas.microsoft.com/office/drawing/2014/main" id="{C3951B6E-3A4A-44FF-833C-3F41C3859EF3}"/>
              </a:ext>
            </a:extLst>
          </p:cNvPr>
          <p:cNvSpPr/>
          <p:nvPr/>
        </p:nvSpPr>
        <p:spPr>
          <a:xfrm>
            <a:off x="3138856" y="3702465"/>
            <a:ext cx="767224" cy="724620"/>
          </a:xfrm>
          <a:prstGeom prst="ellipse">
            <a:avLst/>
          </a:prstGeom>
          <a:solidFill>
            <a:schemeClr val="accent1">
              <a:lumMod val="50000"/>
            </a:schemeClr>
          </a:solidFill>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31" name="TextBox 30">
            <a:extLst>
              <a:ext uri="{FF2B5EF4-FFF2-40B4-BE49-F238E27FC236}">
                <a16:creationId xmlns="" xmlns:a16="http://schemas.microsoft.com/office/drawing/2014/main" id="{688843F9-54E2-4467-80AE-35709C66EE5B}"/>
              </a:ext>
            </a:extLst>
          </p:cNvPr>
          <p:cNvSpPr txBox="1"/>
          <p:nvPr/>
        </p:nvSpPr>
        <p:spPr>
          <a:xfrm rot="17700000">
            <a:off x="2182911" y="2393720"/>
            <a:ext cx="1643714" cy="45886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3500" tIns="0" rIns="0" bIns="0" numCol="1" spcCol="1270" anchor="ctr" anchorCtr="0">
            <a:noAutofit/>
          </a:bodyPr>
          <a:lstStyle/>
          <a:p>
            <a:pPr marL="0" lvl="0" indent="0" algn="l" defTabSz="1111250">
              <a:lnSpc>
                <a:spcPct val="90000"/>
              </a:lnSpc>
              <a:spcBef>
                <a:spcPct val="0"/>
              </a:spcBef>
              <a:spcAft>
                <a:spcPct val="35000"/>
              </a:spcAft>
              <a:buNone/>
            </a:pPr>
            <a:r>
              <a:rPr lang="en-US" sz="4000" kern="1200" dirty="0">
                <a:latin typeface="Calibri"/>
                <a:ea typeface="+mn-ea"/>
                <a:cs typeface="+mn-cs"/>
              </a:rPr>
              <a:t>1840</a:t>
            </a:r>
          </a:p>
        </p:txBody>
      </p:sp>
      <p:sp>
        <p:nvSpPr>
          <p:cNvPr id="32" name="Oval 31">
            <a:extLst>
              <a:ext uri="{FF2B5EF4-FFF2-40B4-BE49-F238E27FC236}">
                <a16:creationId xmlns="" xmlns:a16="http://schemas.microsoft.com/office/drawing/2014/main" id="{F32059F2-0C52-426A-BAC1-CB750B72A246}"/>
              </a:ext>
            </a:extLst>
          </p:cNvPr>
          <p:cNvSpPr/>
          <p:nvPr/>
        </p:nvSpPr>
        <p:spPr>
          <a:xfrm>
            <a:off x="6267859" y="3657281"/>
            <a:ext cx="767224" cy="724620"/>
          </a:xfrm>
          <a:prstGeom prst="ellipse">
            <a:avLst/>
          </a:prstGeom>
          <a:solidFill>
            <a:schemeClr val="accent4">
              <a:lumMod val="75000"/>
            </a:schemeClr>
          </a:solidFill>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28" name="Title 3">
            <a:extLst>
              <a:ext uri="{FF2B5EF4-FFF2-40B4-BE49-F238E27FC236}">
                <a16:creationId xmlns="" xmlns:a16="http://schemas.microsoft.com/office/drawing/2014/main" id="{BB5B2720-0765-4415-AB46-8C1683FABC94}"/>
              </a:ext>
            </a:extLst>
          </p:cNvPr>
          <p:cNvSpPr>
            <a:spLocks noGrp="1"/>
          </p:cNvSpPr>
          <p:nvPr>
            <p:ph type="title"/>
          </p:nvPr>
        </p:nvSpPr>
        <p:spPr>
          <a:xfrm>
            <a:off x="0" y="126096"/>
            <a:ext cx="9560560" cy="1194704"/>
          </a:xfrm>
        </p:spPr>
        <p:txBody>
          <a:bodyPr>
            <a:normAutofit/>
          </a:bodyPr>
          <a:lstStyle/>
          <a:p>
            <a:pPr algn="ctr"/>
            <a:r>
              <a:rPr lang="en-US" b="1" dirty="0">
                <a:solidFill>
                  <a:srgbClr val="863A53"/>
                </a:solidFill>
              </a:rPr>
              <a:t>Early Highlights of </a:t>
            </a:r>
            <a:r>
              <a:rPr lang="en-US" b="1" dirty="0" smtClean="0">
                <a:solidFill>
                  <a:srgbClr val="863A53"/>
                </a:solidFill>
              </a:rPr>
              <a:t>the </a:t>
            </a:r>
            <a:r>
              <a:rPr lang="en-US" b="1" dirty="0">
                <a:solidFill>
                  <a:srgbClr val="863A53"/>
                </a:solidFill>
              </a:rPr>
              <a:t>US Milk War</a:t>
            </a:r>
          </a:p>
        </p:txBody>
      </p:sp>
      <p:sp>
        <p:nvSpPr>
          <p:cNvPr id="30" name="TextBox 29"/>
          <p:cNvSpPr txBox="1"/>
          <p:nvPr/>
        </p:nvSpPr>
        <p:spPr>
          <a:xfrm>
            <a:off x="3631096" y="728870"/>
            <a:ext cx="2366353" cy="369332"/>
          </a:xfrm>
          <a:prstGeom prst="rect">
            <a:avLst/>
          </a:prstGeom>
          <a:noFill/>
          <a:ln w="25400">
            <a:solidFill>
              <a:srgbClr val="863A53"/>
            </a:solidFill>
          </a:ln>
        </p:spPr>
        <p:txBody>
          <a:bodyPr wrap="none" rtlCol="0">
            <a:spAutoFit/>
          </a:bodyPr>
          <a:lstStyle/>
          <a:p>
            <a:r>
              <a:rPr lang="en-US" dirty="0" smtClean="0">
                <a:solidFill>
                  <a:srgbClr val="002060"/>
                </a:solidFill>
              </a:rPr>
              <a:t>Ann </a:t>
            </a:r>
            <a:r>
              <a:rPr lang="en-US" dirty="0" err="1" smtClean="0">
                <a:solidFill>
                  <a:srgbClr val="002060"/>
                </a:solidFill>
              </a:rPr>
              <a:t>Mendelson</a:t>
            </a:r>
            <a:r>
              <a:rPr lang="en-US" dirty="0" smtClean="0">
                <a:solidFill>
                  <a:srgbClr val="002060"/>
                </a:solidFill>
              </a:rPr>
              <a:t>, 2011</a:t>
            </a:r>
            <a:endParaRPr lang="en-US" dirty="0">
              <a:solidFill>
                <a:srgbClr val="002060"/>
              </a:solidFill>
            </a:endParaRPr>
          </a:p>
        </p:txBody>
      </p:sp>
    </p:spTree>
    <p:extLst>
      <p:ext uri="{BB962C8B-B14F-4D97-AF65-F5344CB8AC3E}">
        <p14:creationId xmlns="" xmlns:p14="http://schemas.microsoft.com/office/powerpoint/2010/main" val="11563544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26432" y="1459149"/>
            <a:ext cx="8459615" cy="5170646"/>
          </a:xfrm>
          <a:prstGeom prst="rect">
            <a:avLst/>
          </a:prstGeom>
          <a:noFill/>
        </p:spPr>
        <p:txBody>
          <a:bodyPr wrap="square" rtlCol="0">
            <a:spAutoFit/>
          </a:bodyPr>
          <a:lstStyle/>
          <a:p>
            <a:pPr marL="342900" indent="-342900">
              <a:buClr>
                <a:schemeClr val="accent1"/>
              </a:buClr>
              <a:buFont typeface="Wingdings 3" panose="05040102010807070707" pitchFamily="18" charset="2"/>
              <a:buChar char=""/>
            </a:pPr>
            <a:r>
              <a:rPr lang="en-US" sz="2400" dirty="0"/>
              <a:t>Urban expansions brought challenges to distribute milk safely from farms to cities before refrigeration equipment and proper sanitation practices were developed</a:t>
            </a:r>
          </a:p>
          <a:p>
            <a:pPr marL="342900" indent="-342900">
              <a:buClr>
                <a:schemeClr val="accent1"/>
              </a:buClr>
              <a:buFont typeface="Wingdings 3" panose="05040102010807070707" pitchFamily="18" charset="2"/>
              <a:buChar char=""/>
            </a:pPr>
            <a:endParaRPr lang="en-US" sz="2400" dirty="0"/>
          </a:p>
          <a:p>
            <a:pPr marL="342900" indent="-342900">
              <a:buClr>
                <a:schemeClr val="accent1"/>
              </a:buClr>
              <a:buFont typeface="Wingdings 3" panose="05040102010807070707" pitchFamily="18" charset="2"/>
              <a:buChar char=""/>
            </a:pPr>
            <a:r>
              <a:rPr lang="en-US" sz="2400" dirty="0"/>
              <a:t>‘The Milk Problem’ (1840s to 1920s) </a:t>
            </a:r>
          </a:p>
          <a:p>
            <a:pPr lvl="1"/>
            <a:endParaRPr lang="en-US" sz="2400" dirty="0"/>
          </a:p>
          <a:p>
            <a:pPr lvl="1"/>
            <a:r>
              <a:rPr lang="en-US" sz="2400" dirty="0"/>
              <a:t>Inner city confinement operations feeding already unhealthy cows brewery swill (spent grains) and distillery waste, producing unhealthy ‘swill milk’ associated with illness and deaths in up to 50% of children consuming it</a:t>
            </a:r>
          </a:p>
          <a:p>
            <a:pPr lvl="1">
              <a:buFont typeface="Arial" pitchFamily="34" charset="0"/>
              <a:buChar char="•"/>
            </a:pPr>
            <a:endParaRPr lang="en-US" sz="2400" dirty="0"/>
          </a:p>
          <a:p>
            <a:endParaRPr lang="en-US" dirty="0"/>
          </a:p>
        </p:txBody>
      </p:sp>
      <p:sp>
        <p:nvSpPr>
          <p:cNvPr id="5" name="TextBox 4"/>
          <p:cNvSpPr txBox="1"/>
          <p:nvPr/>
        </p:nvSpPr>
        <p:spPr>
          <a:xfrm>
            <a:off x="0" y="307109"/>
            <a:ext cx="9888668" cy="584775"/>
          </a:xfrm>
          <a:prstGeom prst="rect">
            <a:avLst/>
          </a:prstGeom>
          <a:noFill/>
        </p:spPr>
        <p:txBody>
          <a:bodyPr wrap="square" rtlCol="0">
            <a:spAutoFit/>
          </a:bodyPr>
          <a:lstStyle/>
          <a:p>
            <a:r>
              <a:rPr lang="en-US" sz="3200" b="1" dirty="0">
                <a:solidFill>
                  <a:srgbClr val="863A53"/>
                </a:solidFill>
              </a:rPr>
              <a:t>19</a:t>
            </a:r>
            <a:r>
              <a:rPr lang="en-US" sz="3200" b="1" baseline="30000" dirty="0">
                <a:solidFill>
                  <a:srgbClr val="863A53"/>
                </a:solidFill>
              </a:rPr>
              <a:t>th</a:t>
            </a:r>
            <a:r>
              <a:rPr lang="en-US" sz="3200" b="1" dirty="0">
                <a:solidFill>
                  <a:srgbClr val="863A53"/>
                </a:solidFill>
              </a:rPr>
              <a:t> Century Urbanization and ‘Swill Milk’ Industry </a:t>
            </a:r>
          </a:p>
        </p:txBody>
      </p:sp>
      <p:sp>
        <p:nvSpPr>
          <p:cNvPr id="6" name="TextBox 5"/>
          <p:cNvSpPr txBox="1"/>
          <p:nvPr/>
        </p:nvSpPr>
        <p:spPr>
          <a:xfrm>
            <a:off x="3631096" y="843173"/>
            <a:ext cx="2366353" cy="369332"/>
          </a:xfrm>
          <a:prstGeom prst="rect">
            <a:avLst/>
          </a:prstGeom>
          <a:noFill/>
          <a:ln w="25400">
            <a:solidFill>
              <a:srgbClr val="863A53"/>
            </a:solidFill>
          </a:ln>
        </p:spPr>
        <p:txBody>
          <a:bodyPr wrap="none" rtlCol="0">
            <a:spAutoFit/>
          </a:bodyPr>
          <a:lstStyle/>
          <a:p>
            <a:r>
              <a:rPr lang="en-US" dirty="0" smtClean="0">
                <a:solidFill>
                  <a:srgbClr val="002060"/>
                </a:solidFill>
              </a:rPr>
              <a:t>Ann </a:t>
            </a:r>
            <a:r>
              <a:rPr lang="en-US" dirty="0" err="1" smtClean="0">
                <a:solidFill>
                  <a:srgbClr val="002060"/>
                </a:solidFill>
              </a:rPr>
              <a:t>Mendelson</a:t>
            </a:r>
            <a:r>
              <a:rPr lang="en-US" dirty="0" smtClean="0">
                <a:solidFill>
                  <a:srgbClr val="002060"/>
                </a:solidFill>
              </a:rPr>
              <a:t>, 2011</a:t>
            </a:r>
            <a:endParaRPr lang="en-US" dirty="0">
              <a:solidFill>
                <a:srgbClr val="002060"/>
              </a:solidFill>
            </a:endParaRPr>
          </a:p>
        </p:txBody>
      </p:sp>
    </p:spTree>
    <p:extLst>
      <p:ext uri="{BB962C8B-B14F-4D97-AF65-F5344CB8AC3E}">
        <p14:creationId xmlns="" xmlns:p14="http://schemas.microsoft.com/office/powerpoint/2010/main" val="30404641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0"/>
            <a:ext cx="12192000" cy="6858000"/>
          </a:xfrm>
          <a:prstGeom prst="rect">
            <a:avLst/>
          </a:prstGeom>
          <a:solidFill>
            <a:schemeClr val="bg1"/>
          </a:solidFill>
          <a:ln>
            <a:noFill/>
          </a:ln>
          <a:effectLst/>
        </p:spPr>
      </p:sp>
      <p:grpSp>
        <p:nvGrpSpPr>
          <p:cNvPr id="12" name="Group 11"/>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8467"/>
            <a:ext cx="12192000" cy="6866467"/>
            <a:chOff x="0" y="-8467"/>
            <a:chExt cx="12192000" cy="6866467"/>
          </a:xfrm>
        </p:grpSpPr>
        <p:sp>
          <p:nvSpPr>
            <p:cNvPr id="13" name="Freeform 14"/>
            <p:cNvSpPr/>
            <p:nvPr>
              <p:extLst>
                <p:ext uri="{386F3935-93C4-4BCD-93E2-E3B085C9AB24}">
                  <p16:designElem xmlns=""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4" name="Straight Connector 13"/>
            <p:cNvCxnSpPr/>
            <p:nvPr>
              <p:extLst>
                <p:ext uri="{386F3935-93C4-4BCD-93E2-E3B085C9AB24}">
                  <p16:designElem xmlns=""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extLst>
                <p:ext uri="{386F3935-93C4-4BCD-93E2-E3B085C9AB24}">
                  <p16:designElem xmlns=""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6" name="Rectangle 23"/>
            <p:cNvSpPr/>
            <p:nvPr>
              <p:extLst>
                <p:ext uri="{386F3935-93C4-4BCD-93E2-E3B085C9AB24}">
                  <p16:designElem xmlns=""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5"/>
            <p:cNvSpPr/>
            <p:nvPr>
              <p:extLst>
                <p:ext uri="{386F3935-93C4-4BCD-93E2-E3B085C9AB24}">
                  <p16:designElem xmlns=""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p:cNvSpPr/>
            <p:nvPr>
              <p:extLst>
                <p:ext uri="{386F3935-93C4-4BCD-93E2-E3B085C9AB24}">
                  <p16:designElem xmlns=""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p:cNvSpPr/>
            <p:nvPr>
              <p:extLst>
                <p:ext uri="{386F3935-93C4-4BCD-93E2-E3B085C9AB24}">
                  <p16:designElem xmlns=""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8"/>
            <p:cNvSpPr/>
            <p:nvPr>
              <p:extLst>
                <p:ext uri="{386F3935-93C4-4BCD-93E2-E3B085C9AB24}">
                  <p16:designElem xmlns=""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9"/>
            <p:cNvSpPr/>
            <p:nvPr>
              <p:extLst>
                <p:ext uri="{386F3935-93C4-4BCD-93E2-E3B085C9AB24}">
                  <p16:designElem xmlns=""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p:cNvSpPr/>
            <p:nvPr>
              <p:extLst>
                <p:ext uri="{386F3935-93C4-4BCD-93E2-E3B085C9AB24}">
                  <p16:designElem xmlns=""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4" name="Isosceles Triangle 23"/>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79332" y="5115787"/>
            <a:ext cx="3487247" cy="587812"/>
          </a:xfrm>
        </p:spPr>
        <p:txBody>
          <a:bodyPr vert="horz" lIns="91440" tIns="45720" rIns="91440" bIns="45720" rtlCol="0" anchor="b">
            <a:normAutofit/>
          </a:bodyPr>
          <a:lstStyle/>
          <a:p>
            <a:r>
              <a:rPr lang="en-US" sz="3200" b="1" dirty="0">
                <a:solidFill>
                  <a:srgbClr val="00B0F0"/>
                </a:solidFill>
              </a:rPr>
              <a:t>“Raw Milk Kills”</a:t>
            </a:r>
          </a:p>
        </p:txBody>
      </p:sp>
      <p:sp>
        <p:nvSpPr>
          <p:cNvPr id="25" name="Title 1"/>
          <p:cNvSpPr txBox="1">
            <a:spLocks/>
          </p:cNvSpPr>
          <p:nvPr/>
        </p:nvSpPr>
        <p:spPr>
          <a:xfrm>
            <a:off x="5504880" y="5051337"/>
            <a:ext cx="3519814" cy="627517"/>
          </a:xfrm>
          <a:prstGeom prst="rect">
            <a:avLst/>
          </a:prstGeom>
        </p:spPr>
        <p:txBody>
          <a:bodyPr vert="horz" lIns="91440" tIns="45720" rIns="91440" bIns="45720" rtlCol="0" anchor="b">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1" dirty="0">
                <a:solidFill>
                  <a:srgbClr val="00B0F0"/>
                </a:solidFill>
              </a:rPr>
              <a:t>“Dirty Milk Kills”</a:t>
            </a:r>
          </a:p>
        </p:txBody>
      </p:sp>
      <p:sp>
        <p:nvSpPr>
          <p:cNvPr id="31" name="TextBox 30"/>
          <p:cNvSpPr txBox="1"/>
          <p:nvPr/>
        </p:nvSpPr>
        <p:spPr>
          <a:xfrm>
            <a:off x="467360" y="508865"/>
            <a:ext cx="9337039" cy="584775"/>
          </a:xfrm>
          <a:prstGeom prst="rect">
            <a:avLst/>
          </a:prstGeom>
          <a:noFill/>
        </p:spPr>
        <p:txBody>
          <a:bodyPr wrap="square" rtlCol="0">
            <a:spAutoFit/>
          </a:bodyPr>
          <a:lstStyle/>
          <a:p>
            <a:pPr algn="ctr"/>
            <a:r>
              <a:rPr lang="en-US" sz="3200" b="1" dirty="0">
                <a:solidFill>
                  <a:srgbClr val="863A53"/>
                </a:solidFill>
                <a:latin typeface="+mj-lt"/>
              </a:rPr>
              <a:t>Initial Opponents of the </a:t>
            </a:r>
            <a:r>
              <a:rPr lang="en-US" sz="3200" b="1" dirty="0" smtClean="0">
                <a:solidFill>
                  <a:srgbClr val="863A53"/>
                </a:solidFill>
                <a:latin typeface="+mj-lt"/>
              </a:rPr>
              <a:t>20</a:t>
            </a:r>
            <a:r>
              <a:rPr lang="en-US" sz="3200" b="1" baseline="30000" dirty="0" smtClean="0">
                <a:solidFill>
                  <a:srgbClr val="863A53"/>
                </a:solidFill>
                <a:latin typeface="+mj-lt"/>
              </a:rPr>
              <a:t>th</a:t>
            </a:r>
            <a:r>
              <a:rPr lang="en-US" sz="3200" b="1" dirty="0" smtClean="0">
                <a:solidFill>
                  <a:srgbClr val="863A53"/>
                </a:solidFill>
                <a:latin typeface="+mj-lt"/>
              </a:rPr>
              <a:t> Century Milk </a:t>
            </a:r>
            <a:r>
              <a:rPr lang="en-US" sz="3200" b="1" dirty="0">
                <a:solidFill>
                  <a:srgbClr val="863A53"/>
                </a:solidFill>
                <a:latin typeface="+mj-lt"/>
              </a:rPr>
              <a:t>War</a:t>
            </a:r>
          </a:p>
        </p:txBody>
      </p:sp>
      <p:sp>
        <p:nvSpPr>
          <p:cNvPr id="23" name="Content Placeholder 2"/>
          <p:cNvSpPr>
            <a:spLocks noGrp="1"/>
          </p:cNvSpPr>
          <p:nvPr>
            <p:ph idx="1"/>
          </p:nvPr>
        </p:nvSpPr>
        <p:spPr>
          <a:xfrm>
            <a:off x="5172336" y="2542861"/>
            <a:ext cx="4609338" cy="2609926"/>
          </a:xfrm>
        </p:spPr>
        <p:txBody>
          <a:bodyPr>
            <a:normAutofit lnSpcReduction="10000"/>
          </a:bodyPr>
          <a:lstStyle/>
          <a:p>
            <a:pPr>
              <a:buFont typeface="Wingdings 3" panose="05040102010807070707" pitchFamily="18" charset="2"/>
              <a:buChar char=""/>
            </a:pPr>
            <a:r>
              <a:rPr lang="en-US" dirty="0"/>
              <a:t>New Jersey Pediatrician</a:t>
            </a:r>
          </a:p>
          <a:p>
            <a:pPr>
              <a:buFont typeface="Wingdings 3" panose="05040102010807070707" pitchFamily="18" charset="2"/>
              <a:buChar char=""/>
            </a:pPr>
            <a:r>
              <a:rPr lang="en-US" dirty="0"/>
              <a:t>Son died from contaminated milk</a:t>
            </a:r>
          </a:p>
          <a:p>
            <a:pPr>
              <a:buFont typeface="Wingdings 3" panose="05040102010807070707" pitchFamily="18" charset="2"/>
              <a:buChar char=""/>
            </a:pPr>
            <a:r>
              <a:rPr lang="en-US" dirty="0"/>
              <a:t>Had physicians who were trained in dairy microbiology and sanitation supervise farm dairies</a:t>
            </a:r>
          </a:p>
          <a:p>
            <a:pPr>
              <a:buFont typeface="Wingdings 3" panose="05040102010807070707" pitchFamily="18" charset="2"/>
              <a:buChar char=""/>
            </a:pPr>
            <a:r>
              <a:rPr lang="en-US" dirty="0"/>
              <a:t>Founded the </a:t>
            </a:r>
            <a:r>
              <a:rPr lang="en-US" sz="2000" b="1" dirty="0"/>
              <a:t>Association of American Medical Milk Commission </a:t>
            </a:r>
            <a:r>
              <a:rPr lang="en-US" dirty="0"/>
              <a:t>(1893)</a:t>
            </a:r>
          </a:p>
          <a:p>
            <a:pPr marL="0" indent="0">
              <a:buNone/>
            </a:pPr>
            <a:endParaRPr lang="en-US" dirty="0"/>
          </a:p>
        </p:txBody>
      </p:sp>
      <p:sp>
        <p:nvSpPr>
          <p:cNvPr id="26" name="Content Placeholder 2"/>
          <p:cNvSpPr txBox="1">
            <a:spLocks/>
          </p:cNvSpPr>
          <p:nvPr/>
        </p:nvSpPr>
        <p:spPr>
          <a:xfrm>
            <a:off x="829734" y="2245754"/>
            <a:ext cx="2966819" cy="332581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endParaRPr lang="en-US" dirty="0"/>
          </a:p>
        </p:txBody>
      </p:sp>
      <p:sp>
        <p:nvSpPr>
          <p:cNvPr id="27" name="TextBox 26"/>
          <p:cNvSpPr txBox="1"/>
          <p:nvPr/>
        </p:nvSpPr>
        <p:spPr>
          <a:xfrm>
            <a:off x="1235380" y="1850946"/>
            <a:ext cx="2464795" cy="523220"/>
          </a:xfrm>
          <a:prstGeom prst="rect">
            <a:avLst/>
          </a:prstGeom>
          <a:noFill/>
        </p:spPr>
        <p:txBody>
          <a:bodyPr wrap="square" rtlCol="0">
            <a:spAutoFit/>
          </a:bodyPr>
          <a:lstStyle/>
          <a:p>
            <a:r>
              <a:rPr lang="en-US" sz="2800" dirty="0"/>
              <a:t>Nathan Straus</a:t>
            </a:r>
          </a:p>
        </p:txBody>
      </p:sp>
      <p:sp>
        <p:nvSpPr>
          <p:cNvPr id="28" name="Content Placeholder 2"/>
          <p:cNvSpPr txBox="1">
            <a:spLocks/>
          </p:cNvSpPr>
          <p:nvPr/>
        </p:nvSpPr>
        <p:spPr>
          <a:xfrm>
            <a:off x="529409" y="2556308"/>
            <a:ext cx="4042591" cy="257142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Wingdings 3" panose="05040102010807070707" pitchFamily="18" charset="2"/>
              <a:buChar char=""/>
            </a:pPr>
            <a:r>
              <a:rPr lang="en-US" dirty="0"/>
              <a:t>New York City Philanthropist</a:t>
            </a:r>
          </a:p>
          <a:p>
            <a:pPr>
              <a:buFont typeface="Wingdings 3" panose="05040102010807070707" pitchFamily="18" charset="2"/>
              <a:buChar char=""/>
            </a:pPr>
            <a:r>
              <a:rPr lang="en-US" dirty="0"/>
              <a:t>Son died from </a:t>
            </a:r>
            <a:r>
              <a:rPr lang="en-US" dirty="0" smtClean="0"/>
              <a:t>contaminated milk</a:t>
            </a:r>
            <a:endParaRPr lang="en-US" dirty="0"/>
          </a:p>
          <a:p>
            <a:pPr>
              <a:buFont typeface="Wingdings 3" panose="05040102010807070707" pitchFamily="18" charset="2"/>
              <a:buChar char=""/>
            </a:pPr>
            <a:r>
              <a:rPr lang="en-US" dirty="0"/>
              <a:t>Had no medical or scientific training</a:t>
            </a:r>
          </a:p>
          <a:p>
            <a:pPr>
              <a:buFont typeface="Wingdings 3" panose="05040102010807070707" pitchFamily="18" charset="2"/>
              <a:buChar char=""/>
            </a:pPr>
            <a:r>
              <a:rPr lang="en-US" dirty="0"/>
              <a:t>Founded </a:t>
            </a:r>
            <a:r>
              <a:rPr lang="en-US" sz="2000" b="1" dirty="0"/>
              <a:t>Straus Pasteurized Milk Laboratory </a:t>
            </a:r>
            <a:r>
              <a:rPr lang="en-US" dirty="0"/>
              <a:t>(1892) that provided milk to urban children</a:t>
            </a:r>
          </a:p>
        </p:txBody>
      </p:sp>
      <p:sp>
        <p:nvSpPr>
          <p:cNvPr id="30" name="TextBox 29"/>
          <p:cNvSpPr txBox="1"/>
          <p:nvPr/>
        </p:nvSpPr>
        <p:spPr>
          <a:xfrm>
            <a:off x="6273847" y="1834868"/>
            <a:ext cx="2406316" cy="523220"/>
          </a:xfrm>
          <a:prstGeom prst="rect">
            <a:avLst/>
          </a:prstGeom>
          <a:noFill/>
        </p:spPr>
        <p:txBody>
          <a:bodyPr wrap="square" rtlCol="0">
            <a:spAutoFit/>
          </a:bodyPr>
          <a:lstStyle/>
          <a:p>
            <a:r>
              <a:rPr lang="en-US" sz="2800" dirty="0"/>
              <a:t>Henry L. </a:t>
            </a:r>
            <a:r>
              <a:rPr lang="en-US" sz="2800" dirty="0" err="1"/>
              <a:t>Coit</a:t>
            </a:r>
            <a:endParaRPr lang="en-US" sz="2800" dirty="0"/>
          </a:p>
        </p:txBody>
      </p:sp>
      <p:cxnSp>
        <p:nvCxnSpPr>
          <p:cNvPr id="33" name="Straight Connector 32"/>
          <p:cNvCxnSpPr/>
          <p:nvPr/>
        </p:nvCxnSpPr>
        <p:spPr>
          <a:xfrm flipH="1">
            <a:off x="4709786" y="1876904"/>
            <a:ext cx="18625" cy="3673752"/>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631096" y="1039121"/>
            <a:ext cx="2366353" cy="369332"/>
          </a:xfrm>
          <a:prstGeom prst="rect">
            <a:avLst/>
          </a:prstGeom>
          <a:noFill/>
          <a:ln w="25400">
            <a:solidFill>
              <a:srgbClr val="863A53"/>
            </a:solidFill>
          </a:ln>
        </p:spPr>
        <p:txBody>
          <a:bodyPr wrap="none" rtlCol="0">
            <a:spAutoFit/>
          </a:bodyPr>
          <a:lstStyle/>
          <a:p>
            <a:r>
              <a:rPr lang="en-US" dirty="0" smtClean="0">
                <a:solidFill>
                  <a:srgbClr val="002060"/>
                </a:solidFill>
              </a:rPr>
              <a:t>Ann </a:t>
            </a:r>
            <a:r>
              <a:rPr lang="en-US" dirty="0" err="1" smtClean="0">
                <a:solidFill>
                  <a:srgbClr val="002060"/>
                </a:solidFill>
              </a:rPr>
              <a:t>Mendelson</a:t>
            </a:r>
            <a:r>
              <a:rPr lang="en-US" dirty="0" smtClean="0">
                <a:solidFill>
                  <a:srgbClr val="002060"/>
                </a:solidFill>
              </a:rPr>
              <a:t>, 2011</a:t>
            </a:r>
            <a:endParaRPr lang="en-US" dirty="0">
              <a:solidFill>
                <a:srgbClr val="002060"/>
              </a:solidFill>
            </a:endParaRPr>
          </a:p>
        </p:txBody>
      </p:sp>
    </p:spTree>
    <p:extLst>
      <p:ext uri="{BB962C8B-B14F-4D97-AF65-F5344CB8AC3E}">
        <p14:creationId xmlns="" xmlns:p14="http://schemas.microsoft.com/office/powerpoint/2010/main" val="4082010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0" y="308976"/>
            <a:ext cx="12192000" cy="730684"/>
          </a:xfrm>
        </p:spPr>
        <p:txBody>
          <a:bodyPr>
            <a:normAutofit/>
          </a:bodyPr>
          <a:lstStyle/>
          <a:p>
            <a:pPr algn="ctr"/>
            <a:r>
              <a:rPr lang="en-US" b="1" dirty="0">
                <a:solidFill>
                  <a:srgbClr val="863A53"/>
                </a:solidFill>
              </a:rPr>
              <a:t>The Continuing Milk Wars</a:t>
            </a:r>
          </a:p>
        </p:txBody>
      </p:sp>
      <p:graphicFrame>
        <p:nvGraphicFramePr>
          <p:cNvPr id="5" name="Diagram 4"/>
          <p:cNvGraphicFramePr/>
          <p:nvPr>
            <p:extLst>
              <p:ext uri="{D42A27DB-BD31-4B8C-83A1-F6EECF244321}">
                <p14:modId xmlns="" xmlns:p14="http://schemas.microsoft.com/office/powerpoint/2010/main" val="4027303698"/>
              </p:ext>
            </p:extLst>
          </p:nvPr>
        </p:nvGraphicFramePr>
        <p:xfrm>
          <a:off x="0" y="972066"/>
          <a:ext cx="12480324" cy="5718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4664765" y="1113184"/>
            <a:ext cx="2366353" cy="369332"/>
          </a:xfrm>
          <a:prstGeom prst="rect">
            <a:avLst/>
          </a:prstGeom>
          <a:noFill/>
          <a:ln w="25400">
            <a:solidFill>
              <a:srgbClr val="863A53"/>
            </a:solidFill>
          </a:ln>
        </p:spPr>
        <p:txBody>
          <a:bodyPr wrap="none" rtlCol="0">
            <a:spAutoFit/>
          </a:bodyPr>
          <a:lstStyle/>
          <a:p>
            <a:r>
              <a:rPr lang="en-US" dirty="0" smtClean="0">
                <a:solidFill>
                  <a:srgbClr val="002060"/>
                </a:solidFill>
              </a:rPr>
              <a:t>Ann </a:t>
            </a:r>
            <a:r>
              <a:rPr lang="en-US" dirty="0" err="1" smtClean="0">
                <a:solidFill>
                  <a:srgbClr val="002060"/>
                </a:solidFill>
              </a:rPr>
              <a:t>Mendelson</a:t>
            </a:r>
            <a:r>
              <a:rPr lang="en-US" dirty="0" smtClean="0">
                <a:solidFill>
                  <a:srgbClr val="002060"/>
                </a:solidFill>
              </a:rPr>
              <a:t>, 2011</a:t>
            </a:r>
            <a:endParaRPr lang="en-US" dirty="0">
              <a:solidFill>
                <a:srgbClr val="002060"/>
              </a:solidFill>
            </a:endParaRPr>
          </a:p>
        </p:txBody>
      </p:sp>
      <p:sp>
        <p:nvSpPr>
          <p:cNvPr id="7" name="Rounded Rectangle 6"/>
          <p:cNvSpPr/>
          <p:nvPr/>
        </p:nvSpPr>
        <p:spPr>
          <a:xfrm rot="17629110">
            <a:off x="8937520" y="4901125"/>
            <a:ext cx="1787285" cy="738546"/>
          </a:xfrm>
          <a:prstGeom prst="roundRect">
            <a:avLst/>
          </a:prstGeom>
          <a:noFill/>
          <a:ln w="38100">
            <a:solidFill>
              <a:srgbClr val="863A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605782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0666"/>
            <a:ext cx="10233212" cy="829781"/>
          </a:xfrm>
        </p:spPr>
        <p:txBody>
          <a:bodyPr>
            <a:normAutofit/>
          </a:bodyPr>
          <a:lstStyle/>
          <a:p>
            <a:r>
              <a:rPr lang="en-US" sz="3200" b="1" dirty="0">
                <a:solidFill>
                  <a:srgbClr val="863A53"/>
                </a:solidFill>
              </a:rPr>
              <a:t>Coexistence of Pasteurized and Certified Raw Milk</a:t>
            </a:r>
          </a:p>
        </p:txBody>
      </p:sp>
      <p:sp>
        <p:nvSpPr>
          <p:cNvPr id="3" name="Content Placeholder 2"/>
          <p:cNvSpPr>
            <a:spLocks noGrp="1"/>
          </p:cNvSpPr>
          <p:nvPr>
            <p:ph idx="1"/>
          </p:nvPr>
        </p:nvSpPr>
        <p:spPr>
          <a:xfrm>
            <a:off x="550844" y="1000447"/>
            <a:ext cx="9353320" cy="1830888"/>
          </a:xfrm>
        </p:spPr>
        <p:txBody>
          <a:bodyPr>
            <a:normAutofit lnSpcReduction="10000"/>
          </a:bodyPr>
          <a:lstStyle/>
          <a:p>
            <a:pPr>
              <a:spcBef>
                <a:spcPts val="1200"/>
              </a:spcBef>
              <a:spcAft>
                <a:spcPts val="1200"/>
              </a:spcAft>
              <a:buFont typeface="Wingdings 3" panose="05040102010807070707" pitchFamily="18" charset="2"/>
              <a:buChar char=""/>
            </a:pPr>
            <a:r>
              <a:rPr lang="en-US" sz="2200" dirty="0">
                <a:solidFill>
                  <a:schemeClr val="tx1"/>
                </a:solidFill>
              </a:rPr>
              <a:t>Early arguments for pasteurization acknowledged that</a:t>
            </a:r>
            <a:r>
              <a:rPr lang="en-US" sz="2200" b="1" dirty="0">
                <a:solidFill>
                  <a:srgbClr val="863A53"/>
                </a:solidFill>
              </a:rPr>
              <a:t> certified raw milk was also acceptable</a:t>
            </a:r>
            <a:r>
              <a:rPr lang="en-US" sz="2200" dirty="0">
                <a:solidFill>
                  <a:schemeClr val="tx1"/>
                </a:solidFill>
              </a:rPr>
              <a:t>. </a:t>
            </a:r>
            <a:endParaRPr lang="en-US" sz="2200" dirty="0"/>
          </a:p>
          <a:p>
            <a:pPr>
              <a:spcBef>
                <a:spcPts val="1200"/>
              </a:spcBef>
              <a:spcAft>
                <a:spcPts val="1200"/>
              </a:spcAft>
              <a:buFont typeface="Wingdings 3" panose="05040102010807070707" pitchFamily="18" charset="2"/>
              <a:buChar char=""/>
            </a:pPr>
            <a:r>
              <a:rPr lang="en-US" sz="2200" dirty="0">
                <a:solidFill>
                  <a:schemeClr val="tx1"/>
                </a:solidFill>
              </a:rPr>
              <a:t>Pasteurized and raw milk coexisted for over 50 </a:t>
            </a:r>
            <a:r>
              <a:rPr lang="en-US" sz="2200" dirty="0" smtClean="0">
                <a:solidFill>
                  <a:schemeClr val="tx1"/>
                </a:solidFill>
              </a:rPr>
              <a:t>years, until mandatory pasteurization laws in cities and states beginning mid 20</a:t>
            </a:r>
            <a:r>
              <a:rPr lang="en-US" sz="2200" baseline="30000" dirty="0" smtClean="0">
                <a:solidFill>
                  <a:schemeClr val="tx1"/>
                </a:solidFill>
              </a:rPr>
              <a:t>th</a:t>
            </a:r>
            <a:r>
              <a:rPr lang="en-US" sz="2200" dirty="0" smtClean="0">
                <a:solidFill>
                  <a:schemeClr val="tx1"/>
                </a:solidFill>
              </a:rPr>
              <a:t> century.</a:t>
            </a:r>
            <a:endParaRPr lang="en-US" sz="2200" dirty="0"/>
          </a:p>
          <a:p>
            <a:endParaRPr lang="en-US" sz="2400" dirty="0"/>
          </a:p>
        </p:txBody>
      </p:sp>
      <p:sp>
        <p:nvSpPr>
          <p:cNvPr id="4" name="Title 1"/>
          <p:cNvSpPr txBox="1">
            <a:spLocks/>
          </p:cNvSpPr>
          <p:nvPr/>
        </p:nvSpPr>
        <p:spPr>
          <a:xfrm>
            <a:off x="15081" y="2973042"/>
            <a:ext cx="9429542" cy="1125071"/>
          </a:xfrm>
          <a:prstGeom prst="rect">
            <a:avLst/>
          </a:prstGeom>
        </p:spPr>
        <p:txBody>
          <a:bodyPr vert="horz" lIns="91440" tIns="45720" rIns="91440" bIns="45720" rtlCol="0" anchor="t">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1" u="sng" strike="noStrike" kern="1200" cap="none" spc="0" normalizeH="0" baseline="0" noProof="0" dirty="0">
                <a:ln>
                  <a:noFill/>
                </a:ln>
                <a:solidFill>
                  <a:schemeClr val="tx1"/>
                </a:solidFill>
                <a:effectLst/>
                <a:uLnTx/>
                <a:uFillTx/>
                <a:latin typeface="+mj-lt"/>
                <a:ea typeface="+mj-ea"/>
                <a:cs typeface="+mj-cs"/>
              </a:rPr>
              <a:t>The Common Sense of the Milk Question </a:t>
            </a:r>
            <a:r>
              <a:rPr kumimoji="0" lang="en-US" b="0" i="0" u="none" strike="noStrike" kern="1200" cap="none" spc="0" normalizeH="0" baseline="0" noProof="0" dirty="0">
                <a:ln>
                  <a:noFill/>
                </a:ln>
                <a:solidFill>
                  <a:schemeClr val="tx1"/>
                </a:solidFill>
                <a:effectLst/>
                <a:uLnTx/>
                <a:uFillTx/>
                <a:latin typeface="+mj-lt"/>
                <a:ea typeface="+mj-ea"/>
                <a:cs typeface="+mj-cs"/>
              </a:rPr>
              <a:t>by John </a:t>
            </a:r>
            <a:r>
              <a:rPr kumimoji="0" lang="en-US" b="0" i="0" u="none" strike="noStrike" kern="1200" cap="none" spc="0" normalizeH="0" baseline="0" noProof="0" dirty="0" err="1">
                <a:ln>
                  <a:noFill/>
                </a:ln>
                <a:solidFill>
                  <a:schemeClr val="tx1"/>
                </a:solidFill>
                <a:effectLst/>
                <a:uLnTx/>
                <a:uFillTx/>
                <a:latin typeface="+mj-lt"/>
                <a:ea typeface="+mj-ea"/>
                <a:cs typeface="+mj-cs"/>
              </a:rPr>
              <a:t>Spargo</a:t>
            </a:r>
            <a:r>
              <a:rPr kumimoji="0" lang="en-US" b="0" i="0" u="none" strike="noStrike" kern="1200" cap="none" spc="0" normalizeH="0" baseline="0" noProof="0" dirty="0">
                <a:ln>
                  <a:noFill/>
                </a:ln>
                <a:solidFill>
                  <a:schemeClr val="tx1"/>
                </a:solidFill>
                <a:effectLst/>
                <a:uLnTx/>
                <a:uFillTx/>
                <a:latin typeface="+mj-lt"/>
                <a:ea typeface="+mj-ea"/>
                <a:cs typeface="+mj-cs"/>
              </a:rPr>
              <a:t> (1908)</a:t>
            </a:r>
          </a:p>
        </p:txBody>
      </p:sp>
      <p:sp>
        <p:nvSpPr>
          <p:cNvPr id="5" name="Content Placeholder 2"/>
          <p:cNvSpPr txBox="1">
            <a:spLocks/>
          </p:cNvSpPr>
          <p:nvPr/>
        </p:nvSpPr>
        <p:spPr>
          <a:xfrm>
            <a:off x="74531" y="3579266"/>
            <a:ext cx="9212904" cy="780463"/>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panose="05040102010807070707" pitchFamily="18" charset="2"/>
              <a:buChar char=""/>
              <a:tabLst/>
              <a:defRPr/>
            </a:pPr>
            <a:r>
              <a:rPr kumimoji="0" lang="en-US" sz="2000" b="0" i="0" u="none" strike="noStrike" kern="1200" cap="none" spc="0" normalizeH="0" baseline="0" noProof="0" dirty="0">
                <a:ln>
                  <a:noFill/>
                </a:ln>
                <a:solidFill>
                  <a:schemeClr val="tx1">
                    <a:lumMod val="75000"/>
                    <a:lumOff val="25000"/>
                  </a:schemeClr>
                </a:solidFill>
                <a:effectLst/>
                <a:uLnTx/>
                <a:uFillTx/>
                <a:latin typeface="+mn-lt"/>
                <a:ea typeface="+mn-ea"/>
                <a:cs typeface="+mn-cs"/>
              </a:rPr>
              <a:t>Once dubbed pasteurization “a grave mistake” - implored both parties to reason together without “unnecessary vehemence”</a:t>
            </a:r>
          </a:p>
          <a:p>
            <a:pPr marL="342900" marR="0" lvl="0" indent="-342900" algn="l" defTabSz="457200" rtl="0" eaLnBrk="1" fontAlgn="auto" latinLnBrk="0" hangingPunct="1">
              <a:lnSpc>
                <a:spcPct val="100000"/>
              </a:lnSpc>
              <a:spcBef>
                <a:spcPts val="1000"/>
              </a:spcBef>
              <a:spcAft>
                <a:spcPts val="0"/>
              </a:spcAft>
              <a:buClr>
                <a:schemeClr val="accent1"/>
              </a:buClr>
              <a:buSzPct val="80000"/>
              <a:tabLst/>
              <a:defRPr/>
            </a:pPr>
            <a:endParaRPr kumimoji="0" lang="en-US" sz="18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a:pPr>
            <a:endParaRPr kumimoji="0" lang="en-US" sz="18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
        <p:nvSpPr>
          <p:cNvPr id="6" name="Title 1"/>
          <p:cNvSpPr txBox="1">
            <a:spLocks/>
          </p:cNvSpPr>
          <p:nvPr/>
        </p:nvSpPr>
        <p:spPr>
          <a:xfrm>
            <a:off x="74531" y="4727652"/>
            <a:ext cx="6506178" cy="533400"/>
          </a:xfrm>
          <a:prstGeom prst="rect">
            <a:avLst/>
          </a:prstGeom>
        </p:spPr>
        <p:txBody>
          <a:bodyPr vert="horz" lIns="91440" tIns="45720" rIns="91440" bIns="45720" rtlCol="0" anchor="t">
            <a:normAutofit/>
          </a:body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en-US" sz="2800" b="0" i="1" u="sng" strike="noStrike" kern="1200" cap="none" spc="0" normalizeH="0" baseline="0" noProof="0" dirty="0">
                <a:ln>
                  <a:noFill/>
                </a:ln>
                <a:solidFill>
                  <a:schemeClr val="tx1"/>
                </a:solidFill>
                <a:effectLst/>
                <a:uLnTx/>
                <a:uFillTx/>
                <a:latin typeface="+mn-lt"/>
                <a:ea typeface="+mj-ea"/>
                <a:cs typeface="+mj-cs"/>
              </a:rPr>
              <a:t>The Milk Question </a:t>
            </a:r>
            <a:r>
              <a:rPr kumimoji="0" lang="en-US" sz="1800" b="0" i="0" u="none" strike="noStrike" kern="1200" cap="none" spc="0" normalizeH="0" baseline="0" noProof="0" dirty="0">
                <a:ln>
                  <a:noFill/>
                </a:ln>
                <a:solidFill>
                  <a:schemeClr val="tx1"/>
                </a:solidFill>
                <a:effectLst/>
                <a:uLnTx/>
                <a:uFillTx/>
                <a:latin typeface="+mn-lt"/>
                <a:ea typeface="+mj-ea"/>
                <a:cs typeface="+mj-cs"/>
              </a:rPr>
              <a:t>by Milton J. </a:t>
            </a:r>
            <a:r>
              <a:rPr kumimoji="0" lang="en-US" sz="1800" b="0" i="0" u="none" strike="noStrike" kern="1200" cap="none" spc="0" normalizeH="0" baseline="0" noProof="0" dirty="0" err="1">
                <a:ln>
                  <a:noFill/>
                </a:ln>
                <a:solidFill>
                  <a:schemeClr val="tx1"/>
                </a:solidFill>
                <a:effectLst/>
                <a:uLnTx/>
                <a:uFillTx/>
                <a:latin typeface="+mn-lt"/>
                <a:ea typeface="+mj-ea"/>
                <a:cs typeface="+mj-cs"/>
              </a:rPr>
              <a:t>Rosenau</a:t>
            </a:r>
            <a:r>
              <a:rPr kumimoji="0" lang="en-US" sz="1800" b="0" i="0" u="none" strike="noStrike" kern="1200" cap="none" spc="0" normalizeH="0" baseline="0" noProof="0" dirty="0">
                <a:ln>
                  <a:noFill/>
                </a:ln>
                <a:solidFill>
                  <a:schemeClr val="tx1"/>
                </a:solidFill>
                <a:effectLst/>
                <a:uLnTx/>
                <a:uFillTx/>
                <a:latin typeface="+mn-lt"/>
                <a:ea typeface="+mj-ea"/>
                <a:cs typeface="+mj-cs"/>
              </a:rPr>
              <a:t> (1912)</a:t>
            </a:r>
          </a:p>
        </p:txBody>
      </p:sp>
      <p:sp>
        <p:nvSpPr>
          <p:cNvPr id="7" name="Content Placeholder 2"/>
          <p:cNvSpPr txBox="1">
            <a:spLocks/>
          </p:cNvSpPr>
          <p:nvPr/>
        </p:nvSpPr>
        <p:spPr>
          <a:xfrm>
            <a:off x="433236" y="5250857"/>
            <a:ext cx="9548046" cy="1799389"/>
          </a:xfrm>
          <a:prstGeom prst="rect">
            <a:avLst/>
          </a:prstGeom>
        </p:spPr>
        <p:txBody>
          <a:bodyPr vert="horz" lIns="91440" tIns="45720" rIns="91440" bIns="45720" rtlCol="0">
            <a:noAutofit/>
          </a:bodyPr>
          <a:lstStyle/>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panose="05040102010807070707" pitchFamily="18" charset="2"/>
              <a:buChar char=""/>
              <a:tabLst/>
              <a:defRPr/>
            </a:pPr>
            <a:r>
              <a:rPr lang="en-US" sz="2000" b="1" dirty="0" smtClean="0">
                <a:solidFill>
                  <a:schemeClr val="tx1">
                    <a:lumMod val="75000"/>
                    <a:lumOff val="25000"/>
                  </a:schemeClr>
                </a:solidFill>
              </a:rPr>
              <a:t>P</a:t>
            </a:r>
            <a:r>
              <a:rPr kumimoji="0" lang="en-US" sz="2000" b="1" i="0"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asteurization</a:t>
            </a:r>
            <a:r>
              <a:rPr kumimoji="0" lang="en-US" sz="20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a:t>
            </a:r>
            <a:r>
              <a:rPr kumimoji="0" lang="en-US" sz="2000" b="1" i="0" u="none" strike="noStrike" kern="1200" cap="none" spc="0" normalizeH="0" baseline="0" noProof="0" dirty="0">
                <a:ln>
                  <a:noFill/>
                </a:ln>
                <a:solidFill>
                  <a:schemeClr val="tx1">
                    <a:lumMod val="75000"/>
                    <a:lumOff val="25000"/>
                  </a:schemeClr>
                </a:solidFill>
                <a:effectLst/>
                <a:uLnTx/>
                <a:uFillTx/>
                <a:latin typeface="+mn-lt"/>
                <a:ea typeface="+mn-ea"/>
                <a:cs typeface="+mn-cs"/>
              </a:rPr>
              <a:t>advocate </a:t>
            </a:r>
            <a:endParaRPr kumimoji="0" lang="en-US" sz="20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panose="05040102010807070707" pitchFamily="18" charset="2"/>
              <a:buChar char=""/>
              <a:tabLst/>
              <a:defRPr/>
            </a:pPr>
            <a:r>
              <a:rPr kumimoji="0" lang="en-US" sz="20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Welcomed </a:t>
            </a:r>
            <a:r>
              <a:rPr kumimoji="0" lang="en-US" sz="2000" b="0" i="0" u="none" strike="noStrike" kern="1200" cap="none" spc="0" normalizeH="0" baseline="0" noProof="0" dirty="0">
                <a:ln>
                  <a:noFill/>
                </a:ln>
                <a:solidFill>
                  <a:schemeClr val="tx1">
                    <a:lumMod val="75000"/>
                    <a:lumOff val="25000"/>
                  </a:schemeClr>
                </a:solidFill>
                <a:effectLst/>
                <a:uLnTx/>
                <a:uFillTx/>
                <a:latin typeface="+mn-lt"/>
                <a:ea typeface="+mn-ea"/>
                <a:cs typeface="+mn-cs"/>
              </a:rPr>
              <a:t>well-handled certified milk.</a:t>
            </a:r>
          </a:p>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panose="05040102010807070707" pitchFamily="18" charset="2"/>
              <a:buChar char=""/>
              <a:tabLst/>
              <a:defRPr/>
            </a:pPr>
            <a:r>
              <a:rPr kumimoji="0" lang="en-US" sz="2000" b="0" i="0" u="none" strike="noStrike" kern="1200" cap="none" spc="0" normalizeH="0" baseline="0" noProof="0" dirty="0">
                <a:ln>
                  <a:noFill/>
                </a:ln>
                <a:solidFill>
                  <a:schemeClr val="tx1">
                    <a:lumMod val="75000"/>
                    <a:lumOff val="25000"/>
                  </a:schemeClr>
                </a:solidFill>
                <a:effectLst/>
                <a:uLnTx/>
                <a:uFillTx/>
                <a:latin typeface="+mn-lt"/>
                <a:ea typeface="+mn-ea"/>
                <a:cs typeface="+mn-cs"/>
              </a:rPr>
              <a:t>“It is self-evident that pasteurization is an </a:t>
            </a:r>
            <a:r>
              <a:rPr kumimoji="0" lang="en-US" sz="20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expedient </a:t>
            </a:r>
            <a:r>
              <a:rPr kumimoji="0" lang="en-US" sz="2000" b="0" i="0" u="none" strike="noStrike" kern="1200" cap="none" spc="0" normalizeH="0" baseline="0" noProof="0" dirty="0">
                <a:ln>
                  <a:noFill/>
                </a:ln>
                <a:solidFill>
                  <a:schemeClr val="tx1">
                    <a:lumMod val="75000"/>
                    <a:lumOff val="25000"/>
                  </a:schemeClr>
                </a:solidFill>
                <a:effectLst/>
                <a:uLnTx/>
                <a:uFillTx/>
                <a:latin typeface="+mn-lt"/>
                <a:ea typeface="+mn-ea"/>
                <a:cs typeface="+mn-cs"/>
              </a:rPr>
              <a:t>and not an ideal.”</a:t>
            </a:r>
          </a:p>
        </p:txBody>
      </p:sp>
      <p:sp>
        <p:nvSpPr>
          <p:cNvPr id="8" name="Rounded Rectangle 7"/>
          <p:cNvSpPr/>
          <p:nvPr/>
        </p:nvSpPr>
        <p:spPr>
          <a:xfrm>
            <a:off x="3429000" y="6155871"/>
            <a:ext cx="5535385" cy="342900"/>
          </a:xfrm>
          <a:prstGeom prst="roundRect">
            <a:avLst/>
          </a:prstGeom>
          <a:noFill/>
          <a:ln w="38100">
            <a:solidFill>
              <a:srgbClr val="863A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805543" y="5736772"/>
            <a:ext cx="4452259" cy="321128"/>
          </a:xfrm>
          <a:prstGeom prst="roundRect">
            <a:avLst/>
          </a:prstGeom>
          <a:noFill/>
          <a:ln w="38100">
            <a:solidFill>
              <a:srgbClr val="863A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631096" y="647225"/>
            <a:ext cx="2366353" cy="369332"/>
          </a:xfrm>
          <a:prstGeom prst="rect">
            <a:avLst/>
          </a:prstGeom>
          <a:noFill/>
          <a:ln w="25400">
            <a:solidFill>
              <a:srgbClr val="863A53"/>
            </a:solidFill>
          </a:ln>
        </p:spPr>
        <p:txBody>
          <a:bodyPr wrap="none" rtlCol="0">
            <a:spAutoFit/>
          </a:bodyPr>
          <a:lstStyle/>
          <a:p>
            <a:r>
              <a:rPr lang="en-US" dirty="0" smtClean="0">
                <a:solidFill>
                  <a:srgbClr val="002060"/>
                </a:solidFill>
              </a:rPr>
              <a:t>Ann </a:t>
            </a:r>
            <a:r>
              <a:rPr lang="en-US" dirty="0" err="1" smtClean="0">
                <a:solidFill>
                  <a:srgbClr val="002060"/>
                </a:solidFill>
              </a:rPr>
              <a:t>Mendelson</a:t>
            </a:r>
            <a:r>
              <a:rPr lang="en-US" dirty="0" smtClean="0">
                <a:solidFill>
                  <a:srgbClr val="002060"/>
                </a:solidFill>
              </a:rPr>
              <a:t>, 2011</a:t>
            </a:r>
            <a:endParaRPr lang="en-US" dirty="0">
              <a:solidFill>
                <a:srgbClr val="002060"/>
              </a:solidFill>
            </a:endParaRPr>
          </a:p>
        </p:txBody>
      </p:sp>
    </p:spTree>
    <p:extLst>
      <p:ext uri="{BB962C8B-B14F-4D97-AF65-F5344CB8AC3E}">
        <p14:creationId xmlns="" xmlns:p14="http://schemas.microsoft.com/office/powerpoint/2010/main" val="40108889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Picture 14" descr="WAPF.jpg"/>
          <p:cNvPicPr>
            <a:picLocks noChangeAspect="1"/>
          </p:cNvPicPr>
          <p:nvPr/>
        </p:nvPicPr>
        <p:blipFill>
          <a:blip r:embed="rId2"/>
          <a:stretch>
            <a:fillRect/>
          </a:stretch>
        </p:blipFill>
        <p:spPr>
          <a:xfrm>
            <a:off x="9734953" y="1048992"/>
            <a:ext cx="2218497" cy="2218497"/>
          </a:xfrm>
          <a:prstGeom prst="rect">
            <a:avLst/>
          </a:prstGeom>
        </p:spPr>
      </p:pic>
      <p:pic>
        <p:nvPicPr>
          <p:cNvPr id="7" name="Picture 6" descr="A person wearing a suit and tie posing for a photo&#10;&#10;Description generated with very high confidence">
            <a:extLst>
              <a:ext uri="{FF2B5EF4-FFF2-40B4-BE49-F238E27FC236}">
                <a16:creationId xmlns="" xmlns:a16="http://schemas.microsoft.com/office/drawing/2014/main" id="{0692E4B3-C121-404C-9744-A8A5C3B31D84}"/>
              </a:ext>
            </a:extLst>
          </p:cNvPr>
          <p:cNvPicPr>
            <a:picLocks noChangeAspect="1"/>
          </p:cNvPicPr>
          <p:nvPr/>
        </p:nvPicPr>
        <p:blipFill rotWithShape="1">
          <a:blip r:embed="rId3"/>
          <a:srcRect l="26723" r="18086"/>
          <a:stretch/>
        </p:blipFill>
        <p:spPr>
          <a:xfrm>
            <a:off x="20" y="10"/>
            <a:ext cx="2734036" cy="6867719"/>
          </a:xfrm>
          <a:custGeom>
            <a:avLst/>
            <a:gdLst>
              <a:gd name="connsiteX0" fmla="*/ 0 w 2734056"/>
              <a:gd name="connsiteY0" fmla="*/ 0 h 6858000"/>
              <a:gd name="connsiteX1" fmla="*/ 1674254 w 2734056"/>
              <a:gd name="connsiteY1" fmla="*/ 0 h 6858000"/>
              <a:gd name="connsiteX2" fmla="*/ 2734056 w 2734056"/>
              <a:gd name="connsiteY2" fmla="*/ 6850199 h 6858000"/>
              <a:gd name="connsiteX3" fmla="*/ 2734056 w 2734056"/>
              <a:gd name="connsiteY3" fmla="*/ 6858000 h 6858000"/>
              <a:gd name="connsiteX4" fmla="*/ 461457 w 2734056"/>
              <a:gd name="connsiteY4" fmla="*/ 6858000 h 6858000"/>
              <a:gd name="connsiteX5" fmla="*/ 0 w 2734056"/>
              <a:gd name="connsiteY5" fmla="*/ 41341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12" name="Isosceles Triangle 11"/>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391478" y="0"/>
            <a:ext cx="10800523" cy="779194"/>
          </a:xfrm>
        </p:spPr>
        <p:txBody>
          <a:bodyPr>
            <a:normAutofit fontScale="90000"/>
          </a:bodyPr>
          <a:lstStyle/>
          <a:p>
            <a:pPr algn="ctr"/>
            <a:r>
              <a:rPr lang="en-US" sz="3200" b="1" dirty="0" smtClean="0">
                <a:solidFill>
                  <a:srgbClr val="863A53"/>
                </a:solidFill>
              </a:rPr>
              <a:t>Hearing from Organizations Challenging Pro-Pasteurization </a:t>
            </a:r>
            <a:endParaRPr lang="en-US" sz="3200" b="1" dirty="0">
              <a:solidFill>
                <a:srgbClr val="863A53"/>
              </a:solidFill>
            </a:endParaRPr>
          </a:p>
        </p:txBody>
      </p:sp>
      <p:sp>
        <p:nvSpPr>
          <p:cNvPr id="3" name="Content Placeholder 2"/>
          <p:cNvSpPr>
            <a:spLocks noGrp="1"/>
          </p:cNvSpPr>
          <p:nvPr>
            <p:ph idx="1"/>
          </p:nvPr>
        </p:nvSpPr>
        <p:spPr>
          <a:xfrm>
            <a:off x="1969451" y="771525"/>
            <a:ext cx="8458519" cy="6248400"/>
          </a:xfrm>
        </p:spPr>
        <p:txBody>
          <a:bodyPr>
            <a:normAutofit/>
          </a:bodyPr>
          <a:lstStyle/>
          <a:p>
            <a:pPr lvl="1">
              <a:lnSpc>
                <a:spcPct val="120000"/>
              </a:lnSpc>
              <a:buFont typeface="Wingdings 3" panose="05040102010807070707" pitchFamily="18" charset="2"/>
              <a:buChar char=""/>
            </a:pPr>
            <a:r>
              <a:rPr lang="en-US" sz="2200" dirty="0" smtClean="0"/>
              <a:t>Sally Fallon </a:t>
            </a:r>
            <a:r>
              <a:rPr lang="en-US" sz="2200" dirty="0" err="1" smtClean="0"/>
              <a:t>Morell</a:t>
            </a:r>
            <a:r>
              <a:rPr lang="en-US" sz="2200" dirty="0" smtClean="0"/>
              <a:t>, founder of Weston A. </a:t>
            </a:r>
            <a:r>
              <a:rPr lang="en-US" sz="2200" dirty="0"/>
              <a:t>Price </a:t>
            </a:r>
            <a:r>
              <a:rPr lang="en-US" sz="2200" dirty="0" smtClean="0"/>
              <a:t>Foundation</a:t>
            </a:r>
            <a:br>
              <a:rPr lang="en-US" sz="2200" dirty="0" smtClean="0"/>
            </a:br>
            <a:r>
              <a:rPr lang="en-US" sz="2200" dirty="0" smtClean="0"/>
              <a:t>Ted </a:t>
            </a:r>
            <a:r>
              <a:rPr lang="en-US" sz="2200" dirty="0" err="1" smtClean="0"/>
              <a:t>Beals</a:t>
            </a:r>
            <a:r>
              <a:rPr lang="en-US" sz="2200" dirty="0" smtClean="0"/>
              <a:t>, MD, WAPF board member</a:t>
            </a:r>
            <a:endParaRPr lang="en-US" sz="2200" dirty="0"/>
          </a:p>
          <a:p>
            <a:pPr lvl="2">
              <a:buFont typeface="Arial" pitchFamily="34" charset="0"/>
              <a:buChar char="•"/>
            </a:pPr>
            <a:r>
              <a:rPr lang="en-US" sz="1800" dirty="0"/>
              <a:t>Real Milk Campaign, advocates meticulous </a:t>
            </a:r>
            <a:r>
              <a:rPr lang="en-US" sz="1800" dirty="0" smtClean="0"/>
              <a:t/>
            </a:r>
            <a:br>
              <a:rPr lang="en-US" sz="1800" dirty="0" smtClean="0"/>
            </a:br>
            <a:r>
              <a:rPr lang="en-US" sz="1800" dirty="0" smtClean="0"/>
              <a:t>documentation </a:t>
            </a:r>
            <a:r>
              <a:rPr lang="en-US" sz="1800" dirty="0"/>
              <a:t>of </a:t>
            </a:r>
            <a:r>
              <a:rPr lang="en-US" sz="1800" dirty="0" smtClean="0"/>
              <a:t>scientific </a:t>
            </a:r>
            <a:r>
              <a:rPr lang="en-US" sz="1800" dirty="0"/>
              <a:t>evidence for </a:t>
            </a:r>
            <a:r>
              <a:rPr lang="en-US" sz="1800" dirty="0" smtClean="0"/>
              <a:t/>
            </a:r>
            <a:br>
              <a:rPr lang="en-US" sz="1800" dirty="0" smtClean="0"/>
            </a:br>
            <a:r>
              <a:rPr lang="en-US" sz="1800" dirty="0" smtClean="0"/>
              <a:t>benefits </a:t>
            </a:r>
            <a:r>
              <a:rPr lang="en-US" sz="1800" dirty="0"/>
              <a:t>and </a:t>
            </a:r>
            <a:r>
              <a:rPr lang="en-US" sz="1800" dirty="0" smtClean="0"/>
              <a:t>risks</a:t>
            </a:r>
            <a:endParaRPr lang="en-US" sz="1700" dirty="0"/>
          </a:p>
          <a:p>
            <a:pPr lvl="2">
              <a:buFont typeface="Arial" pitchFamily="34" charset="0"/>
              <a:buChar char="•"/>
            </a:pPr>
            <a:endParaRPr lang="en-US" sz="1700" dirty="0"/>
          </a:p>
          <a:p>
            <a:pPr lvl="1">
              <a:buNone/>
            </a:pPr>
            <a:endParaRPr lang="en-US" sz="1900" dirty="0"/>
          </a:p>
          <a:p>
            <a:pPr lvl="1">
              <a:spcBef>
                <a:spcPts val="1800"/>
              </a:spcBef>
              <a:buFont typeface="Wingdings 3" panose="05040102010807070707" pitchFamily="18" charset="2"/>
              <a:buChar char=""/>
            </a:pPr>
            <a:r>
              <a:rPr lang="en-US" sz="2200" dirty="0" smtClean="0"/>
              <a:t>Mark McAfee, founder of Raw </a:t>
            </a:r>
            <a:r>
              <a:rPr lang="en-US" sz="2200" dirty="0"/>
              <a:t>Milk Institute (RAWMI</a:t>
            </a:r>
            <a:r>
              <a:rPr lang="en-US" sz="2200" dirty="0" smtClean="0"/>
              <a:t>)</a:t>
            </a:r>
            <a:endParaRPr lang="en-US" sz="2200" dirty="0"/>
          </a:p>
          <a:p>
            <a:pPr lvl="2">
              <a:buFont typeface="Arial" pitchFamily="34" charset="0"/>
              <a:buChar char="•"/>
            </a:pPr>
            <a:r>
              <a:rPr lang="en-US" sz="1800" dirty="0"/>
              <a:t>observes raw milk renaissance and advocates </a:t>
            </a:r>
            <a:r>
              <a:rPr lang="en-US" sz="1800" dirty="0" smtClean="0">
                <a:solidFill>
                  <a:schemeClr val="tx1"/>
                </a:solidFill>
                <a:latin typeface="Calibri"/>
              </a:rPr>
              <a:t>food safety </a:t>
            </a:r>
            <a:br>
              <a:rPr lang="en-US" sz="1800" dirty="0" smtClean="0">
                <a:solidFill>
                  <a:schemeClr val="tx1"/>
                </a:solidFill>
                <a:latin typeface="Calibri"/>
              </a:rPr>
            </a:br>
            <a:r>
              <a:rPr lang="en-US" sz="1800" dirty="0" smtClean="0">
                <a:solidFill>
                  <a:schemeClr val="tx1"/>
                </a:solidFill>
                <a:latin typeface="Calibri"/>
              </a:rPr>
              <a:t>plans</a:t>
            </a:r>
            <a:r>
              <a:rPr lang="en-US" sz="1800" dirty="0">
                <a:solidFill>
                  <a:schemeClr val="tx1"/>
                </a:solidFill>
                <a:latin typeface="Calibri"/>
              </a:rPr>
              <a:t>, testing and Common Standards, and </a:t>
            </a:r>
            <a:r>
              <a:rPr lang="en-US" sz="1800" dirty="0"/>
              <a:t>HACCP-style</a:t>
            </a:r>
            <a:br>
              <a:rPr lang="en-US" sz="1800" dirty="0"/>
            </a:br>
            <a:r>
              <a:rPr lang="en-US" sz="1800" dirty="0"/>
              <a:t>management to minimize risks on farm and at retail markets</a:t>
            </a:r>
          </a:p>
          <a:p>
            <a:pPr>
              <a:buNone/>
            </a:pPr>
            <a:endParaRPr lang="en-US" sz="2200" dirty="0"/>
          </a:p>
          <a:p>
            <a:pPr lvl="1">
              <a:buFont typeface="Wingdings 3" panose="05040102010807070707" pitchFamily="18" charset="2"/>
              <a:buChar char=""/>
            </a:pPr>
            <a:r>
              <a:rPr lang="en-US" sz="2200" dirty="0" smtClean="0"/>
              <a:t>Ronnie Cummins, national director of the Organic </a:t>
            </a:r>
            <a:r>
              <a:rPr lang="en-US" sz="2200" dirty="0"/>
              <a:t>Consumers Organization</a:t>
            </a:r>
          </a:p>
          <a:p>
            <a:pPr lvl="2">
              <a:buFont typeface="Arial" pitchFamily="34" charset="0"/>
              <a:buChar char="•"/>
            </a:pPr>
            <a:r>
              <a:rPr lang="en-US" sz="1800" dirty="0">
                <a:solidFill>
                  <a:schemeClr val="tx1"/>
                </a:solidFill>
                <a:latin typeface="Calibri"/>
              </a:rPr>
              <a:t>Healthy Raw Milk </a:t>
            </a:r>
            <a:r>
              <a:rPr lang="en-US" sz="1800" dirty="0" smtClean="0">
                <a:solidFill>
                  <a:schemeClr val="tx1"/>
                </a:solidFill>
                <a:latin typeface="Calibri"/>
              </a:rPr>
              <a:t>Campaign; Buy Local, Organic, and Fair Made</a:t>
            </a:r>
            <a:endParaRPr lang="en-US" sz="1800" dirty="0">
              <a:solidFill>
                <a:schemeClr val="tx1"/>
              </a:solidFill>
              <a:latin typeface="Calibri"/>
            </a:endParaRPr>
          </a:p>
          <a:p>
            <a:pPr>
              <a:buFont typeface="Wingdings 3" panose="05040102010807070707" pitchFamily="18" charset="2"/>
              <a:buChar char=""/>
            </a:pPr>
            <a:endParaRPr lang="en-US" sz="2400" dirty="0"/>
          </a:p>
        </p:txBody>
      </p:sp>
      <p:pic>
        <p:nvPicPr>
          <p:cNvPr id="6" name="Picture 5" descr="rawmi_web_header_new.jpg"/>
          <p:cNvPicPr>
            <a:picLocks noChangeAspect="1"/>
          </p:cNvPicPr>
          <p:nvPr/>
        </p:nvPicPr>
        <p:blipFill>
          <a:blip r:embed="rId4"/>
          <a:srcRect r="47498"/>
          <a:stretch>
            <a:fillRect/>
          </a:stretch>
        </p:blipFill>
        <p:spPr>
          <a:xfrm>
            <a:off x="9422737" y="3673302"/>
            <a:ext cx="2048816" cy="821994"/>
          </a:xfrm>
          <a:prstGeom prst="rect">
            <a:avLst/>
          </a:prstGeom>
        </p:spPr>
      </p:pic>
      <p:pic>
        <p:nvPicPr>
          <p:cNvPr id="10" name="Picture 9" descr="RealMilkCampaignLogo.JPG"/>
          <p:cNvPicPr>
            <a:picLocks noChangeAspect="1"/>
          </p:cNvPicPr>
          <p:nvPr/>
        </p:nvPicPr>
        <p:blipFill>
          <a:blip r:embed="rId5"/>
          <a:stretch>
            <a:fillRect/>
          </a:stretch>
        </p:blipFill>
        <p:spPr>
          <a:xfrm>
            <a:off x="7580244" y="1570376"/>
            <a:ext cx="1696279" cy="1175728"/>
          </a:xfrm>
          <a:prstGeom prst="rect">
            <a:avLst/>
          </a:prstGeom>
        </p:spPr>
      </p:pic>
      <p:pic>
        <p:nvPicPr>
          <p:cNvPr id="14" name="Picture 13" descr="AustraliaMilkWar2.png"/>
          <p:cNvPicPr>
            <a:picLocks noChangeAspect="1"/>
          </p:cNvPicPr>
          <p:nvPr/>
        </p:nvPicPr>
        <p:blipFill>
          <a:blip r:embed="rId6"/>
          <a:stretch>
            <a:fillRect/>
          </a:stretch>
        </p:blipFill>
        <p:spPr>
          <a:xfrm>
            <a:off x="9104243" y="5179114"/>
            <a:ext cx="1509920" cy="1509920"/>
          </a:xfrm>
          <a:prstGeom prst="rect">
            <a:avLst/>
          </a:prstGeom>
        </p:spPr>
      </p:pic>
    </p:spTree>
    <p:extLst>
      <p:ext uri="{BB962C8B-B14F-4D97-AF65-F5344CB8AC3E}">
        <p14:creationId xmlns="" xmlns:p14="http://schemas.microsoft.com/office/powerpoint/2010/main" val="14867531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A47DC5D-6E40-4E74-B588-2CE4DBFD25E4}"/>
              </a:ext>
            </a:extLst>
          </p:cNvPr>
          <p:cNvSpPr>
            <a:spLocks noGrp="1"/>
          </p:cNvSpPr>
          <p:nvPr>
            <p:ph type="title"/>
          </p:nvPr>
        </p:nvSpPr>
        <p:spPr>
          <a:xfrm>
            <a:off x="0" y="141404"/>
            <a:ext cx="9634330" cy="678873"/>
          </a:xfrm>
        </p:spPr>
        <p:txBody>
          <a:bodyPr/>
          <a:lstStyle/>
          <a:p>
            <a:pPr algn="ctr"/>
            <a:r>
              <a:rPr lang="en-US" b="1" dirty="0" smtClean="0">
                <a:solidFill>
                  <a:srgbClr val="863A53"/>
                </a:solidFill>
              </a:rPr>
              <a:t>Some Common </a:t>
            </a:r>
            <a:r>
              <a:rPr lang="en-US" b="1" dirty="0">
                <a:solidFill>
                  <a:srgbClr val="863A53"/>
                </a:solidFill>
              </a:rPr>
              <a:t>Ground for Safe Milks</a:t>
            </a:r>
          </a:p>
        </p:txBody>
      </p:sp>
      <p:sp>
        <p:nvSpPr>
          <p:cNvPr id="3" name="Content Placeholder 2">
            <a:extLst>
              <a:ext uri="{FF2B5EF4-FFF2-40B4-BE49-F238E27FC236}">
                <a16:creationId xmlns="" xmlns:a16="http://schemas.microsoft.com/office/drawing/2014/main" id="{B3490B18-AC54-4E8C-9B6C-922C9DB50809}"/>
              </a:ext>
            </a:extLst>
          </p:cNvPr>
          <p:cNvSpPr>
            <a:spLocks noGrp="1"/>
          </p:cNvSpPr>
          <p:nvPr>
            <p:ph idx="1"/>
          </p:nvPr>
        </p:nvSpPr>
        <p:spPr>
          <a:xfrm>
            <a:off x="449607" y="861390"/>
            <a:ext cx="9410009" cy="5724940"/>
          </a:xfrm>
        </p:spPr>
        <p:txBody>
          <a:bodyPr>
            <a:noAutofit/>
          </a:bodyPr>
          <a:lstStyle/>
          <a:p>
            <a:pPr>
              <a:buFont typeface="Wingdings" pitchFamily="2" charset="2"/>
              <a:buChar char="Ø"/>
            </a:pPr>
            <a:r>
              <a:rPr lang="en-US" sz="2400" dirty="0"/>
              <a:t>Both sides of milk </a:t>
            </a:r>
            <a:r>
              <a:rPr lang="en-US" sz="2400" dirty="0" smtClean="0"/>
              <a:t>wars </a:t>
            </a:r>
            <a:r>
              <a:rPr lang="en-US" sz="2400" dirty="0"/>
              <a:t>adopt similar technology-dependent principles of milk hygiene</a:t>
            </a:r>
          </a:p>
          <a:p>
            <a:pPr lvl="1">
              <a:buFont typeface="Arial" pitchFamily="34" charset="0"/>
              <a:buChar char="•"/>
            </a:pPr>
            <a:r>
              <a:rPr lang="en-US" sz="1800" dirty="0" smtClean="0"/>
              <a:t>thoroughly disinfecting all equipment at regular intervals</a:t>
            </a:r>
          </a:p>
          <a:p>
            <a:pPr lvl="1">
              <a:buFont typeface="Arial" pitchFamily="34" charset="0"/>
              <a:buChar char="•"/>
            </a:pPr>
            <a:r>
              <a:rPr lang="en-US" sz="1800" dirty="0" smtClean="0"/>
              <a:t>preventing it from coming in contact with surfaces other than stainless steel, glass, or inert plastics</a:t>
            </a:r>
          </a:p>
          <a:p>
            <a:pPr lvl="1">
              <a:buFont typeface="Arial" pitchFamily="34" charset="0"/>
              <a:buChar char="•"/>
            </a:pPr>
            <a:r>
              <a:rPr lang="en-US" sz="1800" dirty="0" smtClean="0"/>
              <a:t>milking </a:t>
            </a:r>
            <a:r>
              <a:rPr lang="en-US" sz="1800" dirty="0"/>
              <a:t>via </a:t>
            </a:r>
            <a:r>
              <a:rPr lang="en-US" sz="1800" dirty="0" smtClean="0"/>
              <a:t>machine </a:t>
            </a:r>
          </a:p>
          <a:p>
            <a:pPr lvl="1">
              <a:buFont typeface="Arial" pitchFamily="34" charset="0"/>
              <a:buChar char="•"/>
            </a:pPr>
            <a:r>
              <a:rPr lang="en-US" sz="1800" dirty="0" smtClean="0"/>
              <a:t>promptly chilling and refrigerating during storage and transport</a:t>
            </a:r>
          </a:p>
          <a:p>
            <a:pPr lvl="1">
              <a:buFont typeface="Arial" pitchFamily="34" charset="0"/>
              <a:buChar char="•"/>
            </a:pPr>
            <a:r>
              <a:rPr lang="en-US" sz="1800" dirty="0" smtClean="0"/>
              <a:t>keeping </a:t>
            </a:r>
            <a:r>
              <a:rPr lang="en-US" sz="1800" dirty="0"/>
              <a:t>milk sealed from exposure to the open </a:t>
            </a:r>
            <a:r>
              <a:rPr lang="en-US" sz="1800" dirty="0" smtClean="0"/>
              <a:t>air</a:t>
            </a:r>
          </a:p>
          <a:p>
            <a:pPr>
              <a:spcBef>
                <a:spcPts val="1800"/>
              </a:spcBef>
              <a:buFont typeface="Wingdings" pitchFamily="2" charset="2"/>
              <a:buChar char="Ø"/>
            </a:pPr>
            <a:r>
              <a:rPr lang="en-US" sz="2400" dirty="0" smtClean="0"/>
              <a:t>Use </a:t>
            </a:r>
            <a:r>
              <a:rPr lang="en-US" sz="2400" dirty="0"/>
              <a:t>of </a:t>
            </a:r>
            <a:r>
              <a:rPr lang="en-US" sz="2400" dirty="0" err="1"/>
              <a:t>coliform</a:t>
            </a:r>
            <a:r>
              <a:rPr lang="en-US" sz="2400" dirty="0"/>
              <a:t> counts </a:t>
            </a:r>
          </a:p>
          <a:p>
            <a:pPr lvl="1">
              <a:buFont typeface="Arial" pitchFamily="34" charset="0"/>
              <a:buChar char="•"/>
            </a:pPr>
            <a:r>
              <a:rPr lang="en-US" sz="1800" b="1" dirty="0"/>
              <a:t>hygienic quality </a:t>
            </a:r>
            <a:r>
              <a:rPr lang="en-US" sz="1800" b="1" dirty="0" smtClean="0"/>
              <a:t>indicator</a:t>
            </a:r>
            <a:r>
              <a:rPr lang="en-US" sz="1800" dirty="0" smtClean="0"/>
              <a:t> (not </a:t>
            </a:r>
            <a:r>
              <a:rPr lang="en-US" sz="1800" dirty="0"/>
              <a:t>predictive of presence or counts of </a:t>
            </a:r>
            <a:r>
              <a:rPr lang="en-US" sz="1800" dirty="0" smtClean="0"/>
              <a:t>pathogens)</a:t>
            </a:r>
            <a:endParaRPr lang="en-US" sz="1800" dirty="0"/>
          </a:p>
          <a:p>
            <a:pPr>
              <a:spcBef>
                <a:spcPts val="1800"/>
              </a:spcBef>
              <a:buFont typeface="Wingdings" pitchFamily="2" charset="2"/>
              <a:buChar char="Ø"/>
            </a:pPr>
            <a:r>
              <a:rPr lang="en-US" sz="2400" dirty="0"/>
              <a:t>Use of somatic cell count </a:t>
            </a:r>
          </a:p>
          <a:p>
            <a:pPr lvl="1">
              <a:buFont typeface="Arial" pitchFamily="34" charset="0"/>
              <a:buChar char="•"/>
            </a:pPr>
            <a:r>
              <a:rPr lang="en-US" sz="1800" b="1" dirty="0"/>
              <a:t>indicator of animal </a:t>
            </a:r>
            <a:r>
              <a:rPr lang="en-US" sz="1800" b="1" dirty="0" smtClean="0"/>
              <a:t>health</a:t>
            </a:r>
            <a:r>
              <a:rPr lang="en-US" sz="1800" dirty="0" smtClean="0"/>
              <a:t> (not predictive of presence or counts of pathogens)</a:t>
            </a:r>
          </a:p>
          <a:p>
            <a:pPr>
              <a:spcBef>
                <a:spcPts val="1800"/>
              </a:spcBef>
              <a:buFont typeface="Wingdings" pitchFamily="2" charset="2"/>
              <a:buChar char="Ø"/>
            </a:pPr>
            <a:r>
              <a:rPr lang="en-US" sz="2400" dirty="0" smtClean="0"/>
              <a:t>(Specific pathogen testing? Presence or levels?)</a:t>
            </a:r>
            <a:endParaRPr lang="en-US" sz="1800" dirty="0" smtClean="0"/>
          </a:p>
          <a:p>
            <a:pPr>
              <a:buFont typeface="Arial" pitchFamily="34" charset="0"/>
              <a:buChar char="•"/>
            </a:pPr>
            <a:endParaRPr lang="en-US" sz="2000" b="1" dirty="0"/>
          </a:p>
          <a:p>
            <a:endParaRPr lang="en-US" sz="2400" dirty="0"/>
          </a:p>
        </p:txBody>
      </p:sp>
    </p:spTree>
    <p:extLst>
      <p:ext uri="{BB962C8B-B14F-4D97-AF65-F5344CB8AC3E}">
        <p14:creationId xmlns="" xmlns:p14="http://schemas.microsoft.com/office/powerpoint/2010/main" val="7704532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hmp_new_logo.gif"/>
          <p:cNvPicPr>
            <a:picLocks noChangeAspect="1"/>
          </p:cNvPicPr>
          <p:nvPr/>
        </p:nvPicPr>
        <p:blipFill>
          <a:blip r:embed="rId2"/>
          <a:stretch>
            <a:fillRect/>
          </a:stretch>
        </p:blipFill>
        <p:spPr>
          <a:xfrm>
            <a:off x="0" y="1763570"/>
            <a:ext cx="1667581" cy="1059139"/>
          </a:xfrm>
          <a:prstGeom prst="rect">
            <a:avLst/>
          </a:prstGeom>
        </p:spPr>
      </p:pic>
      <p:sp>
        <p:nvSpPr>
          <p:cNvPr id="4" name="Title 3"/>
          <p:cNvSpPr>
            <a:spLocks noGrp="1"/>
          </p:cNvSpPr>
          <p:nvPr>
            <p:ph type="title"/>
          </p:nvPr>
        </p:nvSpPr>
        <p:spPr>
          <a:xfrm>
            <a:off x="0" y="308976"/>
            <a:ext cx="12192000" cy="730684"/>
          </a:xfrm>
        </p:spPr>
        <p:txBody>
          <a:bodyPr>
            <a:normAutofit/>
          </a:bodyPr>
          <a:lstStyle/>
          <a:p>
            <a:pPr algn="ctr"/>
            <a:r>
              <a:rPr lang="en-US" b="1" dirty="0" smtClean="0">
                <a:solidFill>
                  <a:srgbClr val="863A53"/>
                </a:solidFill>
              </a:rPr>
              <a:t>Working towards Resolution of the </a:t>
            </a:r>
            <a:r>
              <a:rPr lang="en-US" b="1" dirty="0">
                <a:solidFill>
                  <a:srgbClr val="863A53"/>
                </a:solidFill>
              </a:rPr>
              <a:t>Continuing Milk </a:t>
            </a:r>
            <a:r>
              <a:rPr lang="en-US" b="1" dirty="0" smtClean="0">
                <a:solidFill>
                  <a:srgbClr val="863A53"/>
                </a:solidFill>
              </a:rPr>
              <a:t>Wars</a:t>
            </a:r>
            <a:endParaRPr lang="en-US" b="1" dirty="0">
              <a:solidFill>
                <a:srgbClr val="863A53"/>
              </a:solidFill>
            </a:endParaRPr>
          </a:p>
        </p:txBody>
      </p:sp>
      <p:graphicFrame>
        <p:nvGraphicFramePr>
          <p:cNvPr id="5" name="Diagram 4"/>
          <p:cNvGraphicFramePr/>
          <p:nvPr>
            <p:extLst>
              <p:ext uri="{D42A27DB-BD31-4B8C-83A1-F6EECF244321}">
                <p14:modId xmlns="" xmlns:p14="http://schemas.microsoft.com/office/powerpoint/2010/main" val="4027303698"/>
              </p:ext>
            </p:extLst>
          </p:nvPr>
        </p:nvGraphicFramePr>
        <p:xfrm>
          <a:off x="0" y="972066"/>
          <a:ext cx="12480324" cy="57188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ounded Rectangle 6"/>
          <p:cNvSpPr/>
          <p:nvPr/>
        </p:nvSpPr>
        <p:spPr>
          <a:xfrm rot="17629110">
            <a:off x="829340" y="5220890"/>
            <a:ext cx="1943691" cy="524264"/>
          </a:xfrm>
          <a:prstGeom prst="roundRect">
            <a:avLst/>
          </a:prstGeom>
          <a:noFill/>
          <a:ln w="38100">
            <a:solidFill>
              <a:srgbClr val="863A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17629110">
            <a:off x="3628823" y="5079638"/>
            <a:ext cx="1943691" cy="742499"/>
          </a:xfrm>
          <a:prstGeom prst="roundRect">
            <a:avLst/>
          </a:prstGeom>
          <a:noFill/>
          <a:ln w="38100">
            <a:solidFill>
              <a:srgbClr val="863A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17629110">
            <a:off x="5328643" y="5268821"/>
            <a:ext cx="1822387" cy="524264"/>
          </a:xfrm>
          <a:prstGeom prst="roundRect">
            <a:avLst/>
          </a:prstGeom>
          <a:noFill/>
          <a:ln w="38100">
            <a:solidFill>
              <a:srgbClr val="863A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605782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6"/>
          <p:cNvGrpSpPr/>
          <p:nvPr/>
        </p:nvGrpSpPr>
        <p:grpSpPr>
          <a:xfrm>
            <a:off x="3844887" y="1443210"/>
            <a:ext cx="8185534" cy="4913523"/>
            <a:chOff x="6096000" y="2360973"/>
            <a:chExt cx="5656943" cy="2910840"/>
          </a:xfrm>
        </p:grpSpPr>
        <p:pic>
          <p:nvPicPr>
            <p:cNvPr id="5" name="Picture 4" descr="RawMilkMap2017.JPG"/>
            <p:cNvPicPr>
              <a:picLocks noChangeAspect="1"/>
            </p:cNvPicPr>
            <p:nvPr/>
          </p:nvPicPr>
          <p:blipFill>
            <a:blip r:embed="rId3" cstate="print"/>
            <a:srcRect t="11567" b="6173"/>
            <a:stretch>
              <a:fillRect/>
            </a:stretch>
          </p:blipFill>
          <p:spPr>
            <a:xfrm>
              <a:off x="6096000" y="2360973"/>
              <a:ext cx="5656943" cy="2910840"/>
            </a:xfrm>
            <a:prstGeom prst="rect">
              <a:avLst/>
            </a:prstGeom>
          </p:spPr>
        </p:pic>
        <p:sp>
          <p:nvSpPr>
            <p:cNvPr id="6" name="TextBox 5"/>
            <p:cNvSpPr txBox="1"/>
            <p:nvPr/>
          </p:nvSpPr>
          <p:spPr>
            <a:xfrm>
              <a:off x="6653037" y="4852950"/>
              <a:ext cx="2253578" cy="235712"/>
            </a:xfrm>
            <a:prstGeom prst="rect">
              <a:avLst/>
            </a:prstGeom>
            <a:noFill/>
          </p:spPr>
          <p:txBody>
            <a:bodyPr wrap="none" rtlCol="0">
              <a:spAutoFit/>
            </a:bodyPr>
            <a:lstStyle/>
            <a:p>
              <a:pPr algn="r"/>
              <a:r>
                <a:rPr lang="en-US" sz="1200" b="1" dirty="0">
                  <a:solidFill>
                    <a:srgbClr val="377F33"/>
                  </a:solidFill>
                </a:rPr>
                <a:t>https://www.farmtoconsumer.org/</a:t>
              </a:r>
            </a:p>
          </p:txBody>
        </p:sp>
      </p:grpSp>
      <p:sp>
        <p:nvSpPr>
          <p:cNvPr id="2" name="Title 1"/>
          <p:cNvSpPr>
            <a:spLocks noGrp="1"/>
          </p:cNvSpPr>
          <p:nvPr>
            <p:ph type="title"/>
          </p:nvPr>
        </p:nvSpPr>
        <p:spPr>
          <a:xfrm>
            <a:off x="0" y="203200"/>
            <a:ext cx="12192000" cy="838200"/>
          </a:xfrm>
        </p:spPr>
        <p:txBody>
          <a:bodyPr>
            <a:normAutofit/>
          </a:bodyPr>
          <a:lstStyle/>
          <a:p>
            <a:pPr algn="ctr">
              <a:lnSpc>
                <a:spcPts val="3200"/>
              </a:lnSpc>
              <a:defRPr/>
            </a:pPr>
            <a:r>
              <a:rPr lang="en-US" sz="3600" b="1" dirty="0" smtClean="0">
                <a:solidFill>
                  <a:srgbClr val="863A53"/>
                </a:solidFill>
                <a:cs typeface="+mj-cs"/>
              </a:rPr>
              <a:t>Current State Regulations in US</a:t>
            </a:r>
            <a:endParaRPr lang="en-US" sz="3600" b="1" dirty="0">
              <a:solidFill>
                <a:srgbClr val="863A53"/>
              </a:solidFill>
              <a:cs typeface="+mj-cs"/>
            </a:endParaRPr>
          </a:p>
        </p:txBody>
      </p:sp>
      <p:sp>
        <p:nvSpPr>
          <p:cNvPr id="9" name="TextBox 8"/>
          <p:cNvSpPr txBox="1"/>
          <p:nvPr/>
        </p:nvSpPr>
        <p:spPr>
          <a:xfrm>
            <a:off x="0" y="1524000"/>
            <a:ext cx="4028661" cy="4785926"/>
          </a:xfrm>
          <a:prstGeom prst="rect">
            <a:avLst/>
          </a:prstGeom>
          <a:noFill/>
        </p:spPr>
        <p:txBody>
          <a:bodyPr wrap="square" rtlCol="0">
            <a:spAutoFit/>
          </a:bodyPr>
          <a:lstStyle/>
          <a:p>
            <a:pPr marL="457200" indent="-228600">
              <a:spcBef>
                <a:spcPts val="1200"/>
              </a:spcBef>
              <a:spcAft>
                <a:spcPts val="1800"/>
              </a:spcAft>
              <a:buClr>
                <a:schemeClr val="accent1"/>
              </a:buClr>
              <a:buFont typeface="Wingdings" pitchFamily="2" charset="2"/>
              <a:buChar char="Ø"/>
            </a:pPr>
            <a:r>
              <a:rPr lang="en-US" sz="2000" b="1" dirty="0" smtClean="0"/>
              <a:t> States </a:t>
            </a:r>
            <a:r>
              <a:rPr lang="en-US" sz="2000" dirty="0"/>
              <a:t>can </a:t>
            </a:r>
            <a:r>
              <a:rPr lang="en-US" sz="2000" b="1" dirty="0">
                <a:solidFill>
                  <a:srgbClr val="003366"/>
                </a:solidFill>
              </a:rPr>
              <a:t>license</a:t>
            </a:r>
            <a:r>
              <a:rPr lang="en-US" sz="2000" dirty="0"/>
              <a:t> dairies for sale of fresh unprocessed (certified raw) milk at retail, licensed farm stores, or as </a:t>
            </a:r>
            <a:r>
              <a:rPr lang="en-US" sz="2000" dirty="0" smtClean="0"/>
              <a:t>‘cow-/herd- share</a:t>
            </a:r>
            <a:r>
              <a:rPr lang="en-US" sz="2000" dirty="0"/>
              <a:t>’ operations or </a:t>
            </a:r>
            <a:r>
              <a:rPr lang="en-US" sz="2000" b="1" dirty="0">
                <a:solidFill>
                  <a:srgbClr val="003366"/>
                </a:solidFill>
              </a:rPr>
              <a:t>prohibit</a:t>
            </a:r>
            <a:r>
              <a:rPr lang="en-US" sz="2000" dirty="0"/>
              <a:t> sale</a:t>
            </a:r>
            <a:r>
              <a:rPr lang="en-US" sz="2000" dirty="0" smtClean="0"/>
              <a:t>. </a:t>
            </a:r>
          </a:p>
          <a:p>
            <a:pPr marL="457200" indent="-228600">
              <a:buClr>
                <a:schemeClr val="accent1"/>
              </a:buClr>
              <a:buSzPct val="80000"/>
              <a:buFont typeface="Wingdings" pitchFamily="2" charset="2"/>
              <a:buChar char="Ø"/>
            </a:pPr>
            <a:r>
              <a:rPr lang="en-US" sz="2000" dirty="0" smtClean="0"/>
              <a:t>NY State requires </a:t>
            </a:r>
            <a:r>
              <a:rPr lang="en-US" sz="2000" b="1" dirty="0" smtClean="0">
                <a:ea typeface="ＭＳ Ｐゴシック"/>
              </a:rPr>
              <a:t>Quality Milk Production Services </a:t>
            </a:r>
            <a:r>
              <a:rPr lang="en-US" sz="2000" dirty="0" smtClean="0">
                <a:ea typeface="ＭＳ Ｐゴシック"/>
              </a:rPr>
              <a:t>(QMPS) program and periodic </a:t>
            </a:r>
            <a:r>
              <a:rPr lang="en-US" sz="2000" b="1" dirty="0" smtClean="0">
                <a:ea typeface="ＭＳ Ｐゴシック"/>
              </a:rPr>
              <a:t>testing</a:t>
            </a:r>
            <a:r>
              <a:rPr lang="en-US" sz="2000" dirty="0" smtClean="0">
                <a:ea typeface="ＭＳ Ｐゴシック"/>
              </a:rPr>
              <a:t> for </a:t>
            </a:r>
            <a:r>
              <a:rPr lang="en-US" sz="2000" dirty="0" err="1" smtClean="0">
                <a:ea typeface="ＭＳ Ｐゴシック"/>
              </a:rPr>
              <a:t>coliforms</a:t>
            </a:r>
            <a:r>
              <a:rPr lang="en-US" sz="2000" dirty="0" smtClean="0">
                <a:ea typeface="ＭＳ Ｐゴシック"/>
              </a:rPr>
              <a:t> and </a:t>
            </a:r>
            <a:r>
              <a:rPr lang="en-US" sz="2000" b="1" dirty="0" smtClean="0">
                <a:ea typeface="ＭＳ Ｐゴシック"/>
              </a:rPr>
              <a:t>specific pathogens</a:t>
            </a:r>
            <a:r>
              <a:rPr lang="en-US" sz="2000" dirty="0" smtClean="0">
                <a:ea typeface="ＭＳ Ｐゴシック"/>
              </a:rPr>
              <a:t>.</a:t>
            </a:r>
            <a:endParaRPr lang="en-US" sz="2000" dirty="0" smtClean="0"/>
          </a:p>
          <a:p>
            <a:pPr marL="457200" indent="-228600">
              <a:spcBef>
                <a:spcPts val="1200"/>
              </a:spcBef>
              <a:spcAft>
                <a:spcPts val="1800"/>
              </a:spcAft>
              <a:buClr>
                <a:schemeClr val="accent1"/>
              </a:buClr>
              <a:buFont typeface="Wingdings" pitchFamily="2" charset="2"/>
              <a:buChar char="Ø"/>
            </a:pPr>
            <a:r>
              <a:rPr lang="en-US" sz="2000" dirty="0" smtClean="0"/>
              <a:t> Federal regulators advise raw milk is an inherently hazardous poison.</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1060"/>
            <a:ext cx="9806609" cy="815788"/>
          </a:xfrm>
        </p:spPr>
        <p:txBody>
          <a:bodyPr>
            <a:normAutofit fontScale="90000"/>
          </a:bodyPr>
          <a:lstStyle/>
          <a:p>
            <a:pPr algn="ctr"/>
            <a:r>
              <a:rPr lang="en-US" b="1" dirty="0" smtClean="0">
                <a:solidFill>
                  <a:srgbClr val="863A53"/>
                </a:solidFill>
              </a:rPr>
              <a:t>The Society for Risk Analysis</a:t>
            </a:r>
            <a:br>
              <a:rPr lang="en-US" b="1" dirty="0" smtClean="0">
                <a:solidFill>
                  <a:srgbClr val="863A53"/>
                </a:solidFill>
              </a:rPr>
            </a:br>
            <a:endParaRPr lang="en-US" b="1" dirty="0">
              <a:solidFill>
                <a:srgbClr val="863A53"/>
              </a:solidFill>
            </a:endParaRPr>
          </a:p>
        </p:txBody>
      </p:sp>
      <p:sp>
        <p:nvSpPr>
          <p:cNvPr id="3" name="Content Placeholder 2"/>
          <p:cNvSpPr>
            <a:spLocks noGrp="1"/>
          </p:cNvSpPr>
          <p:nvPr>
            <p:ph idx="1"/>
          </p:nvPr>
        </p:nvSpPr>
        <p:spPr>
          <a:xfrm>
            <a:off x="677334" y="1398494"/>
            <a:ext cx="8596668" cy="5056094"/>
          </a:xfrm>
        </p:spPr>
        <p:txBody>
          <a:bodyPr>
            <a:noAutofit/>
          </a:bodyPr>
          <a:lstStyle/>
          <a:p>
            <a:pPr>
              <a:buFont typeface="Wingdings" pitchFamily="2" charset="2"/>
              <a:buChar char="Ø"/>
            </a:pPr>
            <a:r>
              <a:rPr lang="en-US" sz="2000" dirty="0" smtClean="0">
                <a:solidFill>
                  <a:srgbClr val="0070C0"/>
                </a:solidFill>
              </a:rPr>
              <a:t>Interdisciplinary:  </a:t>
            </a:r>
            <a:r>
              <a:rPr lang="en-US" sz="2000" dirty="0" smtClean="0"/>
              <a:t>physical sciences, biological sciences, social sciences, engineering – an “Open Forum” for discussion on risks. </a:t>
            </a:r>
          </a:p>
          <a:p>
            <a:pPr>
              <a:buFont typeface="Wingdings" pitchFamily="2" charset="2"/>
              <a:buChar char="Ø"/>
            </a:pPr>
            <a:r>
              <a:rPr lang="en-US" sz="2000" dirty="0" smtClean="0">
                <a:solidFill>
                  <a:srgbClr val="0070C0"/>
                </a:solidFill>
              </a:rPr>
              <a:t>Scope: </a:t>
            </a:r>
          </a:p>
          <a:p>
            <a:pPr lvl="1">
              <a:buFont typeface="Arial" pitchFamily="34" charset="0"/>
              <a:buChar char="•"/>
            </a:pPr>
            <a:r>
              <a:rPr lang="en-US" sz="2000" b="1" dirty="0" smtClean="0">
                <a:solidFill>
                  <a:srgbClr val="0070C0"/>
                </a:solidFill>
              </a:rPr>
              <a:t>Risk assessment </a:t>
            </a:r>
            <a:r>
              <a:rPr lang="en-US" sz="2000" dirty="0" smtClean="0"/>
              <a:t>– magnitude and likelihood of adverse consequences, such as to health and the environment; </a:t>
            </a:r>
          </a:p>
          <a:p>
            <a:pPr lvl="1">
              <a:buFont typeface="Arial" pitchFamily="34" charset="0"/>
              <a:buChar char="•"/>
            </a:pPr>
            <a:r>
              <a:rPr lang="en-US" sz="2000" b="1" dirty="0" smtClean="0">
                <a:solidFill>
                  <a:srgbClr val="0070C0"/>
                </a:solidFill>
              </a:rPr>
              <a:t>Risk management </a:t>
            </a:r>
            <a:r>
              <a:rPr lang="en-US" sz="2000" dirty="0" smtClean="0"/>
              <a:t>– decision making on management of risk (engineering /normative support to those with decision responsibility)</a:t>
            </a:r>
          </a:p>
          <a:p>
            <a:pPr lvl="1">
              <a:buFont typeface="Arial" pitchFamily="34" charset="0"/>
              <a:buChar char="•"/>
            </a:pPr>
            <a:r>
              <a:rPr lang="en-US" sz="2000" b="1" dirty="0" smtClean="0">
                <a:solidFill>
                  <a:srgbClr val="0070C0"/>
                </a:solidFill>
              </a:rPr>
              <a:t>Risk perception and risk communication </a:t>
            </a:r>
            <a:r>
              <a:rPr lang="en-US" sz="2000" dirty="0" smtClean="0"/>
              <a:t>– behavioral science on how people think about risk, communicate about risk, and act on risk.</a:t>
            </a:r>
          </a:p>
          <a:p>
            <a:pPr>
              <a:buFont typeface="Wingdings" pitchFamily="2" charset="2"/>
              <a:buChar char="Ø"/>
            </a:pPr>
            <a:r>
              <a:rPr lang="en-US" sz="2000" dirty="0" smtClean="0">
                <a:solidFill>
                  <a:srgbClr val="0070C0"/>
                </a:solidFill>
              </a:rPr>
              <a:t>International: </a:t>
            </a:r>
            <a:r>
              <a:rPr lang="en-US" sz="2000" dirty="0" smtClean="0"/>
              <a:t>Parent Society plus Regional Organizations (25 = 14 outside USA; 11 in USA) and Specialty Groups (15). (Details on </a:t>
            </a:r>
            <a:r>
              <a:rPr lang="en-US" sz="2000" dirty="0" smtClean="0">
                <a:solidFill>
                  <a:srgbClr val="19126E"/>
                </a:solidFill>
                <a:hlinkClick r:id="rId2"/>
              </a:rPr>
              <a:t>www.sra.org</a:t>
            </a:r>
            <a:r>
              <a:rPr lang="en-US" sz="2000" dirty="0" smtClean="0">
                <a:solidFill>
                  <a:srgbClr val="19126E"/>
                </a:solidFill>
              </a:rPr>
              <a:t>.)    </a:t>
            </a:r>
            <a:endParaRPr lang="en-US" sz="2000" dirty="0">
              <a:solidFill>
                <a:srgbClr val="19126E"/>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1463040"/>
            <a:ext cx="10346266" cy="5059679"/>
          </a:xfrm>
        </p:spPr>
        <p:txBody>
          <a:bodyPr>
            <a:noAutofit/>
          </a:bodyPr>
          <a:lstStyle/>
          <a:p>
            <a:pPr>
              <a:buFont typeface="Wingdings" pitchFamily="2" charset="2"/>
              <a:buChar char="Ø"/>
            </a:pPr>
            <a:r>
              <a:rPr lang="en-US" sz="2400" dirty="0" smtClean="0">
                <a:solidFill>
                  <a:schemeClr val="bg1">
                    <a:lumMod val="65000"/>
                  </a:schemeClr>
                </a:solidFill>
              </a:rPr>
              <a:t>Microbiological discoveries impacting risk assessment, </a:t>
            </a:r>
            <a:br>
              <a:rPr lang="en-US" sz="2400" dirty="0" smtClean="0">
                <a:solidFill>
                  <a:schemeClr val="bg1">
                    <a:lumMod val="65000"/>
                  </a:schemeClr>
                </a:solidFill>
              </a:rPr>
            </a:br>
            <a:r>
              <a:rPr lang="en-US" sz="2400" dirty="0" smtClean="0">
                <a:solidFill>
                  <a:schemeClr val="bg1">
                    <a:lumMod val="65000"/>
                  </a:schemeClr>
                </a:solidFill>
              </a:rPr>
              <a:t>communication, and management</a:t>
            </a:r>
          </a:p>
          <a:p>
            <a:pPr>
              <a:buFont typeface="Wingdings" pitchFamily="2" charset="2"/>
              <a:buChar char="Ø"/>
            </a:pPr>
            <a:r>
              <a:rPr lang="en-US" sz="2400" dirty="0" smtClean="0"/>
              <a:t>‘Milk wars’ around the globe</a:t>
            </a:r>
          </a:p>
          <a:p>
            <a:pPr lvl="1">
              <a:lnSpc>
                <a:spcPct val="150000"/>
              </a:lnSpc>
              <a:buFont typeface="Arial" pitchFamily="34" charset="0"/>
              <a:buChar char="•"/>
            </a:pPr>
            <a:r>
              <a:rPr lang="en-US" sz="2000" dirty="0" smtClean="0">
                <a:solidFill>
                  <a:schemeClr val="bg1">
                    <a:lumMod val="65000"/>
                  </a:schemeClr>
                </a:solidFill>
              </a:rPr>
              <a:t>US history (</a:t>
            </a:r>
            <a:r>
              <a:rPr lang="en-US" sz="2000" dirty="0" err="1" smtClean="0">
                <a:solidFill>
                  <a:schemeClr val="bg1">
                    <a:lumMod val="65000"/>
                  </a:schemeClr>
                </a:solidFill>
              </a:rPr>
              <a:t>Mendelson</a:t>
            </a:r>
            <a:r>
              <a:rPr lang="en-US" sz="2000" dirty="0" smtClean="0">
                <a:solidFill>
                  <a:schemeClr val="bg1">
                    <a:lumMod val="65000"/>
                  </a:schemeClr>
                </a:solidFill>
              </a:rPr>
              <a:t>, 2011)</a:t>
            </a:r>
          </a:p>
          <a:p>
            <a:pPr lvl="1">
              <a:lnSpc>
                <a:spcPct val="150000"/>
              </a:lnSpc>
              <a:buFont typeface="Arial" pitchFamily="34" charset="0"/>
              <a:buChar char="•"/>
            </a:pPr>
            <a:r>
              <a:rPr lang="en-US" sz="2000" dirty="0" smtClean="0">
                <a:solidFill>
                  <a:schemeClr val="tx1"/>
                </a:solidFill>
              </a:rPr>
              <a:t>Australia history</a:t>
            </a:r>
          </a:p>
          <a:p>
            <a:pPr lvl="1">
              <a:lnSpc>
                <a:spcPct val="150000"/>
              </a:lnSpc>
              <a:buFont typeface="Arial" pitchFamily="34" charset="0"/>
              <a:buChar char="•"/>
            </a:pPr>
            <a:r>
              <a:rPr lang="en-US" sz="2000" dirty="0" smtClean="0">
                <a:solidFill>
                  <a:schemeClr val="bg1">
                    <a:lumMod val="65000"/>
                  </a:schemeClr>
                </a:solidFill>
              </a:rPr>
              <a:t>New Zealand history</a:t>
            </a:r>
          </a:p>
          <a:p>
            <a:pPr lvl="1">
              <a:lnSpc>
                <a:spcPct val="150000"/>
              </a:lnSpc>
              <a:buFont typeface="Arial" pitchFamily="34" charset="0"/>
              <a:buChar char="•"/>
            </a:pPr>
            <a:r>
              <a:rPr lang="en-US" sz="2000" dirty="0" smtClean="0">
                <a:solidFill>
                  <a:schemeClr val="bg1">
                    <a:lumMod val="65000"/>
                  </a:schemeClr>
                </a:solidFill>
              </a:rPr>
              <a:t>UK history</a:t>
            </a:r>
          </a:p>
          <a:p>
            <a:pPr>
              <a:buFont typeface="Wingdings" pitchFamily="2" charset="2"/>
              <a:buChar char="Ø"/>
            </a:pPr>
            <a:r>
              <a:rPr lang="en-US" sz="2400" dirty="0" smtClean="0">
                <a:solidFill>
                  <a:schemeClr val="bg1">
                    <a:lumMod val="65000"/>
                  </a:schemeClr>
                </a:solidFill>
              </a:rPr>
              <a:t>Evidence considered in top-down and bottom-up approaches</a:t>
            </a:r>
            <a:endParaRPr lang="en-US" sz="2400" dirty="0">
              <a:solidFill>
                <a:schemeClr val="bg1">
                  <a:lumMod val="65000"/>
                </a:schemeClr>
              </a:solidFill>
            </a:endParaRPr>
          </a:p>
        </p:txBody>
      </p:sp>
      <p:sp>
        <p:nvSpPr>
          <p:cNvPr id="4" name="Title 1"/>
          <p:cNvSpPr txBox="1">
            <a:spLocks/>
          </p:cNvSpPr>
          <p:nvPr/>
        </p:nvSpPr>
        <p:spPr>
          <a:xfrm>
            <a:off x="809414" y="304800"/>
            <a:ext cx="8596668" cy="1320800"/>
          </a:xfrm>
          <a:prstGeom prst="rect">
            <a:avLst/>
          </a:prstGeom>
        </p:spPr>
        <p:txBody>
          <a:bodyPr vert="horz" lIns="91440" tIns="45720" rIns="91440" bIns="45720" rtlCol="0" anchor="t">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rgbClr val="863A53"/>
                </a:solidFill>
                <a:effectLst/>
                <a:uLnTx/>
                <a:uFillTx/>
                <a:latin typeface="+mj-lt"/>
                <a:ea typeface="+mj-ea"/>
                <a:cs typeface="+mj-cs"/>
              </a:rPr>
              <a:t>Outline: Closing 2017 Webinar Series</a:t>
            </a:r>
            <a:endParaRPr kumimoji="0" lang="en-US" sz="3600" b="0" i="0" u="none" strike="noStrike" kern="1200" cap="none" spc="0" normalizeH="0" baseline="0" noProof="0" dirty="0">
              <a:ln>
                <a:noFill/>
              </a:ln>
              <a:solidFill>
                <a:srgbClr val="863A53"/>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99392"/>
            <a:ext cx="10760765" cy="722243"/>
          </a:xfrm>
        </p:spPr>
        <p:txBody>
          <a:bodyPr/>
          <a:lstStyle/>
          <a:p>
            <a:pPr algn="ctr"/>
            <a:r>
              <a:rPr lang="en-US" dirty="0" smtClean="0">
                <a:solidFill>
                  <a:srgbClr val="863A53"/>
                </a:solidFill>
              </a:rPr>
              <a:t>Australia</a:t>
            </a:r>
            <a:endParaRPr lang="en-US" dirty="0">
              <a:solidFill>
                <a:srgbClr val="863A53"/>
              </a:solidFill>
            </a:endParaRPr>
          </a:p>
        </p:txBody>
      </p:sp>
      <p:sp>
        <p:nvSpPr>
          <p:cNvPr id="3" name="Content Placeholder 2"/>
          <p:cNvSpPr>
            <a:spLocks noGrp="1"/>
          </p:cNvSpPr>
          <p:nvPr>
            <p:ph idx="1"/>
          </p:nvPr>
        </p:nvSpPr>
        <p:spPr>
          <a:xfrm>
            <a:off x="187010" y="887893"/>
            <a:ext cx="10096683" cy="5860111"/>
          </a:xfrm>
        </p:spPr>
        <p:txBody>
          <a:bodyPr>
            <a:noAutofit/>
          </a:bodyPr>
          <a:lstStyle/>
          <a:p>
            <a:pPr>
              <a:buFont typeface="Wingdings" pitchFamily="2" charset="2"/>
              <a:buChar char="Ø"/>
            </a:pPr>
            <a:r>
              <a:rPr lang="en-US" sz="2400" dirty="0" smtClean="0"/>
              <a:t>Sale of raw milk illegal since 1940s </a:t>
            </a:r>
          </a:p>
          <a:p>
            <a:pPr lvl="1">
              <a:buFont typeface="Arial" pitchFamily="34" charset="0"/>
              <a:buChar char="•"/>
            </a:pPr>
            <a:r>
              <a:rPr lang="en-US" sz="2200" dirty="0" smtClean="0">
                <a:solidFill>
                  <a:schemeClr val="tx1"/>
                </a:solidFill>
              </a:rPr>
              <a:t>Potential presence of pathogenic bacteria </a:t>
            </a:r>
          </a:p>
          <a:p>
            <a:pPr lvl="2">
              <a:buFont typeface="Arial" pitchFamily="34" charset="0"/>
              <a:buChar char="•"/>
            </a:pPr>
            <a:r>
              <a:rPr lang="en-US" sz="1800" i="1" dirty="0" smtClean="0">
                <a:solidFill>
                  <a:schemeClr val="tx1"/>
                </a:solidFill>
              </a:rPr>
              <a:t>Campylobacter, </a:t>
            </a:r>
            <a:r>
              <a:rPr lang="it-IT" sz="1800" dirty="0" smtClean="0">
                <a:solidFill>
                  <a:schemeClr val="tx1"/>
                </a:solidFill>
              </a:rPr>
              <a:t>pathogenic </a:t>
            </a:r>
            <a:r>
              <a:rPr lang="it-IT" sz="1800" i="1" dirty="0" smtClean="0">
                <a:solidFill>
                  <a:schemeClr val="tx1"/>
                </a:solidFill>
              </a:rPr>
              <a:t>E. coli</a:t>
            </a:r>
            <a:r>
              <a:rPr lang="it-IT" sz="1800" dirty="0" smtClean="0">
                <a:solidFill>
                  <a:schemeClr val="tx1"/>
                </a:solidFill>
              </a:rPr>
              <a:t>, and </a:t>
            </a:r>
            <a:r>
              <a:rPr lang="it-IT" sz="1800" i="1" dirty="0" smtClean="0">
                <a:solidFill>
                  <a:schemeClr val="tx1"/>
                </a:solidFill>
              </a:rPr>
              <a:t>Listeria, Salmonella</a:t>
            </a:r>
            <a:r>
              <a:rPr lang="it-IT" sz="1800" dirty="0" smtClean="0">
                <a:solidFill>
                  <a:schemeClr val="tx1"/>
                </a:solidFill>
              </a:rPr>
              <a:t>, </a:t>
            </a:r>
            <a:r>
              <a:rPr lang="it-IT" sz="1800" i="1" dirty="0" smtClean="0">
                <a:solidFill>
                  <a:schemeClr val="tx1"/>
                </a:solidFill>
              </a:rPr>
              <a:t>Staphylococcus aureus</a:t>
            </a:r>
            <a:endParaRPr lang="en-US" sz="1800" dirty="0" smtClean="0"/>
          </a:p>
          <a:p>
            <a:pPr>
              <a:buFont typeface="Wingdings" pitchFamily="2" charset="2"/>
              <a:buChar char="Ø"/>
            </a:pPr>
            <a:r>
              <a:rPr lang="en-US" sz="2400" dirty="0" smtClean="0"/>
              <a:t>Position from Victorian Department of Health and Human Services</a:t>
            </a:r>
          </a:p>
          <a:p>
            <a:pPr lvl="1">
              <a:buFont typeface="Arial" pitchFamily="34" charset="0"/>
              <a:buChar char="•"/>
            </a:pPr>
            <a:r>
              <a:rPr lang="en-US" sz="1400" dirty="0" smtClean="0">
                <a:hlinkClick r:id="rId2"/>
              </a:rPr>
              <a:t>https://www.betterhealth.vic.gov.au/health/conditionsandtreatments/raw-unpasteurised-milk</a:t>
            </a:r>
            <a:endParaRPr lang="en-US" sz="1400" dirty="0" smtClean="0"/>
          </a:p>
          <a:p>
            <a:pPr>
              <a:buFont typeface="Wingdings" pitchFamily="2" charset="2"/>
              <a:buChar char="Ø"/>
            </a:pPr>
            <a:r>
              <a:rPr lang="en-US" sz="2400" dirty="0" smtClean="0"/>
              <a:t>2014 outbreak: 4 cases of serious illness (one fatality) in children who consumed cosmetic bath milk product</a:t>
            </a:r>
          </a:p>
          <a:p>
            <a:pPr>
              <a:buFont typeface="Wingdings" pitchFamily="2" charset="2"/>
              <a:buChar char="Ø"/>
            </a:pPr>
            <a:r>
              <a:rPr lang="en-US" sz="2400" dirty="0" smtClean="0"/>
              <a:t>Cow-/herd- shares illegal</a:t>
            </a:r>
          </a:p>
          <a:p>
            <a:pPr>
              <a:buFont typeface="Wingdings" pitchFamily="2" charset="2"/>
              <a:buChar char="Ø"/>
            </a:pPr>
            <a:r>
              <a:rPr lang="en-US" sz="2400" dirty="0" smtClean="0"/>
              <a:t>Some consumer organizations oppose prohibition</a:t>
            </a:r>
            <a:endParaRPr lang="en-US" sz="2200" dirty="0" smtClean="0"/>
          </a:p>
        </p:txBody>
      </p:sp>
      <p:pic>
        <p:nvPicPr>
          <p:cNvPr id="5" name="Picture 4" descr="AustraliaMilkWar2.png"/>
          <p:cNvPicPr>
            <a:picLocks noChangeAspect="1"/>
          </p:cNvPicPr>
          <p:nvPr/>
        </p:nvPicPr>
        <p:blipFill>
          <a:blip r:embed="rId3"/>
          <a:stretch>
            <a:fillRect/>
          </a:stretch>
        </p:blipFill>
        <p:spPr>
          <a:xfrm>
            <a:off x="5724930" y="4982815"/>
            <a:ext cx="1593502" cy="1593502"/>
          </a:xfrm>
          <a:prstGeom prst="rect">
            <a:avLst/>
          </a:prstGeom>
        </p:spPr>
      </p:pic>
      <p:pic>
        <p:nvPicPr>
          <p:cNvPr id="6" name="Picture 5" descr="AussieFarmers.jpg"/>
          <p:cNvPicPr>
            <a:picLocks noChangeAspect="1"/>
          </p:cNvPicPr>
          <p:nvPr/>
        </p:nvPicPr>
        <p:blipFill>
          <a:blip r:embed="rId4"/>
          <a:stretch>
            <a:fillRect/>
          </a:stretch>
        </p:blipFill>
        <p:spPr>
          <a:xfrm>
            <a:off x="1258945" y="4984646"/>
            <a:ext cx="4300571" cy="1591671"/>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1463040"/>
            <a:ext cx="10346266" cy="5059679"/>
          </a:xfrm>
        </p:spPr>
        <p:txBody>
          <a:bodyPr>
            <a:noAutofit/>
          </a:bodyPr>
          <a:lstStyle/>
          <a:p>
            <a:pPr>
              <a:buFont typeface="Wingdings" pitchFamily="2" charset="2"/>
              <a:buChar char="Ø"/>
            </a:pPr>
            <a:r>
              <a:rPr lang="en-US" sz="2400" dirty="0" smtClean="0">
                <a:solidFill>
                  <a:schemeClr val="bg1">
                    <a:lumMod val="65000"/>
                  </a:schemeClr>
                </a:solidFill>
              </a:rPr>
              <a:t>Microbiological discoveries impacting risk assessment, </a:t>
            </a:r>
            <a:br>
              <a:rPr lang="en-US" sz="2400" dirty="0" smtClean="0">
                <a:solidFill>
                  <a:schemeClr val="bg1">
                    <a:lumMod val="65000"/>
                  </a:schemeClr>
                </a:solidFill>
              </a:rPr>
            </a:br>
            <a:r>
              <a:rPr lang="en-US" sz="2400" dirty="0" smtClean="0">
                <a:solidFill>
                  <a:schemeClr val="bg1">
                    <a:lumMod val="65000"/>
                  </a:schemeClr>
                </a:solidFill>
              </a:rPr>
              <a:t>communication, and management</a:t>
            </a:r>
          </a:p>
          <a:p>
            <a:pPr>
              <a:buFont typeface="Wingdings" pitchFamily="2" charset="2"/>
              <a:buChar char="Ø"/>
            </a:pPr>
            <a:r>
              <a:rPr lang="en-US" sz="2400" dirty="0" smtClean="0"/>
              <a:t>‘Milk wars’ around the globe</a:t>
            </a:r>
          </a:p>
          <a:p>
            <a:pPr lvl="1">
              <a:lnSpc>
                <a:spcPct val="150000"/>
              </a:lnSpc>
              <a:buFont typeface="Arial" pitchFamily="34" charset="0"/>
              <a:buChar char="•"/>
            </a:pPr>
            <a:r>
              <a:rPr lang="en-US" sz="2000" dirty="0" smtClean="0">
                <a:solidFill>
                  <a:schemeClr val="bg1">
                    <a:lumMod val="65000"/>
                  </a:schemeClr>
                </a:solidFill>
              </a:rPr>
              <a:t>US history (</a:t>
            </a:r>
            <a:r>
              <a:rPr lang="en-US" sz="2000" dirty="0" err="1" smtClean="0">
                <a:solidFill>
                  <a:schemeClr val="bg1">
                    <a:lumMod val="65000"/>
                  </a:schemeClr>
                </a:solidFill>
              </a:rPr>
              <a:t>Mendelson</a:t>
            </a:r>
            <a:r>
              <a:rPr lang="en-US" sz="2000" dirty="0" smtClean="0">
                <a:solidFill>
                  <a:schemeClr val="bg1">
                    <a:lumMod val="65000"/>
                  </a:schemeClr>
                </a:solidFill>
              </a:rPr>
              <a:t>, 2011)</a:t>
            </a:r>
          </a:p>
          <a:p>
            <a:pPr lvl="1">
              <a:lnSpc>
                <a:spcPct val="150000"/>
              </a:lnSpc>
              <a:buFont typeface="Arial" pitchFamily="34" charset="0"/>
              <a:buChar char="•"/>
            </a:pPr>
            <a:r>
              <a:rPr lang="en-US" sz="2000" dirty="0" smtClean="0">
                <a:solidFill>
                  <a:schemeClr val="bg1">
                    <a:lumMod val="65000"/>
                  </a:schemeClr>
                </a:solidFill>
              </a:rPr>
              <a:t>Australia history</a:t>
            </a:r>
          </a:p>
          <a:p>
            <a:pPr lvl="1">
              <a:lnSpc>
                <a:spcPct val="150000"/>
              </a:lnSpc>
              <a:buFont typeface="Arial" pitchFamily="34" charset="0"/>
              <a:buChar char="•"/>
            </a:pPr>
            <a:r>
              <a:rPr lang="en-US" sz="2000" dirty="0" smtClean="0">
                <a:solidFill>
                  <a:schemeClr val="tx1"/>
                </a:solidFill>
              </a:rPr>
              <a:t>New Zealand history</a:t>
            </a:r>
          </a:p>
          <a:p>
            <a:pPr lvl="1">
              <a:lnSpc>
                <a:spcPct val="150000"/>
              </a:lnSpc>
              <a:buFont typeface="Arial" pitchFamily="34" charset="0"/>
              <a:buChar char="•"/>
            </a:pPr>
            <a:r>
              <a:rPr lang="en-US" sz="2000" dirty="0" smtClean="0">
                <a:solidFill>
                  <a:schemeClr val="bg1">
                    <a:lumMod val="65000"/>
                  </a:schemeClr>
                </a:solidFill>
              </a:rPr>
              <a:t>UK history</a:t>
            </a:r>
          </a:p>
          <a:p>
            <a:pPr>
              <a:buFont typeface="Wingdings" pitchFamily="2" charset="2"/>
              <a:buChar char="Ø"/>
            </a:pPr>
            <a:r>
              <a:rPr lang="en-US" sz="2400" dirty="0" smtClean="0">
                <a:solidFill>
                  <a:schemeClr val="bg1">
                    <a:lumMod val="65000"/>
                  </a:schemeClr>
                </a:solidFill>
              </a:rPr>
              <a:t>Evidence considered in top-down and bottom-up approaches</a:t>
            </a:r>
            <a:endParaRPr lang="en-US" sz="2400" dirty="0">
              <a:solidFill>
                <a:schemeClr val="bg1">
                  <a:lumMod val="65000"/>
                </a:schemeClr>
              </a:solidFill>
            </a:endParaRPr>
          </a:p>
        </p:txBody>
      </p:sp>
      <p:sp>
        <p:nvSpPr>
          <p:cNvPr id="4" name="Title 1"/>
          <p:cNvSpPr txBox="1">
            <a:spLocks/>
          </p:cNvSpPr>
          <p:nvPr/>
        </p:nvSpPr>
        <p:spPr>
          <a:xfrm>
            <a:off x="809414" y="304800"/>
            <a:ext cx="8596668" cy="1320800"/>
          </a:xfrm>
          <a:prstGeom prst="rect">
            <a:avLst/>
          </a:prstGeom>
        </p:spPr>
        <p:txBody>
          <a:bodyPr vert="horz" lIns="91440" tIns="45720" rIns="91440" bIns="45720" rtlCol="0" anchor="t">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rgbClr val="863A53"/>
                </a:solidFill>
                <a:effectLst/>
                <a:uLnTx/>
                <a:uFillTx/>
                <a:latin typeface="+mj-lt"/>
                <a:ea typeface="+mj-ea"/>
                <a:cs typeface="+mj-cs"/>
              </a:rPr>
              <a:t>Outline: Closing 2017 Webinar Series</a:t>
            </a:r>
            <a:endParaRPr kumimoji="0" lang="en-US" sz="3600" b="0" i="0" u="none" strike="noStrike" kern="1200" cap="none" spc="0" normalizeH="0" baseline="0" noProof="0" dirty="0">
              <a:ln>
                <a:noFill/>
              </a:ln>
              <a:solidFill>
                <a:srgbClr val="863A53"/>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014" y="152400"/>
            <a:ext cx="8596668" cy="1320800"/>
          </a:xfrm>
        </p:spPr>
        <p:txBody>
          <a:bodyPr/>
          <a:lstStyle/>
          <a:p>
            <a:pPr algn="ctr"/>
            <a:r>
              <a:rPr lang="en-US" dirty="0" smtClean="0">
                <a:solidFill>
                  <a:srgbClr val="863A53"/>
                </a:solidFill>
              </a:rPr>
              <a:t>New Zealand</a:t>
            </a:r>
            <a:endParaRPr lang="en-US" dirty="0">
              <a:solidFill>
                <a:srgbClr val="863A53"/>
              </a:solidFill>
            </a:endParaRPr>
          </a:p>
        </p:txBody>
      </p:sp>
      <p:sp>
        <p:nvSpPr>
          <p:cNvPr id="3" name="Content Placeholder 2"/>
          <p:cNvSpPr>
            <a:spLocks noGrp="1"/>
          </p:cNvSpPr>
          <p:nvPr>
            <p:ph idx="1"/>
          </p:nvPr>
        </p:nvSpPr>
        <p:spPr>
          <a:xfrm>
            <a:off x="677335" y="958468"/>
            <a:ext cx="8254630" cy="5564252"/>
          </a:xfrm>
        </p:spPr>
        <p:txBody>
          <a:bodyPr>
            <a:noAutofit/>
          </a:bodyPr>
          <a:lstStyle/>
          <a:p>
            <a:pPr>
              <a:buFont typeface="Wingdings" pitchFamily="2" charset="2"/>
              <a:buChar char="Ø"/>
            </a:pPr>
            <a:r>
              <a:rPr lang="en-US" sz="2000" dirty="0" smtClean="0"/>
              <a:t>MPI notes concern about raw drinking milk and underground markets </a:t>
            </a:r>
            <a:r>
              <a:rPr lang="en-US" sz="2000" dirty="0" smtClean="0">
                <a:solidFill>
                  <a:schemeClr val="tx1"/>
                </a:solidFill>
              </a:rPr>
              <a:t>due to potential presence of pathogenic bacteria. </a:t>
            </a:r>
          </a:p>
          <a:p>
            <a:pPr lvl="1">
              <a:buFont typeface="Arial" pitchFamily="34" charset="0"/>
              <a:buChar char="•"/>
            </a:pPr>
            <a:r>
              <a:rPr lang="it-IT" dirty="0" smtClean="0">
                <a:solidFill>
                  <a:schemeClr val="tx1"/>
                </a:solidFill>
              </a:rPr>
              <a:t>Primary concern for </a:t>
            </a:r>
            <a:r>
              <a:rPr lang="it-IT" i="1" dirty="0" smtClean="0">
                <a:solidFill>
                  <a:schemeClr val="tx1"/>
                </a:solidFill>
              </a:rPr>
              <a:t>Campylobacter </a:t>
            </a:r>
            <a:r>
              <a:rPr lang="it-IT" dirty="0" smtClean="0">
                <a:solidFill>
                  <a:schemeClr val="tx1"/>
                </a:solidFill>
              </a:rPr>
              <a:t>and</a:t>
            </a:r>
            <a:r>
              <a:rPr lang="it-IT" i="1" dirty="0" smtClean="0">
                <a:solidFill>
                  <a:schemeClr val="tx1"/>
                </a:solidFill>
              </a:rPr>
              <a:t> STEC </a:t>
            </a:r>
            <a:r>
              <a:rPr lang="it-IT" dirty="0" smtClean="0">
                <a:solidFill>
                  <a:schemeClr val="tx1"/>
                </a:solidFill>
              </a:rPr>
              <a:t>(pathogenic </a:t>
            </a:r>
            <a:r>
              <a:rPr lang="it-IT" i="1" dirty="0" smtClean="0">
                <a:solidFill>
                  <a:schemeClr val="tx1"/>
                </a:solidFill>
              </a:rPr>
              <a:t>E. coli)</a:t>
            </a:r>
            <a:endParaRPr lang="it-IT" dirty="0" smtClean="0">
              <a:solidFill>
                <a:schemeClr val="tx1"/>
              </a:solidFill>
            </a:endParaRPr>
          </a:p>
          <a:p>
            <a:pPr lvl="1">
              <a:buFont typeface="Arial" pitchFamily="34" charset="0"/>
              <a:buChar char="•"/>
            </a:pPr>
            <a:r>
              <a:rPr lang="it-IT" dirty="0" smtClean="0">
                <a:solidFill>
                  <a:schemeClr val="tx1"/>
                </a:solidFill>
              </a:rPr>
              <a:t>Lower concern for salmonellosis (less severe disease) and listeriosis (no observed milk-related illnesses)</a:t>
            </a:r>
          </a:p>
          <a:p>
            <a:pPr lvl="1">
              <a:buFont typeface="Arial" pitchFamily="34" charset="0"/>
              <a:buChar char="•"/>
            </a:pPr>
            <a:r>
              <a:rPr lang="en-US" sz="1400" dirty="0" smtClean="0">
                <a:hlinkClick r:id="rId2"/>
              </a:rPr>
              <a:t>http://www.foodsafety.govt.nz/industry/sectors/dairy/raw-milk/</a:t>
            </a:r>
            <a:endParaRPr lang="en-US" sz="1400" dirty="0" smtClean="0"/>
          </a:p>
          <a:p>
            <a:pPr>
              <a:spcBef>
                <a:spcPts val="1800"/>
              </a:spcBef>
              <a:spcAft>
                <a:spcPts val="1200"/>
              </a:spcAft>
              <a:buFont typeface="Wingdings" pitchFamily="2" charset="2"/>
              <a:buChar char="Ø"/>
            </a:pPr>
            <a:r>
              <a:rPr lang="en-US" sz="2000" dirty="0" smtClean="0"/>
              <a:t>Raw milk has been available under various regulations</a:t>
            </a:r>
          </a:p>
          <a:p>
            <a:pPr lvl="1">
              <a:spcBef>
                <a:spcPts val="600"/>
              </a:spcBef>
              <a:spcAft>
                <a:spcPts val="600"/>
              </a:spcAft>
              <a:buFont typeface="Arial" pitchFamily="34" charset="0"/>
              <a:buChar char="•"/>
            </a:pPr>
            <a:r>
              <a:rPr lang="en-US" dirty="0" smtClean="0"/>
              <a:t>Food Act 1981 with limit 5 L/day for personal/family use</a:t>
            </a:r>
          </a:p>
          <a:p>
            <a:pPr lvl="1">
              <a:spcBef>
                <a:spcPts val="600"/>
              </a:spcBef>
              <a:spcAft>
                <a:spcPts val="600"/>
              </a:spcAft>
              <a:buFont typeface="Arial" pitchFamily="34" charset="0"/>
              <a:buChar char="•"/>
            </a:pPr>
            <a:r>
              <a:rPr lang="en-US" dirty="0" smtClean="0"/>
              <a:t>Animal Products Act 1999 requiring Risk Management </a:t>
            </a:r>
            <a:r>
              <a:rPr lang="en-US" dirty="0" err="1" smtClean="0"/>
              <a:t>Programme</a:t>
            </a:r>
            <a:endParaRPr lang="en-US" dirty="0" smtClean="0"/>
          </a:p>
          <a:p>
            <a:pPr lvl="1">
              <a:spcBef>
                <a:spcPts val="600"/>
              </a:spcBef>
              <a:spcAft>
                <a:spcPts val="600"/>
              </a:spcAft>
              <a:buFont typeface="Arial" pitchFamily="34" charset="0"/>
              <a:buChar char="•"/>
            </a:pPr>
            <a:r>
              <a:rPr lang="en-US" dirty="0" smtClean="0"/>
              <a:t>Animal Products (Raw Milk Products Specifications) Notice 2009</a:t>
            </a:r>
          </a:p>
          <a:p>
            <a:pPr>
              <a:spcBef>
                <a:spcPts val="1800"/>
              </a:spcBef>
              <a:spcAft>
                <a:spcPts val="1200"/>
              </a:spcAft>
              <a:buFont typeface="Wingdings" pitchFamily="2" charset="2"/>
              <a:buChar char="Ø"/>
            </a:pPr>
            <a:r>
              <a:rPr lang="en-US" sz="2000" dirty="0" smtClean="0"/>
              <a:t>Registered farms began selling raw milk via home </a:t>
            </a:r>
            <a:br>
              <a:rPr lang="en-US" sz="2000" dirty="0" smtClean="0"/>
            </a:br>
            <a:r>
              <a:rPr lang="en-US" sz="2000" dirty="0" smtClean="0"/>
              <a:t>delivery or from licensed farm stores and vending </a:t>
            </a:r>
            <a:br>
              <a:rPr lang="en-US" sz="2000" dirty="0" smtClean="0"/>
            </a:br>
            <a:r>
              <a:rPr lang="en-US" sz="2000" dirty="0" smtClean="0"/>
              <a:t>machines since 2016.</a:t>
            </a:r>
          </a:p>
          <a:p>
            <a:pPr>
              <a:spcBef>
                <a:spcPts val="1200"/>
              </a:spcBef>
              <a:spcAft>
                <a:spcPts val="1200"/>
              </a:spcAft>
              <a:buFont typeface="Wingdings" pitchFamily="2" charset="2"/>
              <a:buChar char="Ø"/>
            </a:pPr>
            <a:r>
              <a:rPr lang="en-US" sz="2000" dirty="0" smtClean="0"/>
              <a:t>Regulators advise boiling raw milk before consumption.</a:t>
            </a:r>
          </a:p>
        </p:txBody>
      </p:sp>
      <p:pic>
        <p:nvPicPr>
          <p:cNvPr id="5" name="Picture 4" descr="NZyesRawMilk.jpg"/>
          <p:cNvPicPr>
            <a:picLocks noChangeAspect="1"/>
          </p:cNvPicPr>
          <p:nvPr/>
        </p:nvPicPr>
        <p:blipFill>
          <a:blip r:embed="rId3"/>
          <a:stretch>
            <a:fillRect/>
          </a:stretch>
        </p:blipFill>
        <p:spPr>
          <a:xfrm>
            <a:off x="9066555" y="2675294"/>
            <a:ext cx="2714625" cy="1905000"/>
          </a:xfrm>
          <a:prstGeom prst="rect">
            <a:avLst/>
          </a:prstGeom>
        </p:spPr>
      </p:pic>
      <p:pic>
        <p:nvPicPr>
          <p:cNvPr id="6" name="Picture 5" descr="NZraw-unpasteurised-milk-what-you-need-to-know.JPG"/>
          <p:cNvPicPr>
            <a:picLocks noChangeAspect="1"/>
          </p:cNvPicPr>
          <p:nvPr/>
        </p:nvPicPr>
        <p:blipFill>
          <a:blip r:embed="rId4"/>
          <a:stretch>
            <a:fillRect/>
          </a:stretch>
        </p:blipFill>
        <p:spPr>
          <a:xfrm>
            <a:off x="7341704" y="4753959"/>
            <a:ext cx="4678018" cy="1905259"/>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1463040"/>
            <a:ext cx="10346266" cy="5059679"/>
          </a:xfrm>
        </p:spPr>
        <p:txBody>
          <a:bodyPr>
            <a:noAutofit/>
          </a:bodyPr>
          <a:lstStyle/>
          <a:p>
            <a:pPr>
              <a:buFont typeface="Wingdings" pitchFamily="2" charset="2"/>
              <a:buChar char="Ø"/>
            </a:pPr>
            <a:r>
              <a:rPr lang="en-US" sz="2400" dirty="0" smtClean="0">
                <a:solidFill>
                  <a:schemeClr val="bg1">
                    <a:lumMod val="65000"/>
                  </a:schemeClr>
                </a:solidFill>
              </a:rPr>
              <a:t>Microbiological discoveries impacting risk assessment, </a:t>
            </a:r>
            <a:br>
              <a:rPr lang="en-US" sz="2400" dirty="0" smtClean="0">
                <a:solidFill>
                  <a:schemeClr val="bg1">
                    <a:lumMod val="65000"/>
                  </a:schemeClr>
                </a:solidFill>
              </a:rPr>
            </a:br>
            <a:r>
              <a:rPr lang="en-US" sz="2400" dirty="0" smtClean="0">
                <a:solidFill>
                  <a:schemeClr val="bg1">
                    <a:lumMod val="65000"/>
                  </a:schemeClr>
                </a:solidFill>
              </a:rPr>
              <a:t>communication, and management</a:t>
            </a:r>
          </a:p>
          <a:p>
            <a:pPr>
              <a:buFont typeface="Wingdings" pitchFamily="2" charset="2"/>
              <a:buChar char="Ø"/>
            </a:pPr>
            <a:r>
              <a:rPr lang="en-US" sz="2400" dirty="0" smtClean="0"/>
              <a:t>‘Milk wars’ around the globe</a:t>
            </a:r>
          </a:p>
          <a:p>
            <a:pPr lvl="1">
              <a:lnSpc>
                <a:spcPct val="150000"/>
              </a:lnSpc>
              <a:buFont typeface="Arial" pitchFamily="34" charset="0"/>
              <a:buChar char="•"/>
            </a:pPr>
            <a:r>
              <a:rPr lang="en-US" sz="2000" dirty="0" smtClean="0">
                <a:solidFill>
                  <a:schemeClr val="bg1">
                    <a:lumMod val="65000"/>
                  </a:schemeClr>
                </a:solidFill>
              </a:rPr>
              <a:t>US history (</a:t>
            </a:r>
            <a:r>
              <a:rPr lang="en-US" sz="2000" dirty="0" err="1" smtClean="0">
                <a:solidFill>
                  <a:schemeClr val="bg1">
                    <a:lumMod val="65000"/>
                  </a:schemeClr>
                </a:solidFill>
              </a:rPr>
              <a:t>Mendelson</a:t>
            </a:r>
            <a:r>
              <a:rPr lang="en-US" sz="2000" dirty="0" smtClean="0">
                <a:solidFill>
                  <a:schemeClr val="bg1">
                    <a:lumMod val="65000"/>
                  </a:schemeClr>
                </a:solidFill>
              </a:rPr>
              <a:t>, 2011)</a:t>
            </a:r>
          </a:p>
          <a:p>
            <a:pPr lvl="1">
              <a:lnSpc>
                <a:spcPct val="150000"/>
              </a:lnSpc>
              <a:buFont typeface="Arial" pitchFamily="34" charset="0"/>
              <a:buChar char="•"/>
            </a:pPr>
            <a:r>
              <a:rPr lang="en-US" sz="2000" dirty="0" smtClean="0">
                <a:solidFill>
                  <a:schemeClr val="bg1">
                    <a:lumMod val="65000"/>
                  </a:schemeClr>
                </a:solidFill>
              </a:rPr>
              <a:t>Australia history</a:t>
            </a:r>
          </a:p>
          <a:p>
            <a:pPr lvl="1">
              <a:lnSpc>
                <a:spcPct val="150000"/>
              </a:lnSpc>
              <a:buFont typeface="Arial" pitchFamily="34" charset="0"/>
              <a:buChar char="•"/>
            </a:pPr>
            <a:r>
              <a:rPr lang="en-US" sz="2000" dirty="0" smtClean="0">
                <a:solidFill>
                  <a:schemeClr val="bg1">
                    <a:lumMod val="65000"/>
                  </a:schemeClr>
                </a:solidFill>
              </a:rPr>
              <a:t>New Zealand history</a:t>
            </a:r>
          </a:p>
          <a:p>
            <a:pPr lvl="1">
              <a:lnSpc>
                <a:spcPct val="150000"/>
              </a:lnSpc>
              <a:buFont typeface="Arial" pitchFamily="34" charset="0"/>
              <a:buChar char="•"/>
            </a:pPr>
            <a:r>
              <a:rPr lang="en-US" sz="2000" dirty="0" smtClean="0">
                <a:solidFill>
                  <a:schemeClr val="tx1"/>
                </a:solidFill>
              </a:rPr>
              <a:t>UK history</a:t>
            </a:r>
          </a:p>
          <a:p>
            <a:pPr>
              <a:buFont typeface="Wingdings" pitchFamily="2" charset="2"/>
              <a:buChar char="Ø"/>
            </a:pPr>
            <a:r>
              <a:rPr lang="en-US" sz="2400" dirty="0" smtClean="0">
                <a:solidFill>
                  <a:schemeClr val="bg1">
                    <a:lumMod val="65000"/>
                  </a:schemeClr>
                </a:solidFill>
              </a:rPr>
              <a:t>Evidence considered in top-down and bottom-up approaches</a:t>
            </a:r>
            <a:endParaRPr lang="en-US" sz="2400" dirty="0">
              <a:solidFill>
                <a:schemeClr val="bg1">
                  <a:lumMod val="65000"/>
                </a:schemeClr>
              </a:solidFill>
            </a:endParaRPr>
          </a:p>
        </p:txBody>
      </p:sp>
      <p:sp>
        <p:nvSpPr>
          <p:cNvPr id="4" name="Title 1"/>
          <p:cNvSpPr txBox="1">
            <a:spLocks/>
          </p:cNvSpPr>
          <p:nvPr/>
        </p:nvSpPr>
        <p:spPr>
          <a:xfrm>
            <a:off x="809414" y="304800"/>
            <a:ext cx="8596668" cy="1320800"/>
          </a:xfrm>
          <a:prstGeom prst="rect">
            <a:avLst/>
          </a:prstGeom>
        </p:spPr>
        <p:txBody>
          <a:bodyPr vert="horz" lIns="91440" tIns="45720" rIns="91440" bIns="45720" rtlCol="0" anchor="t">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rgbClr val="863A53"/>
                </a:solidFill>
                <a:effectLst/>
                <a:uLnTx/>
                <a:uFillTx/>
                <a:latin typeface="+mj-lt"/>
                <a:ea typeface="+mj-ea"/>
                <a:cs typeface="+mj-cs"/>
              </a:rPr>
              <a:t>Outline: Closing 2017 Webinar Series</a:t>
            </a:r>
            <a:endParaRPr kumimoji="0" lang="en-US" sz="3600" b="0" i="0" u="none" strike="noStrike" kern="1200" cap="none" spc="0" normalizeH="0" baseline="0" noProof="0" dirty="0">
              <a:ln>
                <a:noFill/>
              </a:ln>
              <a:solidFill>
                <a:srgbClr val="863A53"/>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014" y="152400"/>
            <a:ext cx="8596668" cy="1320800"/>
          </a:xfrm>
        </p:spPr>
        <p:txBody>
          <a:bodyPr/>
          <a:lstStyle/>
          <a:p>
            <a:pPr algn="ctr"/>
            <a:r>
              <a:rPr lang="en-US" dirty="0" smtClean="0">
                <a:solidFill>
                  <a:srgbClr val="863A53"/>
                </a:solidFill>
              </a:rPr>
              <a:t>United Kingdom</a:t>
            </a:r>
            <a:endParaRPr lang="en-US" dirty="0">
              <a:solidFill>
                <a:srgbClr val="863A53"/>
              </a:solidFill>
            </a:endParaRPr>
          </a:p>
        </p:txBody>
      </p:sp>
      <p:sp>
        <p:nvSpPr>
          <p:cNvPr id="3" name="Content Placeholder 2"/>
          <p:cNvSpPr>
            <a:spLocks noGrp="1"/>
          </p:cNvSpPr>
          <p:nvPr>
            <p:ph idx="1"/>
          </p:nvPr>
        </p:nvSpPr>
        <p:spPr>
          <a:xfrm>
            <a:off x="556584" y="772937"/>
            <a:ext cx="9425489" cy="5564252"/>
          </a:xfrm>
        </p:spPr>
        <p:txBody>
          <a:bodyPr>
            <a:noAutofit/>
          </a:bodyPr>
          <a:lstStyle/>
          <a:p>
            <a:pPr>
              <a:buFont typeface="Wingdings" pitchFamily="2" charset="2"/>
              <a:buChar char="Ø"/>
            </a:pPr>
            <a:r>
              <a:rPr lang="en-US" sz="2000" dirty="0" smtClean="0"/>
              <a:t>Raw drinking milk safe for healthy people, compulsory warning label </a:t>
            </a:r>
            <a:br>
              <a:rPr lang="en-US" sz="2000" dirty="0" smtClean="0"/>
            </a:br>
            <a:r>
              <a:rPr lang="en-US" sz="2000" dirty="0" smtClean="0"/>
              <a:t>(UK FSA, 2015)</a:t>
            </a:r>
          </a:p>
          <a:p>
            <a:pPr>
              <a:buFont typeface="Wingdings" pitchFamily="2" charset="2"/>
              <a:buChar char="Ø"/>
            </a:pPr>
            <a:r>
              <a:rPr lang="en-US" sz="2000" dirty="0" smtClean="0"/>
              <a:t>Increasing numbers of licensed farms and consumers? </a:t>
            </a:r>
          </a:p>
        </p:txBody>
      </p:sp>
      <p:pic>
        <p:nvPicPr>
          <p:cNvPr id="4" name="Picture 4"/>
          <p:cNvPicPr>
            <a:picLocks noChangeAspect="1" noChangeArrowheads="1"/>
          </p:cNvPicPr>
          <p:nvPr/>
        </p:nvPicPr>
        <p:blipFill>
          <a:blip r:embed="rId2" cstate="print"/>
          <a:srcRect/>
          <a:stretch>
            <a:fillRect/>
          </a:stretch>
        </p:blipFill>
        <p:spPr bwMode="auto">
          <a:xfrm>
            <a:off x="7116417" y="162129"/>
            <a:ext cx="1791710" cy="669412"/>
          </a:xfrm>
          <a:prstGeom prst="rect">
            <a:avLst/>
          </a:prstGeom>
          <a:noFill/>
          <a:ln w="9525">
            <a:noFill/>
            <a:miter lim="800000"/>
            <a:headEnd/>
            <a:tailEnd/>
          </a:ln>
          <a:effectLst/>
        </p:spPr>
      </p:pic>
      <p:pic>
        <p:nvPicPr>
          <p:cNvPr id="5" name="Picture 4" descr="UKrawMilk.jpg"/>
          <p:cNvPicPr>
            <a:picLocks noChangeAspect="1"/>
          </p:cNvPicPr>
          <p:nvPr/>
        </p:nvPicPr>
        <p:blipFill>
          <a:blip r:embed="rId3"/>
          <a:srcRect r="3319"/>
          <a:stretch>
            <a:fillRect/>
          </a:stretch>
        </p:blipFill>
        <p:spPr>
          <a:xfrm>
            <a:off x="7269138" y="1532520"/>
            <a:ext cx="2762665" cy="2019300"/>
          </a:xfrm>
          <a:prstGeom prst="rect">
            <a:avLst/>
          </a:prstGeom>
        </p:spPr>
      </p:pic>
      <p:pic>
        <p:nvPicPr>
          <p:cNvPr id="6" name="Picture 5" descr="UKrawMilkRevoluton.jpg"/>
          <p:cNvPicPr>
            <a:picLocks noChangeAspect="1"/>
          </p:cNvPicPr>
          <p:nvPr/>
        </p:nvPicPr>
        <p:blipFill>
          <a:blip r:embed="rId4"/>
          <a:stretch>
            <a:fillRect/>
          </a:stretch>
        </p:blipFill>
        <p:spPr>
          <a:xfrm>
            <a:off x="6269113" y="3536746"/>
            <a:ext cx="3762690" cy="2884729"/>
          </a:xfrm>
          <a:prstGeom prst="rect">
            <a:avLst/>
          </a:prstGeom>
        </p:spPr>
      </p:pic>
      <p:sp>
        <p:nvSpPr>
          <p:cNvPr id="7" name="TextBox 6"/>
          <p:cNvSpPr txBox="1"/>
          <p:nvPr/>
        </p:nvSpPr>
        <p:spPr>
          <a:xfrm>
            <a:off x="416769" y="6497215"/>
            <a:ext cx="7104253" cy="307777"/>
          </a:xfrm>
          <a:prstGeom prst="rect">
            <a:avLst/>
          </a:prstGeom>
          <a:noFill/>
        </p:spPr>
        <p:txBody>
          <a:bodyPr wrap="none" rtlCol="0">
            <a:spAutoFit/>
          </a:bodyPr>
          <a:lstStyle/>
          <a:p>
            <a:r>
              <a:rPr lang="en-US" sz="1400" b="1" dirty="0" smtClean="0">
                <a:solidFill>
                  <a:srgbClr val="377F33"/>
                </a:solidFill>
              </a:rPr>
              <a:t>http://www.zeemaps.com/view?group=208677&amp;x=-3.288567&amp;y=52.633852&amp;z=12</a:t>
            </a:r>
            <a:endParaRPr lang="en-US" sz="1400" b="1" dirty="0">
              <a:solidFill>
                <a:srgbClr val="377F33"/>
              </a:solidFill>
            </a:endParaRPr>
          </a:p>
        </p:txBody>
      </p:sp>
      <p:pic>
        <p:nvPicPr>
          <p:cNvPr id="8" name="Picture 7" descr="UK+IrelandLicensedDairies.JPG"/>
          <p:cNvPicPr>
            <a:picLocks noChangeAspect="1"/>
          </p:cNvPicPr>
          <p:nvPr/>
        </p:nvPicPr>
        <p:blipFill>
          <a:blip r:embed="rId5"/>
          <a:srcRect l="5466" t="2496" r="1552" b="2639"/>
          <a:stretch>
            <a:fillRect/>
          </a:stretch>
        </p:blipFill>
        <p:spPr>
          <a:xfrm>
            <a:off x="1279268" y="2040835"/>
            <a:ext cx="4589916" cy="44300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384" y="282330"/>
            <a:ext cx="12192000" cy="838200"/>
          </a:xfrm>
        </p:spPr>
        <p:txBody>
          <a:bodyPr>
            <a:normAutofit/>
          </a:bodyPr>
          <a:lstStyle/>
          <a:p>
            <a:pPr>
              <a:lnSpc>
                <a:spcPts val="3200"/>
              </a:lnSpc>
              <a:defRPr/>
            </a:pPr>
            <a:r>
              <a:rPr lang="en-US" sz="3200" b="1" dirty="0">
                <a:solidFill>
                  <a:srgbClr val="863A53"/>
                </a:solidFill>
                <a:ea typeface="ＭＳ Ｐゴシック"/>
                <a:cs typeface="Arial"/>
              </a:rPr>
              <a:t>UK</a:t>
            </a:r>
            <a:r>
              <a:rPr lang="en-US" sz="3200" dirty="0">
                <a:solidFill>
                  <a:srgbClr val="863A53"/>
                </a:solidFill>
                <a:ea typeface="ＭＳ Ｐゴシック"/>
                <a:cs typeface="Arial"/>
              </a:rPr>
              <a:t> </a:t>
            </a:r>
            <a:r>
              <a:rPr lang="en-US" sz="3200" b="1" dirty="0">
                <a:solidFill>
                  <a:srgbClr val="863A53"/>
                </a:solidFill>
                <a:ea typeface="ＭＳ Ｐゴシック"/>
                <a:cs typeface="Arial"/>
              </a:rPr>
              <a:t>Food Standards Agency (FSA) </a:t>
            </a:r>
            <a:r>
              <a:rPr lang="en-US" sz="3200" b="1" dirty="0">
                <a:solidFill>
                  <a:srgbClr val="863A53"/>
                </a:solidFill>
                <a:cs typeface="+mj-cs"/>
              </a:rPr>
              <a:t>Approaches</a:t>
            </a:r>
          </a:p>
        </p:txBody>
      </p:sp>
      <p:sp>
        <p:nvSpPr>
          <p:cNvPr id="9" name="TextBox 8"/>
          <p:cNvSpPr txBox="1"/>
          <p:nvPr/>
        </p:nvSpPr>
        <p:spPr>
          <a:xfrm>
            <a:off x="422656" y="921258"/>
            <a:ext cx="11590528" cy="5847755"/>
          </a:xfrm>
          <a:prstGeom prst="rect">
            <a:avLst/>
          </a:prstGeom>
          <a:noFill/>
        </p:spPr>
        <p:txBody>
          <a:bodyPr wrap="square" rtlCol="0">
            <a:spAutoFit/>
          </a:bodyPr>
          <a:lstStyle/>
          <a:p>
            <a:pPr indent="-228600">
              <a:spcBef>
                <a:spcPts val="600"/>
              </a:spcBef>
              <a:spcAft>
                <a:spcPts val="1800"/>
              </a:spcAft>
            </a:pPr>
            <a:r>
              <a:rPr lang="en-US" sz="2400" dirty="0">
                <a:latin typeface="Arial" pitchFamily="34" charset="0"/>
                <a:cs typeface="Arial" pitchFamily="34" charset="0"/>
              </a:rPr>
              <a:t>Government department run by independent board acting </a:t>
            </a:r>
            <a:r>
              <a:rPr lang="en-US" sz="2400" dirty="0" smtClean="0">
                <a:latin typeface="Arial" pitchFamily="34" charset="0"/>
                <a:cs typeface="Arial" pitchFamily="34" charset="0"/>
              </a:rPr>
              <a:t> in </a:t>
            </a:r>
            <a:r>
              <a:rPr lang="en-US" sz="2400" dirty="0">
                <a:latin typeface="Arial" pitchFamily="34" charset="0"/>
                <a:cs typeface="Arial" pitchFamily="34" charset="0"/>
              </a:rPr>
              <a:t>public interest to </a:t>
            </a:r>
            <a:r>
              <a:rPr lang="en-US" sz="2400" b="1" dirty="0">
                <a:solidFill>
                  <a:srgbClr val="00B050"/>
                </a:solidFill>
                <a:latin typeface="Arial" pitchFamily="34" charset="0"/>
                <a:cs typeface="Arial" pitchFamily="34" charset="0"/>
              </a:rPr>
              <a:t>assess</a:t>
            </a:r>
            <a:r>
              <a:rPr lang="en-US" sz="2400" dirty="0">
                <a:latin typeface="Arial" pitchFamily="34" charset="0"/>
                <a:cs typeface="Arial" pitchFamily="34" charset="0"/>
              </a:rPr>
              <a:t>, </a:t>
            </a:r>
            <a:r>
              <a:rPr lang="en-US" sz="2400" b="1" dirty="0">
                <a:solidFill>
                  <a:srgbClr val="0000FF"/>
                </a:solidFill>
                <a:latin typeface="Arial" pitchFamily="34" charset="0"/>
                <a:cs typeface="Arial" pitchFamily="34" charset="0"/>
              </a:rPr>
              <a:t>manage</a:t>
            </a:r>
            <a:r>
              <a:rPr lang="en-US" sz="2400" dirty="0">
                <a:latin typeface="Arial" pitchFamily="34" charset="0"/>
                <a:cs typeface="Arial" pitchFamily="34" charset="0"/>
              </a:rPr>
              <a:t>, and </a:t>
            </a:r>
            <a:r>
              <a:rPr lang="en-US" sz="2400" b="1" dirty="0" smtClean="0">
                <a:solidFill>
                  <a:srgbClr val="7030A0"/>
                </a:solidFill>
                <a:latin typeface="Arial" pitchFamily="34" charset="0"/>
                <a:cs typeface="Arial" pitchFamily="34" charset="0"/>
              </a:rPr>
              <a:t>communicate</a:t>
            </a:r>
            <a:r>
              <a:rPr lang="en-US" sz="2400" dirty="0" smtClean="0">
                <a:latin typeface="Arial" pitchFamily="34" charset="0"/>
                <a:cs typeface="Arial" pitchFamily="34" charset="0"/>
              </a:rPr>
              <a:t> risks </a:t>
            </a:r>
            <a:r>
              <a:rPr lang="en-US" sz="2400" dirty="0">
                <a:latin typeface="Arial" pitchFamily="34" charset="0"/>
                <a:cs typeface="Arial" pitchFamily="34" charset="0"/>
              </a:rPr>
              <a:t>using evidence-based methods </a:t>
            </a: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(Paul </a:t>
            </a:r>
            <a:r>
              <a:rPr lang="en-US" sz="2400" dirty="0">
                <a:latin typeface="Arial" pitchFamily="34" charset="0"/>
                <a:cs typeface="Arial" pitchFamily="34" charset="0"/>
              </a:rPr>
              <a:t>Cook, 2016)</a:t>
            </a:r>
          </a:p>
          <a:p>
            <a:pPr indent="-228600">
              <a:spcBef>
                <a:spcPts val="1800"/>
              </a:spcBef>
              <a:spcAft>
                <a:spcPts val="600"/>
              </a:spcAft>
              <a:buFont typeface="Wingdings" pitchFamily="2" charset="2"/>
              <a:buChar char="Ø"/>
            </a:pPr>
            <a:r>
              <a:rPr lang="en-US" sz="2800" b="1" dirty="0" smtClean="0">
                <a:solidFill>
                  <a:srgbClr val="00B050"/>
                </a:solidFill>
                <a:latin typeface="Arial" pitchFamily="34" charset="0"/>
                <a:cs typeface="Arial" pitchFamily="34" charset="0"/>
              </a:rPr>
              <a:t> Assess</a:t>
            </a:r>
            <a:r>
              <a:rPr lang="en-US" sz="2000" dirty="0" smtClean="0">
                <a:latin typeface="Arial" pitchFamily="34" charset="0"/>
                <a:cs typeface="Arial" pitchFamily="34" charset="0"/>
              </a:rPr>
              <a:t> </a:t>
            </a:r>
            <a:r>
              <a:rPr lang="en-US" sz="2400" dirty="0">
                <a:latin typeface="Arial" pitchFamily="34" charset="0"/>
                <a:cs typeface="Arial" pitchFamily="34" charset="0"/>
              </a:rPr>
              <a:t>using best scientific advice and </a:t>
            </a:r>
            <a:r>
              <a:rPr lang="en-US" sz="2400" b="1" dirty="0">
                <a:latin typeface="Arial" pitchFamily="34" charset="0"/>
                <a:cs typeface="Arial" pitchFamily="34" charset="0"/>
              </a:rPr>
              <a:t>acknowledge  </a:t>
            </a:r>
            <a:r>
              <a:rPr lang="en-US" sz="2400" b="1" dirty="0" smtClean="0">
                <a:latin typeface="Arial" pitchFamily="34" charset="0"/>
                <a:cs typeface="Arial" pitchFamily="34" charset="0"/>
              </a:rPr>
              <a:t>uncertainties;</a:t>
            </a:r>
            <a:r>
              <a:rPr lang="en-US" sz="2400" dirty="0" smtClean="0">
                <a:latin typeface="Arial" pitchFamily="34" charset="0"/>
                <a:cs typeface="Arial" pitchFamily="34" charset="0"/>
              </a:rPr>
              <a:t> </a:t>
            </a:r>
            <a:r>
              <a:rPr lang="en-US" sz="2400" dirty="0">
                <a:latin typeface="Arial" pitchFamily="34" charset="0"/>
                <a:cs typeface="Arial" pitchFamily="34" charset="0"/>
              </a:rPr>
              <a:t/>
            </a:r>
            <a:br>
              <a:rPr lang="en-US" sz="2400" dirty="0">
                <a:latin typeface="Arial" pitchFamily="34" charset="0"/>
                <a:cs typeface="Arial" pitchFamily="34" charset="0"/>
              </a:rPr>
            </a:br>
            <a:r>
              <a:rPr lang="en-US" sz="2400" b="1" dirty="0">
                <a:latin typeface="Arial" pitchFamily="34" charset="0"/>
                <a:cs typeface="Arial" pitchFamily="34" charset="0"/>
              </a:rPr>
              <a:t>re-assess</a:t>
            </a:r>
            <a:r>
              <a:rPr lang="en-US" sz="2400" dirty="0">
                <a:latin typeface="Arial" pitchFamily="34" charset="0"/>
                <a:cs typeface="Arial" pitchFamily="34" charset="0"/>
              </a:rPr>
              <a:t> in the light of </a:t>
            </a:r>
            <a:r>
              <a:rPr lang="en-US" sz="2400" b="1" dirty="0">
                <a:latin typeface="Arial" pitchFamily="34" charset="0"/>
                <a:cs typeface="Arial" pitchFamily="34" charset="0"/>
              </a:rPr>
              <a:t>new </a:t>
            </a:r>
            <a:r>
              <a:rPr lang="en-US" sz="2400" b="1" dirty="0" smtClean="0">
                <a:latin typeface="Arial" pitchFamily="34" charset="0"/>
                <a:cs typeface="Arial" pitchFamily="34" charset="0"/>
              </a:rPr>
              <a:t>evidence </a:t>
            </a:r>
            <a:r>
              <a:rPr lang="en-US" sz="2400" dirty="0">
                <a:latin typeface="Arial" pitchFamily="34" charset="0"/>
                <a:cs typeface="Arial" pitchFamily="34" charset="0"/>
              </a:rPr>
              <a:t>(qualitative or  quantitative)</a:t>
            </a:r>
            <a:endParaRPr lang="en-US" sz="2400" b="1" dirty="0">
              <a:latin typeface="Arial" pitchFamily="34" charset="0"/>
              <a:cs typeface="Arial" pitchFamily="34" charset="0"/>
            </a:endParaRPr>
          </a:p>
          <a:p>
            <a:pPr lvl="1" indent="-228600">
              <a:spcBef>
                <a:spcPts val="600"/>
              </a:spcBef>
              <a:spcAft>
                <a:spcPts val="600"/>
              </a:spcAft>
              <a:buFont typeface="Arial" pitchFamily="34" charset="0"/>
              <a:buChar char="•"/>
            </a:pPr>
            <a:r>
              <a:rPr lang="en-US" sz="2000" b="1" dirty="0" smtClean="0">
                <a:solidFill>
                  <a:srgbClr val="00B050"/>
                </a:solidFill>
                <a:effectLst>
                  <a:outerShdw blurRad="50800" dist="50800" dir="5400000" algn="ctr" rotWithShape="0">
                    <a:srgbClr val="92D050"/>
                  </a:outerShdw>
                </a:effectLst>
                <a:latin typeface="Arial" pitchFamily="34" charset="0"/>
                <a:cs typeface="Arial" pitchFamily="34" charset="0"/>
              </a:rPr>
              <a:t>Top-Down </a:t>
            </a:r>
            <a:r>
              <a:rPr lang="en-US" sz="2000" dirty="0">
                <a:latin typeface="Arial" pitchFamily="34" charset="0"/>
                <a:cs typeface="Arial" pitchFamily="34" charset="0"/>
              </a:rPr>
              <a:t>from epidemiologic evidence from outbreaks</a:t>
            </a:r>
            <a:br>
              <a:rPr lang="en-US" sz="2000" dirty="0">
                <a:latin typeface="Arial" pitchFamily="34" charset="0"/>
                <a:cs typeface="Arial" pitchFamily="34" charset="0"/>
              </a:rPr>
            </a:br>
            <a:r>
              <a:rPr lang="en-US" sz="2000" dirty="0">
                <a:latin typeface="Arial" pitchFamily="34" charset="0"/>
                <a:cs typeface="Arial" pitchFamily="34" charset="0"/>
              </a:rPr>
              <a:t>to define scale and impact of sources</a:t>
            </a:r>
          </a:p>
          <a:p>
            <a:pPr lvl="1" indent="-228600">
              <a:spcBef>
                <a:spcPts val="600"/>
              </a:spcBef>
              <a:spcAft>
                <a:spcPts val="600"/>
              </a:spcAft>
              <a:buFont typeface="Arial" pitchFamily="34" charset="0"/>
              <a:buChar char="•"/>
            </a:pPr>
            <a:r>
              <a:rPr lang="en-US" sz="2000" b="1" dirty="0" smtClean="0">
                <a:solidFill>
                  <a:srgbClr val="00B050"/>
                </a:solidFill>
                <a:effectLst>
                  <a:outerShdw blurRad="50800" dist="50800" dir="5400000" algn="ctr" rotWithShape="0">
                    <a:srgbClr val="92D050"/>
                  </a:outerShdw>
                </a:effectLst>
                <a:latin typeface="Arial" pitchFamily="34" charset="0"/>
                <a:cs typeface="Arial" pitchFamily="34" charset="0"/>
              </a:rPr>
              <a:t>Bottom-Up </a:t>
            </a:r>
            <a:r>
              <a:rPr lang="en-US" sz="2000" dirty="0">
                <a:latin typeface="Arial" pitchFamily="34" charset="0"/>
                <a:cs typeface="Arial" pitchFamily="34" charset="0"/>
              </a:rPr>
              <a:t>from data for microbiology, </a:t>
            </a:r>
            <a:r>
              <a:rPr lang="en-US" sz="2000" dirty="0" smtClean="0">
                <a:latin typeface="Arial" pitchFamily="34" charset="0"/>
                <a:cs typeface="Arial" pitchFamily="34" charset="0"/>
              </a:rPr>
              <a:t>predictive </a:t>
            </a:r>
            <a:r>
              <a:rPr lang="en-US" sz="2000" dirty="0">
                <a:latin typeface="Arial" pitchFamily="34" charset="0"/>
                <a:cs typeface="Arial" pitchFamily="34" charset="0"/>
              </a:rPr>
              <a:t>microbiology, </a:t>
            </a:r>
            <a:r>
              <a:rPr lang="en-US" sz="2000" dirty="0" smtClean="0">
                <a:latin typeface="Arial" pitchFamily="34" charset="0"/>
                <a:cs typeface="Arial" pitchFamily="34" charset="0"/>
              </a:rPr>
              <a:t/>
            </a:r>
            <a:br>
              <a:rPr lang="en-US" sz="2000" dirty="0" smtClean="0">
                <a:latin typeface="Arial" pitchFamily="34" charset="0"/>
                <a:cs typeface="Arial" pitchFamily="34" charset="0"/>
              </a:rPr>
            </a:br>
            <a:r>
              <a:rPr lang="en-US" sz="2000" dirty="0" smtClean="0">
                <a:latin typeface="Arial" pitchFamily="34" charset="0"/>
                <a:cs typeface="Arial" pitchFamily="34" charset="0"/>
              </a:rPr>
              <a:t>and </a:t>
            </a:r>
            <a:r>
              <a:rPr lang="en-US" sz="2000" dirty="0">
                <a:latin typeface="Arial" pitchFamily="34" charset="0"/>
                <a:cs typeface="Arial" pitchFamily="34" charset="0"/>
              </a:rPr>
              <a:t>dose-response </a:t>
            </a:r>
            <a:r>
              <a:rPr lang="en-US" sz="2000" dirty="0" smtClean="0">
                <a:latin typeface="Arial" pitchFamily="34" charset="0"/>
                <a:cs typeface="Arial" pitchFamily="34" charset="0"/>
              </a:rPr>
              <a:t>relationships </a:t>
            </a:r>
            <a:r>
              <a:rPr lang="en-US" sz="2000" dirty="0">
                <a:latin typeface="Arial" pitchFamily="34" charset="0"/>
                <a:cs typeface="Arial" pitchFamily="34" charset="0"/>
              </a:rPr>
              <a:t>linked with human health/disease</a:t>
            </a:r>
          </a:p>
          <a:p>
            <a:pPr indent="-228600">
              <a:spcBef>
                <a:spcPts val="1800"/>
              </a:spcBef>
              <a:spcAft>
                <a:spcPts val="600"/>
              </a:spcAft>
              <a:buFont typeface="Wingdings" pitchFamily="2" charset="2"/>
              <a:buChar char="Ø"/>
            </a:pPr>
            <a:r>
              <a:rPr lang="en-US" sz="2800" b="1" dirty="0" smtClean="0">
                <a:solidFill>
                  <a:srgbClr val="0000FF"/>
                </a:solidFill>
                <a:latin typeface="Arial" pitchFamily="34" charset="0"/>
                <a:cs typeface="Arial" pitchFamily="34" charset="0"/>
              </a:rPr>
              <a:t> Manage</a:t>
            </a:r>
            <a:r>
              <a:rPr lang="en-US" sz="2400" dirty="0">
                <a:latin typeface="Arial" pitchFamily="34" charset="0"/>
                <a:cs typeface="Arial" pitchFamily="34" charset="0"/>
              </a:rPr>
              <a:t>: consistent, proportionate; </a:t>
            </a:r>
            <a:r>
              <a:rPr lang="en-US" sz="2400" dirty="0" smtClean="0">
                <a:latin typeface="Arial" pitchFamily="34" charset="0"/>
                <a:cs typeface="Arial" pitchFamily="34" charset="0"/>
              </a:rPr>
              <a:t>not </a:t>
            </a:r>
            <a:r>
              <a:rPr lang="en-US" sz="2400" dirty="0">
                <a:latin typeface="Arial" pitchFamily="34" charset="0"/>
                <a:cs typeface="Arial" pitchFamily="34" charset="0"/>
              </a:rPr>
              <a:t>claim to eliminate </a:t>
            </a: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risk </a:t>
            </a:r>
            <a:r>
              <a:rPr lang="en-US" sz="2400" dirty="0">
                <a:latin typeface="Arial" pitchFamily="34" charset="0"/>
                <a:cs typeface="Arial" pitchFamily="34" charset="0"/>
              </a:rPr>
              <a:t>(no foods ZERO risk)</a:t>
            </a:r>
          </a:p>
          <a:p>
            <a:pPr indent="-228600">
              <a:spcBef>
                <a:spcPts val="1800"/>
              </a:spcBef>
              <a:spcAft>
                <a:spcPts val="600"/>
              </a:spcAft>
              <a:buFont typeface="Wingdings" pitchFamily="2" charset="2"/>
              <a:buChar char="Ø"/>
            </a:pPr>
            <a:r>
              <a:rPr lang="en-US" sz="2800" b="1" dirty="0" smtClean="0">
                <a:solidFill>
                  <a:srgbClr val="7030A0"/>
                </a:solidFill>
                <a:latin typeface="Arial" pitchFamily="34" charset="0"/>
                <a:cs typeface="Arial" pitchFamily="34" charset="0"/>
              </a:rPr>
              <a:t> Communicate</a:t>
            </a:r>
            <a:r>
              <a:rPr lang="en-US" sz="2000" dirty="0">
                <a:latin typeface="Arial" pitchFamily="34" charset="0"/>
                <a:cs typeface="Arial" pitchFamily="34" charset="0"/>
              </a:rPr>
              <a:t>:</a:t>
            </a:r>
            <a:r>
              <a:rPr lang="en-US" sz="2400" dirty="0">
                <a:latin typeface="Arial" pitchFamily="34" charset="0"/>
                <a:cs typeface="Arial" pitchFamily="34" charset="0"/>
              </a:rPr>
              <a:t> consultation, openness, honesty, role of the media</a:t>
            </a:r>
          </a:p>
        </p:txBody>
      </p:sp>
      <p:sp>
        <p:nvSpPr>
          <p:cNvPr id="19" name="TextBox 18"/>
          <p:cNvSpPr txBox="1"/>
          <p:nvPr/>
        </p:nvSpPr>
        <p:spPr>
          <a:xfrm>
            <a:off x="1507237" y="2061393"/>
            <a:ext cx="9990940" cy="338554"/>
          </a:xfrm>
          <a:prstGeom prst="rect">
            <a:avLst/>
          </a:prstGeom>
          <a:noFill/>
        </p:spPr>
        <p:txBody>
          <a:bodyPr wrap="none" rtlCol="0">
            <a:spAutoFit/>
          </a:bodyPr>
          <a:lstStyle/>
          <a:p>
            <a:r>
              <a:rPr lang="en-US" sz="1600" dirty="0"/>
              <a:t>https://www.foodprotection.org/upl/downloads/meeting/program-overview/573f434f8bd893377a707.pdf</a:t>
            </a:r>
          </a:p>
        </p:txBody>
      </p:sp>
      <p:pic>
        <p:nvPicPr>
          <p:cNvPr id="20" name="Picture 19" descr="UK_FSAfoodWeCanTrustCover.JPG"/>
          <p:cNvPicPr>
            <a:picLocks noChangeAspect="1"/>
          </p:cNvPicPr>
          <p:nvPr/>
        </p:nvPicPr>
        <p:blipFill>
          <a:blip r:embed="rId3" cstate="print"/>
          <a:stretch>
            <a:fillRect/>
          </a:stretch>
        </p:blipFill>
        <p:spPr>
          <a:xfrm>
            <a:off x="9274629" y="3412665"/>
            <a:ext cx="2654990" cy="2826496"/>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1463040"/>
            <a:ext cx="10346266" cy="5059679"/>
          </a:xfrm>
        </p:spPr>
        <p:txBody>
          <a:bodyPr>
            <a:noAutofit/>
          </a:bodyPr>
          <a:lstStyle/>
          <a:p>
            <a:pPr>
              <a:buFont typeface="Wingdings" pitchFamily="2" charset="2"/>
              <a:buChar char="Ø"/>
            </a:pPr>
            <a:r>
              <a:rPr lang="en-US" sz="2400" dirty="0" smtClean="0">
                <a:solidFill>
                  <a:schemeClr val="bg1">
                    <a:lumMod val="65000"/>
                  </a:schemeClr>
                </a:solidFill>
              </a:rPr>
              <a:t>Microbiological discoveries impacting risk assessment, </a:t>
            </a:r>
            <a:br>
              <a:rPr lang="en-US" sz="2400" dirty="0" smtClean="0">
                <a:solidFill>
                  <a:schemeClr val="bg1">
                    <a:lumMod val="65000"/>
                  </a:schemeClr>
                </a:solidFill>
              </a:rPr>
            </a:br>
            <a:r>
              <a:rPr lang="en-US" sz="2400" dirty="0" smtClean="0">
                <a:solidFill>
                  <a:schemeClr val="bg1">
                    <a:lumMod val="65000"/>
                  </a:schemeClr>
                </a:solidFill>
              </a:rPr>
              <a:t>communication, and management</a:t>
            </a:r>
          </a:p>
          <a:p>
            <a:pPr>
              <a:buFont typeface="Wingdings" pitchFamily="2" charset="2"/>
              <a:buChar char="Ø"/>
            </a:pPr>
            <a:r>
              <a:rPr lang="en-US" sz="2400" dirty="0" smtClean="0"/>
              <a:t>‘Milk wars’ around the globe</a:t>
            </a:r>
          </a:p>
          <a:p>
            <a:pPr lvl="1">
              <a:lnSpc>
                <a:spcPct val="150000"/>
              </a:lnSpc>
              <a:buFont typeface="Arial" pitchFamily="34" charset="0"/>
              <a:buChar char="•"/>
            </a:pPr>
            <a:r>
              <a:rPr lang="en-US" sz="2000" dirty="0" smtClean="0">
                <a:solidFill>
                  <a:schemeClr val="bg1">
                    <a:lumMod val="65000"/>
                  </a:schemeClr>
                </a:solidFill>
              </a:rPr>
              <a:t>US history (</a:t>
            </a:r>
            <a:r>
              <a:rPr lang="en-US" sz="2000" dirty="0" err="1" smtClean="0">
                <a:solidFill>
                  <a:schemeClr val="bg1">
                    <a:lumMod val="65000"/>
                  </a:schemeClr>
                </a:solidFill>
              </a:rPr>
              <a:t>Mendelson</a:t>
            </a:r>
            <a:r>
              <a:rPr lang="en-US" sz="2000" dirty="0" smtClean="0">
                <a:solidFill>
                  <a:schemeClr val="bg1">
                    <a:lumMod val="65000"/>
                  </a:schemeClr>
                </a:solidFill>
              </a:rPr>
              <a:t>, 2011)</a:t>
            </a:r>
          </a:p>
          <a:p>
            <a:pPr lvl="1">
              <a:lnSpc>
                <a:spcPct val="150000"/>
              </a:lnSpc>
              <a:buFont typeface="Arial" pitchFamily="34" charset="0"/>
              <a:buChar char="•"/>
            </a:pPr>
            <a:r>
              <a:rPr lang="en-US" sz="2000" dirty="0" smtClean="0">
                <a:solidFill>
                  <a:schemeClr val="bg1">
                    <a:lumMod val="65000"/>
                  </a:schemeClr>
                </a:solidFill>
              </a:rPr>
              <a:t>Australia history</a:t>
            </a:r>
          </a:p>
          <a:p>
            <a:pPr lvl="1">
              <a:lnSpc>
                <a:spcPct val="150000"/>
              </a:lnSpc>
              <a:buFont typeface="Arial" pitchFamily="34" charset="0"/>
              <a:buChar char="•"/>
            </a:pPr>
            <a:r>
              <a:rPr lang="en-US" sz="2000" dirty="0" smtClean="0">
                <a:solidFill>
                  <a:schemeClr val="bg1">
                    <a:lumMod val="65000"/>
                  </a:schemeClr>
                </a:solidFill>
              </a:rPr>
              <a:t>New Zealand history</a:t>
            </a:r>
          </a:p>
          <a:p>
            <a:pPr lvl="1">
              <a:lnSpc>
                <a:spcPct val="150000"/>
              </a:lnSpc>
              <a:buFont typeface="Arial" pitchFamily="34" charset="0"/>
              <a:buChar char="•"/>
            </a:pPr>
            <a:r>
              <a:rPr lang="en-US" sz="2000" dirty="0" smtClean="0">
                <a:solidFill>
                  <a:schemeClr val="bg1">
                    <a:lumMod val="65000"/>
                  </a:schemeClr>
                </a:solidFill>
              </a:rPr>
              <a:t>UK history</a:t>
            </a:r>
          </a:p>
          <a:p>
            <a:pPr>
              <a:buFont typeface="Wingdings" pitchFamily="2" charset="2"/>
              <a:buChar char="Ø"/>
            </a:pPr>
            <a:r>
              <a:rPr lang="en-US" sz="2400" dirty="0" smtClean="0">
                <a:solidFill>
                  <a:schemeClr val="tx1"/>
                </a:solidFill>
              </a:rPr>
              <a:t>Evidence considered in top-down and bottom-up approaches</a:t>
            </a:r>
            <a:endParaRPr lang="en-US" sz="2400" dirty="0">
              <a:solidFill>
                <a:schemeClr val="tx1"/>
              </a:solidFill>
            </a:endParaRPr>
          </a:p>
        </p:txBody>
      </p:sp>
      <p:sp>
        <p:nvSpPr>
          <p:cNvPr id="4" name="Title 1"/>
          <p:cNvSpPr txBox="1">
            <a:spLocks/>
          </p:cNvSpPr>
          <p:nvPr/>
        </p:nvSpPr>
        <p:spPr>
          <a:xfrm>
            <a:off x="809414" y="304800"/>
            <a:ext cx="8596668" cy="1320800"/>
          </a:xfrm>
          <a:prstGeom prst="rect">
            <a:avLst/>
          </a:prstGeom>
        </p:spPr>
        <p:txBody>
          <a:bodyPr vert="horz" lIns="91440" tIns="45720" rIns="91440" bIns="45720" rtlCol="0" anchor="t">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rgbClr val="863A53"/>
                </a:solidFill>
                <a:effectLst/>
                <a:uLnTx/>
                <a:uFillTx/>
                <a:latin typeface="+mj-lt"/>
                <a:ea typeface="+mj-ea"/>
                <a:cs typeface="+mj-cs"/>
              </a:rPr>
              <a:t>Outline: Closing 2017 Webinar Series</a:t>
            </a:r>
            <a:endParaRPr kumimoji="0" lang="en-US" sz="3600" b="0" i="0" u="none" strike="noStrike" kern="1200" cap="none" spc="0" normalizeH="0" baseline="0" noProof="0" dirty="0">
              <a:ln>
                <a:noFill/>
              </a:ln>
              <a:solidFill>
                <a:srgbClr val="863A53"/>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5" y="253117"/>
            <a:ext cx="9939130" cy="711200"/>
          </a:xfrm>
        </p:spPr>
        <p:txBody>
          <a:bodyPr>
            <a:normAutofit fontScale="90000"/>
          </a:bodyPr>
          <a:lstStyle/>
          <a:p>
            <a:pPr algn="ctr"/>
            <a:r>
              <a:rPr lang="en-US" sz="2800" b="1" dirty="0" smtClean="0">
                <a:solidFill>
                  <a:schemeClr val="accent1">
                    <a:lumMod val="50000"/>
                  </a:schemeClr>
                </a:solidFill>
              </a:rPr>
              <a:t>Some Examples of Top-Down, Bottom-Up Assessments for US</a:t>
            </a:r>
            <a:br>
              <a:rPr lang="en-US" sz="2800" b="1" dirty="0" smtClean="0">
                <a:solidFill>
                  <a:schemeClr val="accent1">
                    <a:lumMod val="50000"/>
                  </a:schemeClr>
                </a:solidFill>
              </a:rPr>
            </a:br>
            <a:endParaRPr lang="en-US" sz="2200" b="1" dirty="0">
              <a:solidFill>
                <a:schemeClr val="accent1">
                  <a:lumMod val="50000"/>
                </a:schemeClr>
              </a:solidFill>
            </a:endParaRPr>
          </a:p>
        </p:txBody>
      </p:sp>
      <p:sp>
        <p:nvSpPr>
          <p:cNvPr id="3" name="Content Placeholder 2"/>
          <p:cNvSpPr>
            <a:spLocks noGrp="1"/>
          </p:cNvSpPr>
          <p:nvPr>
            <p:ph idx="1"/>
          </p:nvPr>
        </p:nvSpPr>
        <p:spPr>
          <a:xfrm>
            <a:off x="460587" y="1112745"/>
            <a:ext cx="9045786" cy="4344642"/>
          </a:xfrm>
        </p:spPr>
        <p:txBody>
          <a:bodyPr>
            <a:normAutofit lnSpcReduction="10000"/>
          </a:bodyPr>
          <a:lstStyle/>
          <a:p>
            <a:pPr>
              <a:buFont typeface="Wingdings" pitchFamily="2" charset="2"/>
              <a:buChar char="Ø"/>
            </a:pPr>
            <a:r>
              <a:rPr lang="en-US" sz="2400" b="1" dirty="0" smtClean="0"/>
              <a:t>Top-Down</a:t>
            </a:r>
            <a:r>
              <a:rPr lang="en-US" sz="2400" dirty="0" smtClean="0"/>
              <a:t>, outbreaks reported from 1993-2014 associated with multiple dairy commodities and four pathogens</a:t>
            </a:r>
          </a:p>
          <a:p>
            <a:pPr lvl="1">
              <a:buFont typeface="Arial" pitchFamily="34" charset="0"/>
              <a:buChar char="•"/>
            </a:pPr>
            <a:r>
              <a:rPr lang="en-US" sz="1800" dirty="0" err="1" smtClean="0"/>
              <a:t>Headrich</a:t>
            </a:r>
            <a:r>
              <a:rPr lang="en-US" sz="1800" dirty="0" smtClean="0"/>
              <a:t> et al., (1998; 1973-1992)</a:t>
            </a:r>
          </a:p>
          <a:p>
            <a:pPr lvl="1">
              <a:buFont typeface="Arial" pitchFamily="34" charset="0"/>
              <a:buChar char="•"/>
            </a:pPr>
            <a:r>
              <a:rPr lang="en-US" sz="1800" dirty="0" smtClean="0"/>
              <a:t>Langer et al. (2012; 1993-2006)</a:t>
            </a:r>
          </a:p>
          <a:p>
            <a:pPr lvl="1">
              <a:buFont typeface="Arial" pitchFamily="34" charset="0"/>
              <a:buChar char="•"/>
            </a:pPr>
            <a:r>
              <a:rPr lang="en-US" sz="1800" dirty="0" err="1" smtClean="0"/>
              <a:t>Mungai</a:t>
            </a:r>
            <a:r>
              <a:rPr lang="en-US" sz="1800" dirty="0" smtClean="0"/>
              <a:t> et al. (2015; 2007-2012)</a:t>
            </a:r>
          </a:p>
          <a:p>
            <a:pPr lvl="1">
              <a:buFont typeface="Arial" pitchFamily="34" charset="0"/>
              <a:buChar char="•"/>
            </a:pPr>
            <a:r>
              <a:rPr lang="en-US" sz="1800" dirty="0" err="1" smtClean="0"/>
              <a:t>Costard</a:t>
            </a:r>
            <a:r>
              <a:rPr lang="en-US" sz="1800" dirty="0" smtClean="0"/>
              <a:t> et al. (2017; 2009-2014)</a:t>
            </a:r>
          </a:p>
          <a:p>
            <a:pPr lvl="1">
              <a:buFont typeface="Arial" pitchFamily="34" charset="0"/>
              <a:buChar char="•"/>
            </a:pPr>
            <a:endParaRPr lang="en-US" sz="1800" dirty="0" smtClean="0"/>
          </a:p>
          <a:p>
            <a:pPr>
              <a:buFont typeface="Wingdings" pitchFamily="2" charset="2"/>
              <a:buChar char="Ø"/>
            </a:pPr>
            <a:r>
              <a:rPr lang="en-US" sz="2400" b="1" dirty="0" smtClean="0"/>
              <a:t>Bottom-Up</a:t>
            </a:r>
            <a:r>
              <a:rPr lang="en-US" sz="2400" dirty="0" smtClean="0"/>
              <a:t>, </a:t>
            </a:r>
            <a:r>
              <a:rPr lang="en-US" sz="2400" i="1" dirty="0" smtClean="0"/>
              <a:t>Listeria monocytogenes</a:t>
            </a:r>
          </a:p>
          <a:p>
            <a:pPr lvl="1">
              <a:buFont typeface="Arial" pitchFamily="34" charset="0"/>
              <a:buChar char="•"/>
            </a:pPr>
            <a:r>
              <a:rPr lang="en-US" sz="1800" dirty="0" smtClean="0"/>
              <a:t>FDA/FSIS (2003)</a:t>
            </a:r>
          </a:p>
          <a:p>
            <a:pPr lvl="1">
              <a:buFont typeface="Arial" pitchFamily="34" charset="0"/>
              <a:buChar char="•"/>
            </a:pPr>
            <a:r>
              <a:rPr lang="en-US" sz="1800" dirty="0" err="1" smtClean="0"/>
              <a:t>Latorre</a:t>
            </a:r>
            <a:r>
              <a:rPr lang="en-US" sz="1800" dirty="0" smtClean="0"/>
              <a:t> et al. (2011)</a:t>
            </a:r>
          </a:p>
          <a:p>
            <a:pPr lvl="1">
              <a:buFont typeface="Arial" pitchFamily="34" charset="0"/>
              <a:buChar char="•"/>
            </a:pPr>
            <a:r>
              <a:rPr lang="en-US" sz="1800" dirty="0" err="1" smtClean="0"/>
              <a:t>Stasiewicz</a:t>
            </a:r>
            <a:r>
              <a:rPr lang="en-US" sz="1800" dirty="0" smtClean="0"/>
              <a:t> (2014)</a:t>
            </a:r>
          </a:p>
          <a:p>
            <a:pPr lvl="1"/>
            <a:endParaRPr lang="en-US" dirty="0"/>
          </a:p>
        </p:txBody>
      </p:sp>
      <p:sp>
        <p:nvSpPr>
          <p:cNvPr id="4" name="TextBox 3"/>
          <p:cNvSpPr txBox="1"/>
          <p:nvPr/>
        </p:nvSpPr>
        <p:spPr>
          <a:xfrm>
            <a:off x="789167" y="5579167"/>
            <a:ext cx="8388626" cy="1107996"/>
          </a:xfrm>
          <a:prstGeom prst="rect">
            <a:avLst/>
          </a:prstGeom>
          <a:noFill/>
          <a:ln w="38100">
            <a:solidFill>
              <a:srgbClr val="863A53"/>
            </a:solidFill>
          </a:ln>
        </p:spPr>
        <p:txBody>
          <a:bodyPr wrap="square" rtlCol="0">
            <a:spAutoFit/>
          </a:bodyPr>
          <a:lstStyle/>
          <a:p>
            <a:pPr algn="ctr"/>
            <a:r>
              <a:rPr lang="en-US" sz="2200" b="1" dirty="0" smtClean="0">
                <a:solidFill>
                  <a:schemeClr val="accent1">
                    <a:lumMod val="50000"/>
                  </a:schemeClr>
                </a:solidFill>
              </a:rPr>
              <a:t>Additional assessments including those prepared by </a:t>
            </a:r>
            <a:br>
              <a:rPr lang="en-US" sz="2200" b="1" dirty="0" smtClean="0">
                <a:solidFill>
                  <a:schemeClr val="accent1">
                    <a:lumMod val="50000"/>
                  </a:schemeClr>
                </a:solidFill>
              </a:rPr>
            </a:br>
            <a:r>
              <a:rPr lang="en-US" sz="2200" b="1" dirty="0" smtClean="0">
                <a:solidFill>
                  <a:schemeClr val="accent1">
                    <a:lumMod val="50000"/>
                  </a:schemeClr>
                </a:solidFill>
              </a:rPr>
              <a:t>FSANZ, AFSCA, MPINZ will be considered in </a:t>
            </a:r>
            <a:br>
              <a:rPr lang="en-US" sz="2200" b="1" dirty="0" smtClean="0">
                <a:solidFill>
                  <a:schemeClr val="accent1">
                    <a:lumMod val="50000"/>
                  </a:schemeClr>
                </a:solidFill>
              </a:rPr>
            </a:br>
            <a:r>
              <a:rPr lang="en-US" sz="2200" b="1" dirty="0" smtClean="0">
                <a:solidFill>
                  <a:schemeClr val="accent1">
                    <a:lumMod val="50000"/>
                  </a:schemeClr>
                </a:solidFill>
              </a:rPr>
              <a:t>next phases of Joint SRA RO Project</a:t>
            </a:r>
            <a:endParaRPr lang="en-US" sz="2200" dirty="0">
              <a:solidFill>
                <a:srgbClr val="0070C0"/>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379970" y="1587342"/>
            <a:ext cx="4716356" cy="4385816"/>
          </a:xfrm>
          <a:prstGeom prst="rect">
            <a:avLst/>
          </a:prstGeom>
          <a:noFill/>
        </p:spPr>
        <p:txBody>
          <a:bodyPr wrap="none" rtlCol="0">
            <a:spAutoFit/>
          </a:bodyPr>
          <a:lstStyle/>
          <a:p>
            <a:r>
              <a:rPr lang="en-US" sz="2400" b="1" dirty="0" smtClean="0">
                <a:solidFill>
                  <a:srgbClr val="002060"/>
                </a:solidFill>
                <a:latin typeface="Arial" pitchFamily="34" charset="0"/>
                <a:cs typeface="Arial" pitchFamily="34" charset="0"/>
              </a:rPr>
              <a:t>Pathogens for Dairy Outbreaks</a:t>
            </a:r>
            <a:endParaRPr lang="en-US" sz="2400" b="1" dirty="0">
              <a:solidFill>
                <a:srgbClr val="002060"/>
              </a:solidFill>
              <a:latin typeface="Arial" pitchFamily="34" charset="0"/>
              <a:cs typeface="Arial" pitchFamily="34" charset="0"/>
            </a:endParaRPr>
          </a:p>
          <a:p>
            <a:pPr marL="114300" indent="-114300">
              <a:spcBef>
                <a:spcPts val="600"/>
              </a:spcBef>
              <a:spcAft>
                <a:spcPts val="600"/>
              </a:spcAft>
              <a:buFont typeface="Arial" pitchFamily="34" charset="0"/>
              <a:buChar char="•"/>
            </a:pPr>
            <a:r>
              <a:rPr lang="en-US" sz="1600" b="1" i="1" dirty="0">
                <a:solidFill>
                  <a:schemeClr val="accent1">
                    <a:lumMod val="50000"/>
                  </a:schemeClr>
                </a:solidFill>
                <a:latin typeface="Arial" pitchFamily="34" charset="0"/>
                <a:cs typeface="Arial" pitchFamily="34" charset="0"/>
              </a:rPr>
              <a:t>Bacillus </a:t>
            </a:r>
            <a:r>
              <a:rPr lang="en-US" sz="1600" b="1" dirty="0">
                <a:solidFill>
                  <a:schemeClr val="accent1">
                    <a:lumMod val="50000"/>
                  </a:schemeClr>
                </a:solidFill>
                <a:latin typeface="Arial" pitchFamily="34" charset="0"/>
                <a:cs typeface="Arial" pitchFamily="34" charset="0"/>
              </a:rPr>
              <a:t>(pasteurized)</a:t>
            </a:r>
            <a:endParaRPr lang="en-US" sz="1600" b="1" i="1" dirty="0">
              <a:solidFill>
                <a:schemeClr val="accent1">
                  <a:lumMod val="50000"/>
                </a:schemeClr>
              </a:solidFill>
              <a:latin typeface="Arial" pitchFamily="34" charset="0"/>
              <a:cs typeface="Arial" pitchFamily="34" charset="0"/>
            </a:endParaRPr>
          </a:p>
          <a:p>
            <a:pPr marL="114300" indent="-114300">
              <a:spcBef>
                <a:spcPts val="600"/>
              </a:spcBef>
              <a:spcAft>
                <a:spcPts val="600"/>
              </a:spcAft>
              <a:buFont typeface="Arial" pitchFamily="34" charset="0"/>
              <a:buChar char="•"/>
            </a:pPr>
            <a:r>
              <a:rPr lang="en-US" sz="1600" b="1" i="1" dirty="0" err="1">
                <a:solidFill>
                  <a:schemeClr val="accent5"/>
                </a:solidFill>
                <a:latin typeface="Arial" pitchFamily="34" charset="0"/>
                <a:cs typeface="Arial" pitchFamily="34" charset="0"/>
              </a:rPr>
              <a:t>Brucella</a:t>
            </a:r>
            <a:r>
              <a:rPr lang="en-US" sz="1600" b="1" i="1" dirty="0">
                <a:solidFill>
                  <a:schemeClr val="accent5"/>
                </a:solidFill>
                <a:latin typeface="Arial" pitchFamily="34" charset="0"/>
                <a:cs typeface="Arial" pitchFamily="34" charset="0"/>
              </a:rPr>
              <a:t> </a:t>
            </a:r>
            <a:r>
              <a:rPr lang="en-US" sz="1600" b="1" dirty="0">
                <a:solidFill>
                  <a:schemeClr val="accent5"/>
                </a:solidFill>
                <a:latin typeface="Arial" pitchFamily="34" charset="0"/>
                <a:cs typeface="Arial" pitchFamily="34" charset="0"/>
              </a:rPr>
              <a:t>(unpasteurized)</a:t>
            </a:r>
            <a:endParaRPr lang="en-US" sz="1600" b="1" i="1" dirty="0">
              <a:solidFill>
                <a:schemeClr val="accent5"/>
              </a:solidFill>
              <a:latin typeface="Arial" pitchFamily="34" charset="0"/>
              <a:cs typeface="Arial" pitchFamily="34" charset="0"/>
            </a:endParaRPr>
          </a:p>
          <a:p>
            <a:pPr marL="114300" indent="-114300">
              <a:spcBef>
                <a:spcPts val="600"/>
              </a:spcBef>
              <a:spcAft>
                <a:spcPts val="600"/>
              </a:spcAft>
              <a:buFont typeface="Arial" pitchFamily="34" charset="0"/>
              <a:buChar char="•"/>
            </a:pPr>
            <a:r>
              <a:rPr lang="en-US" sz="1600" b="1" i="1" dirty="0">
                <a:solidFill>
                  <a:schemeClr val="accent5"/>
                </a:solidFill>
                <a:latin typeface="Arial" pitchFamily="34" charset="0"/>
                <a:cs typeface="Arial" pitchFamily="34" charset="0"/>
              </a:rPr>
              <a:t>Campylobacter</a:t>
            </a:r>
            <a:r>
              <a:rPr lang="en-US" sz="1600" b="1" i="1" dirty="0">
                <a:latin typeface="Arial" pitchFamily="34" charset="0"/>
                <a:cs typeface="Arial" pitchFamily="34" charset="0"/>
              </a:rPr>
              <a:t> </a:t>
            </a:r>
            <a:r>
              <a:rPr lang="en-US" sz="1600" b="1" dirty="0">
                <a:latin typeface="Arial" pitchFamily="34" charset="0"/>
                <a:cs typeface="Arial" pitchFamily="34" charset="0"/>
              </a:rPr>
              <a:t>(both)</a:t>
            </a:r>
          </a:p>
          <a:p>
            <a:pPr marL="114300" indent="-114300">
              <a:spcBef>
                <a:spcPts val="600"/>
              </a:spcBef>
              <a:spcAft>
                <a:spcPts val="600"/>
              </a:spcAft>
              <a:buFont typeface="Arial" pitchFamily="34" charset="0"/>
              <a:buChar char="•"/>
            </a:pPr>
            <a:r>
              <a:rPr lang="en-US" sz="1600" b="1" i="1" dirty="0">
                <a:solidFill>
                  <a:schemeClr val="accent1">
                    <a:lumMod val="50000"/>
                  </a:schemeClr>
                </a:solidFill>
                <a:latin typeface="Arial" pitchFamily="34" charset="0"/>
                <a:cs typeface="Arial" pitchFamily="34" charset="0"/>
              </a:rPr>
              <a:t>Clostridium </a:t>
            </a:r>
            <a:r>
              <a:rPr lang="en-US" sz="1600" b="1" dirty="0">
                <a:solidFill>
                  <a:schemeClr val="accent1">
                    <a:lumMod val="50000"/>
                  </a:schemeClr>
                </a:solidFill>
                <a:latin typeface="Arial" pitchFamily="34" charset="0"/>
                <a:cs typeface="Arial" pitchFamily="34" charset="0"/>
              </a:rPr>
              <a:t>(pasteurized)</a:t>
            </a:r>
            <a:endParaRPr lang="en-US" sz="1600" b="1" i="1" dirty="0">
              <a:solidFill>
                <a:schemeClr val="accent1">
                  <a:lumMod val="50000"/>
                </a:schemeClr>
              </a:solidFill>
              <a:latin typeface="Arial" pitchFamily="34" charset="0"/>
              <a:cs typeface="Arial" pitchFamily="34" charset="0"/>
            </a:endParaRPr>
          </a:p>
          <a:p>
            <a:pPr marL="114300" indent="-114300">
              <a:spcBef>
                <a:spcPts val="600"/>
              </a:spcBef>
              <a:spcAft>
                <a:spcPts val="600"/>
              </a:spcAft>
              <a:buFont typeface="Arial" pitchFamily="34" charset="0"/>
              <a:buChar char="•"/>
            </a:pPr>
            <a:r>
              <a:rPr lang="en-US" sz="1600" b="1" i="1" dirty="0">
                <a:solidFill>
                  <a:schemeClr val="accent5"/>
                </a:solidFill>
                <a:latin typeface="Arial" pitchFamily="34" charset="0"/>
                <a:cs typeface="Arial" pitchFamily="34" charset="0"/>
              </a:rPr>
              <a:t>Listeria</a:t>
            </a:r>
            <a:r>
              <a:rPr lang="en-US" sz="1600" b="1" dirty="0">
                <a:latin typeface="Arial" pitchFamily="34" charset="0"/>
                <a:cs typeface="Arial" pitchFamily="34" charset="0"/>
              </a:rPr>
              <a:t> (both)</a:t>
            </a:r>
            <a:endParaRPr lang="en-US" sz="1600" b="1" i="1" dirty="0">
              <a:latin typeface="Arial" pitchFamily="34" charset="0"/>
              <a:cs typeface="Arial" pitchFamily="34" charset="0"/>
            </a:endParaRPr>
          </a:p>
          <a:p>
            <a:pPr marL="114300" indent="-114300">
              <a:spcBef>
                <a:spcPts val="600"/>
              </a:spcBef>
              <a:spcAft>
                <a:spcPts val="600"/>
              </a:spcAft>
              <a:buFont typeface="Arial" pitchFamily="34" charset="0"/>
              <a:buChar char="•"/>
            </a:pPr>
            <a:r>
              <a:rPr lang="en-US" sz="1600" b="1" dirty="0" err="1">
                <a:solidFill>
                  <a:schemeClr val="accent1">
                    <a:lumMod val="50000"/>
                  </a:schemeClr>
                </a:solidFill>
                <a:latin typeface="Arial" pitchFamily="34" charset="0"/>
                <a:cs typeface="Arial" pitchFamily="34" charset="0"/>
              </a:rPr>
              <a:t>Norovirus</a:t>
            </a:r>
            <a:r>
              <a:rPr lang="en-US" sz="1600" b="1" dirty="0">
                <a:solidFill>
                  <a:schemeClr val="accent1">
                    <a:lumMod val="50000"/>
                  </a:schemeClr>
                </a:solidFill>
                <a:latin typeface="Arial" pitchFamily="34" charset="0"/>
                <a:cs typeface="Arial" pitchFamily="34" charset="0"/>
              </a:rPr>
              <a:t> (pasteurized)</a:t>
            </a:r>
          </a:p>
          <a:p>
            <a:pPr marL="114300" indent="-114300">
              <a:spcBef>
                <a:spcPts val="600"/>
              </a:spcBef>
              <a:spcAft>
                <a:spcPts val="600"/>
              </a:spcAft>
              <a:buFont typeface="Arial" pitchFamily="34" charset="0"/>
              <a:buChar char="•"/>
            </a:pPr>
            <a:r>
              <a:rPr lang="en-US" sz="1600" b="1" i="1" dirty="0">
                <a:solidFill>
                  <a:schemeClr val="accent5"/>
                </a:solidFill>
                <a:latin typeface="Arial" pitchFamily="34" charset="0"/>
                <a:cs typeface="Arial" pitchFamily="34" charset="0"/>
              </a:rPr>
              <a:t>Salmonella </a:t>
            </a:r>
            <a:r>
              <a:rPr lang="en-US" sz="1600" b="1" dirty="0">
                <a:solidFill>
                  <a:schemeClr val="accent5"/>
                </a:solidFill>
                <a:latin typeface="Arial" pitchFamily="34" charset="0"/>
                <a:cs typeface="Arial" pitchFamily="34" charset="0"/>
              </a:rPr>
              <a:t>(unpasteurized)</a:t>
            </a:r>
            <a:endParaRPr lang="en-US" sz="1600" b="1" i="1" dirty="0">
              <a:solidFill>
                <a:schemeClr val="accent5"/>
              </a:solidFill>
              <a:latin typeface="Arial" pitchFamily="34" charset="0"/>
              <a:cs typeface="Arial" pitchFamily="34" charset="0"/>
            </a:endParaRPr>
          </a:p>
          <a:p>
            <a:pPr marL="114300" indent="-114300">
              <a:spcBef>
                <a:spcPts val="600"/>
              </a:spcBef>
              <a:spcAft>
                <a:spcPts val="600"/>
              </a:spcAft>
              <a:buFont typeface="Arial" pitchFamily="34" charset="0"/>
              <a:buChar char="•"/>
            </a:pPr>
            <a:r>
              <a:rPr lang="en-US" sz="1600" b="1" i="1" dirty="0" err="1">
                <a:solidFill>
                  <a:schemeClr val="accent5"/>
                </a:solidFill>
                <a:latin typeface="Arial" pitchFamily="34" charset="0"/>
                <a:cs typeface="Arial" pitchFamily="34" charset="0"/>
              </a:rPr>
              <a:t>Shigella</a:t>
            </a:r>
            <a:r>
              <a:rPr lang="en-US" sz="1600" b="1" dirty="0">
                <a:latin typeface="Arial" pitchFamily="34" charset="0"/>
                <a:cs typeface="Arial" pitchFamily="34" charset="0"/>
              </a:rPr>
              <a:t> (both)</a:t>
            </a:r>
            <a:endParaRPr lang="en-US" sz="1600" b="1" i="1" dirty="0">
              <a:latin typeface="Arial" pitchFamily="34" charset="0"/>
              <a:cs typeface="Arial" pitchFamily="34" charset="0"/>
            </a:endParaRPr>
          </a:p>
          <a:p>
            <a:pPr marL="114300" indent="-114300">
              <a:spcBef>
                <a:spcPts val="600"/>
              </a:spcBef>
              <a:spcAft>
                <a:spcPts val="600"/>
              </a:spcAft>
              <a:buFont typeface="Arial" pitchFamily="34" charset="0"/>
              <a:buChar char="•"/>
            </a:pPr>
            <a:r>
              <a:rPr lang="en-US" sz="1600" b="1" i="1" dirty="0">
                <a:solidFill>
                  <a:schemeClr val="accent5"/>
                </a:solidFill>
                <a:latin typeface="Arial" pitchFamily="34" charset="0"/>
                <a:cs typeface="Arial" pitchFamily="34" charset="0"/>
              </a:rPr>
              <a:t>Staphylococcus</a:t>
            </a:r>
            <a:r>
              <a:rPr lang="en-US" sz="1600" b="1" dirty="0">
                <a:latin typeface="Arial" pitchFamily="34" charset="0"/>
                <a:cs typeface="Arial" pitchFamily="34" charset="0"/>
              </a:rPr>
              <a:t> (both)</a:t>
            </a:r>
            <a:endParaRPr lang="en-US" sz="1600" b="1" i="1" dirty="0">
              <a:latin typeface="Arial" pitchFamily="34" charset="0"/>
              <a:cs typeface="Arial" pitchFamily="34" charset="0"/>
            </a:endParaRPr>
          </a:p>
          <a:p>
            <a:pPr marL="114300" indent="-114300">
              <a:spcBef>
                <a:spcPts val="600"/>
              </a:spcBef>
              <a:spcAft>
                <a:spcPts val="600"/>
              </a:spcAft>
              <a:buFont typeface="Arial" pitchFamily="34" charset="0"/>
              <a:buChar char="•"/>
            </a:pPr>
            <a:r>
              <a:rPr lang="en-US" sz="1600" b="1" dirty="0">
                <a:solidFill>
                  <a:schemeClr val="accent5"/>
                </a:solidFill>
                <a:latin typeface="Arial" pitchFamily="34" charset="0"/>
                <a:cs typeface="Arial" pitchFamily="34" charset="0"/>
              </a:rPr>
              <a:t>STECs/VTECs (unpasteurized)</a:t>
            </a:r>
            <a:endParaRPr lang="en-US" sz="2000" b="1" dirty="0">
              <a:solidFill>
                <a:schemeClr val="accent5"/>
              </a:solidFill>
              <a:latin typeface="Arial" pitchFamily="34" charset="0"/>
              <a:cs typeface="Arial" pitchFamily="34" charset="0"/>
            </a:endParaRPr>
          </a:p>
        </p:txBody>
      </p:sp>
      <p:sp>
        <p:nvSpPr>
          <p:cNvPr id="11" name="TextBox 10"/>
          <p:cNvSpPr txBox="1"/>
          <p:nvPr/>
        </p:nvSpPr>
        <p:spPr>
          <a:xfrm>
            <a:off x="1" y="63500"/>
            <a:ext cx="12191999" cy="1046440"/>
          </a:xfrm>
          <a:prstGeom prst="rect">
            <a:avLst/>
          </a:prstGeom>
          <a:noFill/>
        </p:spPr>
        <p:txBody>
          <a:bodyPr wrap="square" rtlCol="0">
            <a:spAutoFit/>
          </a:bodyPr>
          <a:lstStyle/>
          <a:p>
            <a:pPr algn="ctr"/>
            <a:r>
              <a:rPr lang="en-US" sz="3400" b="1" dirty="0" smtClean="0">
                <a:solidFill>
                  <a:srgbClr val="863A53"/>
                </a:solidFill>
                <a:latin typeface="+mn-lt"/>
              </a:rPr>
              <a:t>Top-Down </a:t>
            </a:r>
            <a:r>
              <a:rPr lang="en-US" sz="3400" b="1" dirty="0">
                <a:solidFill>
                  <a:srgbClr val="863A53"/>
                </a:solidFill>
                <a:latin typeface="+mn-lt"/>
              </a:rPr>
              <a:t>Evidence from US </a:t>
            </a:r>
            <a:r>
              <a:rPr lang="en-US" sz="3400" b="1" dirty="0" smtClean="0">
                <a:solidFill>
                  <a:srgbClr val="863A53"/>
                </a:solidFill>
                <a:latin typeface="+mn-lt"/>
              </a:rPr>
              <a:t>Outbreaks (1993-2006)</a:t>
            </a:r>
          </a:p>
          <a:p>
            <a:pPr algn="ctr"/>
            <a:r>
              <a:rPr lang="en-US" sz="2800" b="1" dirty="0" smtClean="0">
                <a:solidFill>
                  <a:srgbClr val="002060"/>
                </a:solidFill>
              </a:rPr>
              <a:t>Neither Milk is </a:t>
            </a:r>
            <a:r>
              <a:rPr lang="en-US" sz="2800" b="1" dirty="0" smtClean="0">
                <a:solidFill>
                  <a:srgbClr val="863A53"/>
                </a:solidFill>
              </a:rPr>
              <a:t>Risk-Free</a:t>
            </a:r>
            <a:r>
              <a:rPr lang="en-US" sz="2800" b="1" dirty="0" smtClean="0">
                <a:solidFill>
                  <a:srgbClr val="863A53"/>
                </a:solidFill>
                <a:latin typeface="+mn-lt"/>
              </a:rPr>
              <a:t> </a:t>
            </a:r>
            <a:endParaRPr lang="en-US" sz="2800" b="1" dirty="0">
              <a:solidFill>
                <a:srgbClr val="863A53"/>
              </a:solidFill>
              <a:latin typeface="+mn-lt"/>
            </a:endParaRPr>
          </a:p>
        </p:txBody>
      </p:sp>
      <p:grpSp>
        <p:nvGrpSpPr>
          <p:cNvPr id="12" name="Group 11"/>
          <p:cNvGrpSpPr/>
          <p:nvPr/>
        </p:nvGrpSpPr>
        <p:grpSpPr>
          <a:xfrm>
            <a:off x="5144490" y="1524879"/>
            <a:ext cx="7047510" cy="4980227"/>
            <a:chOff x="4362612" y="1591140"/>
            <a:chExt cx="7047510" cy="4980227"/>
          </a:xfrm>
        </p:grpSpPr>
        <p:sp>
          <p:nvSpPr>
            <p:cNvPr id="7" name="TextBox 6"/>
            <p:cNvSpPr txBox="1"/>
            <p:nvPr/>
          </p:nvSpPr>
          <p:spPr>
            <a:xfrm>
              <a:off x="4362612" y="5709593"/>
              <a:ext cx="7036904" cy="861774"/>
            </a:xfrm>
            <a:prstGeom prst="rect">
              <a:avLst/>
            </a:prstGeom>
            <a:noFill/>
            <a:ln>
              <a:solidFill>
                <a:schemeClr val="tx1"/>
              </a:solidFill>
            </a:ln>
          </p:spPr>
          <p:txBody>
            <a:bodyPr wrap="square" rtlCol="0">
              <a:spAutoFit/>
            </a:bodyPr>
            <a:lstStyle/>
            <a:p>
              <a:pPr marL="234950" indent="-234950">
                <a:lnSpc>
                  <a:spcPts val="2000"/>
                </a:lnSpc>
                <a:buFont typeface="Arial" pitchFamily="34" charset="0"/>
                <a:buChar char="•"/>
              </a:pPr>
              <a:r>
                <a:rPr lang="en-US" sz="1600" dirty="0" smtClean="0">
                  <a:latin typeface="Arial" pitchFamily="34" charset="0"/>
                  <a:cs typeface="Arial" pitchFamily="34" charset="0"/>
                </a:rPr>
                <a:t>Any of the 46 </a:t>
              </a:r>
              <a:r>
                <a:rPr lang="en-US" sz="1600" b="1" dirty="0" smtClean="0">
                  <a:solidFill>
                    <a:srgbClr val="C00000"/>
                  </a:solidFill>
                  <a:latin typeface="Arial" pitchFamily="34" charset="0"/>
                  <a:cs typeface="Arial" pitchFamily="34" charset="0"/>
                </a:rPr>
                <a:t>outbreaks</a:t>
              </a:r>
              <a:r>
                <a:rPr lang="en-US" sz="1600" dirty="0" smtClean="0">
                  <a:latin typeface="Arial" pitchFamily="34" charset="0"/>
                  <a:cs typeface="Arial" pitchFamily="34" charset="0"/>
                </a:rPr>
                <a:t> </a:t>
              </a:r>
              <a:r>
                <a:rPr lang="en-US" sz="1600" b="1" dirty="0" smtClean="0">
                  <a:solidFill>
                    <a:srgbClr val="C00000"/>
                  </a:solidFill>
                  <a:latin typeface="Arial" pitchFamily="34" charset="0"/>
                  <a:cs typeface="Arial" pitchFamily="34" charset="0"/>
                </a:rPr>
                <a:t>associated with unpasteurized milk </a:t>
              </a:r>
              <a:r>
                <a:rPr lang="en-US" sz="1600" dirty="0" smtClean="0">
                  <a:latin typeface="Arial" pitchFamily="34" charset="0"/>
                  <a:cs typeface="Arial" pitchFamily="34" charset="0"/>
                </a:rPr>
                <a:t>representative of </a:t>
              </a:r>
              <a:r>
                <a:rPr lang="en-US" sz="1600" b="1" dirty="0" smtClean="0">
                  <a:solidFill>
                    <a:srgbClr val="C00000"/>
                  </a:solidFill>
                  <a:latin typeface="Arial" pitchFamily="34" charset="0"/>
                  <a:cs typeface="Arial" pitchFamily="34" charset="0"/>
                </a:rPr>
                <a:t>certified raw milk </a:t>
              </a:r>
              <a:r>
                <a:rPr lang="en-US" sz="1600" dirty="0" smtClean="0">
                  <a:latin typeface="Arial" pitchFamily="34" charset="0"/>
                  <a:cs typeface="Arial" pitchFamily="34" charset="0"/>
                </a:rPr>
                <a:t>produced on licensed farms?</a:t>
              </a:r>
            </a:p>
            <a:p>
              <a:pPr marL="234950" indent="-234950">
                <a:lnSpc>
                  <a:spcPts val="2000"/>
                </a:lnSpc>
                <a:buFont typeface="Arial" pitchFamily="34" charset="0"/>
                <a:buChar char="•"/>
              </a:pPr>
              <a:r>
                <a:rPr lang="en-US" sz="1600" b="1" dirty="0" smtClean="0">
                  <a:solidFill>
                    <a:srgbClr val="C00000"/>
                  </a:solidFill>
                  <a:latin typeface="Arial" pitchFamily="34" charset="0"/>
                  <a:cs typeface="Arial" pitchFamily="34" charset="0"/>
                </a:rPr>
                <a:t>Raw data not available </a:t>
              </a:r>
              <a:r>
                <a:rPr lang="en-US" sz="1600" dirty="0" smtClean="0">
                  <a:latin typeface="Arial" pitchFamily="34" charset="0"/>
                  <a:cs typeface="Arial" pitchFamily="34" charset="0"/>
                </a:rPr>
                <a:t>from study authors</a:t>
              </a:r>
              <a:endParaRPr lang="en-US" sz="1600" dirty="0">
                <a:latin typeface="Arial" pitchFamily="34" charset="0"/>
                <a:cs typeface="Arial" pitchFamily="34" charset="0"/>
              </a:endParaRPr>
            </a:p>
          </p:txBody>
        </p:sp>
        <p:grpSp>
          <p:nvGrpSpPr>
            <p:cNvPr id="2" name="Group 11"/>
            <p:cNvGrpSpPr/>
            <p:nvPr/>
          </p:nvGrpSpPr>
          <p:grpSpPr>
            <a:xfrm>
              <a:off x="4530577" y="1591140"/>
              <a:ext cx="6700974" cy="3345121"/>
              <a:chOff x="3417461" y="1651000"/>
              <a:chExt cx="5599626" cy="3164551"/>
            </a:xfrm>
          </p:grpSpPr>
          <p:pic>
            <p:nvPicPr>
              <p:cNvPr id="12290" name="Picture 2"/>
              <p:cNvPicPr>
                <a:picLocks noChangeAspect="1" noChangeArrowheads="1"/>
              </p:cNvPicPr>
              <p:nvPr/>
            </p:nvPicPr>
            <p:blipFill>
              <a:blip r:embed="rId2" cstate="print"/>
              <a:srcRect/>
              <a:stretch>
                <a:fillRect/>
              </a:stretch>
            </p:blipFill>
            <p:spPr bwMode="auto">
              <a:xfrm>
                <a:off x="3417461" y="1651000"/>
                <a:ext cx="5497939" cy="3164551"/>
              </a:xfrm>
              <a:prstGeom prst="rect">
                <a:avLst/>
              </a:prstGeom>
              <a:noFill/>
              <a:ln w="9525">
                <a:solidFill>
                  <a:srgbClr val="002060"/>
                </a:solidFill>
                <a:miter lim="800000"/>
                <a:headEnd/>
                <a:tailEnd/>
              </a:ln>
            </p:spPr>
          </p:pic>
          <p:sp>
            <p:nvSpPr>
              <p:cNvPr id="8" name="TextBox 7"/>
              <p:cNvSpPr txBox="1"/>
              <p:nvPr/>
            </p:nvSpPr>
            <p:spPr>
              <a:xfrm>
                <a:off x="5243337" y="1874293"/>
                <a:ext cx="3773750" cy="545858"/>
              </a:xfrm>
              <a:prstGeom prst="rect">
                <a:avLst/>
              </a:prstGeom>
              <a:noFill/>
            </p:spPr>
            <p:txBody>
              <a:bodyPr wrap="none" rtlCol="0">
                <a:spAutoFit/>
              </a:bodyPr>
              <a:lstStyle/>
              <a:p>
                <a:pPr>
                  <a:spcBef>
                    <a:spcPts val="600"/>
                  </a:spcBef>
                  <a:spcAft>
                    <a:spcPts val="0"/>
                  </a:spcAft>
                </a:pPr>
                <a:r>
                  <a:rPr lang="en-US" sz="1200" b="1" dirty="0" smtClean="0">
                    <a:solidFill>
                      <a:schemeClr val="accent5"/>
                    </a:solidFill>
                    <a:latin typeface="+mn-lt"/>
                  </a:rPr>
                  <a:t>46 milk outbreaks		930 cases     	71 </a:t>
                </a:r>
                <a:r>
                  <a:rPr lang="en-US" sz="1200" b="1" dirty="0">
                    <a:solidFill>
                      <a:schemeClr val="accent5"/>
                    </a:solidFill>
                    <a:latin typeface="+mn-lt"/>
                  </a:rPr>
                  <a:t>hospitalized</a:t>
                </a:r>
              </a:p>
              <a:p>
                <a:pPr>
                  <a:spcBef>
                    <a:spcPts val="600"/>
                  </a:spcBef>
                  <a:spcAft>
                    <a:spcPts val="0"/>
                  </a:spcAft>
                </a:pPr>
                <a:r>
                  <a:rPr lang="en-US" sz="1200" b="1" dirty="0" smtClean="0">
                    <a:solidFill>
                      <a:schemeClr val="accent1">
                        <a:lumMod val="50000"/>
                      </a:schemeClr>
                    </a:solidFill>
                    <a:latin typeface="+mn-lt"/>
                  </a:rPr>
                  <a:t>10 milk outbreaks		2,098 cases		20 </a:t>
                </a:r>
                <a:r>
                  <a:rPr lang="en-US" sz="1200" b="1" dirty="0">
                    <a:solidFill>
                      <a:schemeClr val="accent1">
                        <a:lumMod val="50000"/>
                      </a:schemeClr>
                    </a:solidFill>
                    <a:latin typeface="+mn-lt"/>
                  </a:rPr>
                  <a:t>hospitalized</a:t>
                </a:r>
              </a:p>
            </p:txBody>
          </p:sp>
        </p:grpSp>
        <p:sp>
          <p:nvSpPr>
            <p:cNvPr id="10" name="TextBox 9"/>
            <p:cNvSpPr txBox="1"/>
            <p:nvPr/>
          </p:nvSpPr>
          <p:spPr>
            <a:xfrm>
              <a:off x="4735008" y="4939682"/>
              <a:ext cx="6573520" cy="307777"/>
            </a:xfrm>
            <a:prstGeom prst="rect">
              <a:avLst/>
            </a:prstGeom>
            <a:noFill/>
          </p:spPr>
          <p:txBody>
            <a:bodyPr wrap="square" rtlCol="0">
              <a:spAutoFit/>
            </a:bodyPr>
            <a:lstStyle/>
            <a:p>
              <a:pPr algn="ctr"/>
              <a:r>
                <a:rPr lang="en-US" sz="1400" b="1" dirty="0" smtClean="0">
                  <a:latin typeface="Arial" pitchFamily="34" charset="0"/>
                  <a:cs typeface="Arial" pitchFamily="34" charset="0"/>
                </a:rPr>
                <a:t>Number of dairy associated outbreaks, 1993-2006 </a:t>
              </a:r>
              <a:r>
                <a:rPr lang="en-US" sz="1400" dirty="0" smtClean="0">
                  <a:latin typeface="Arial" pitchFamily="34" charset="0"/>
                  <a:cs typeface="Arial" pitchFamily="34" charset="0"/>
                </a:rPr>
                <a:t>(Langer </a:t>
              </a:r>
              <a:r>
                <a:rPr lang="en-US" sz="1400" dirty="0">
                  <a:latin typeface="Arial" pitchFamily="34" charset="0"/>
                  <a:cs typeface="Arial" pitchFamily="34" charset="0"/>
                </a:rPr>
                <a:t>et al., 2012)</a:t>
              </a:r>
            </a:p>
          </p:txBody>
        </p:sp>
        <p:sp>
          <p:nvSpPr>
            <p:cNvPr id="13" name="TextBox 12"/>
            <p:cNvSpPr txBox="1"/>
            <p:nvPr/>
          </p:nvSpPr>
          <p:spPr>
            <a:xfrm>
              <a:off x="4386469" y="5352867"/>
              <a:ext cx="7023653" cy="400110"/>
            </a:xfrm>
            <a:prstGeom prst="rect">
              <a:avLst/>
            </a:prstGeom>
            <a:noFill/>
          </p:spPr>
          <p:txBody>
            <a:bodyPr wrap="square" rtlCol="0">
              <a:spAutoFit/>
            </a:bodyPr>
            <a:lstStyle/>
            <a:p>
              <a:pPr algn="ctr"/>
              <a:r>
                <a:rPr lang="en-US" sz="2000" b="1" dirty="0" smtClean="0">
                  <a:solidFill>
                    <a:srgbClr val="C00000"/>
                  </a:solidFill>
                  <a:latin typeface="Arial" pitchFamily="34" charset="0"/>
                  <a:cs typeface="Arial" pitchFamily="34" charset="0"/>
                </a:rPr>
                <a:t>Uncertainties</a:t>
              </a:r>
              <a:endParaRPr lang="en-US" dirty="0"/>
            </a:p>
          </p:txBody>
        </p:sp>
      </p:grpSp>
      <p:sp>
        <p:nvSpPr>
          <p:cNvPr id="14" name="Rounded Rectangle 13"/>
          <p:cNvSpPr/>
          <p:nvPr/>
        </p:nvSpPr>
        <p:spPr>
          <a:xfrm>
            <a:off x="6025244" y="1616529"/>
            <a:ext cx="5943600" cy="800100"/>
          </a:xfrm>
          <a:prstGeom prst="roundRect">
            <a:avLst/>
          </a:prstGeom>
          <a:noFill/>
          <a:ln w="38100">
            <a:solidFill>
              <a:srgbClr val="863A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8296"/>
            <a:ext cx="9872870" cy="842682"/>
          </a:xfrm>
        </p:spPr>
        <p:txBody>
          <a:bodyPr/>
          <a:lstStyle/>
          <a:p>
            <a:pPr algn="ctr"/>
            <a:r>
              <a:rPr lang="en-US" b="1" dirty="0" smtClean="0">
                <a:solidFill>
                  <a:srgbClr val="863A53"/>
                </a:solidFill>
              </a:rPr>
              <a:t>Peg Coleman and Warner North</a:t>
            </a:r>
            <a:endParaRPr lang="en-US" b="1" dirty="0">
              <a:solidFill>
                <a:srgbClr val="863A53"/>
              </a:solidFill>
            </a:endParaRPr>
          </a:p>
        </p:txBody>
      </p:sp>
      <p:sp>
        <p:nvSpPr>
          <p:cNvPr id="3" name="Content Placeholder 2"/>
          <p:cNvSpPr>
            <a:spLocks noGrp="1"/>
          </p:cNvSpPr>
          <p:nvPr>
            <p:ph idx="1"/>
          </p:nvPr>
        </p:nvSpPr>
        <p:spPr>
          <a:xfrm>
            <a:off x="412484" y="1448673"/>
            <a:ext cx="9486889" cy="5058143"/>
          </a:xfrm>
        </p:spPr>
        <p:txBody>
          <a:bodyPr>
            <a:normAutofit/>
          </a:bodyPr>
          <a:lstStyle/>
          <a:p>
            <a:pPr>
              <a:buFont typeface="Wingdings" pitchFamily="2" charset="2"/>
              <a:buChar char="Ø"/>
            </a:pPr>
            <a:r>
              <a:rPr lang="en-US" sz="2000" b="1" dirty="0" smtClean="0"/>
              <a:t>Peg Coleman </a:t>
            </a:r>
            <a:r>
              <a:rPr lang="en-US" sz="2000" dirty="0" smtClean="0"/>
              <a:t>	Website: </a:t>
            </a:r>
            <a:r>
              <a:rPr lang="en-US" sz="2000" dirty="0" smtClean="0">
                <a:hlinkClick r:id="rId2"/>
              </a:rPr>
              <a:t>http://www.colemanscientific.org/</a:t>
            </a:r>
            <a:r>
              <a:rPr lang="en-US" sz="2000" dirty="0" smtClean="0"/>
              <a:t>;  </a:t>
            </a:r>
            <a:br>
              <a:rPr lang="en-US" sz="2000" dirty="0" smtClean="0"/>
            </a:br>
            <a:r>
              <a:rPr lang="en-US" sz="2000" dirty="0" smtClean="0"/>
              <a:t>E-mail </a:t>
            </a:r>
            <a:r>
              <a:rPr lang="en-US" sz="2000" dirty="0" smtClean="0">
                <a:hlinkClick r:id="rId3"/>
              </a:rPr>
              <a:t>colemanmellen@gmail.com</a:t>
            </a:r>
            <a:r>
              <a:rPr lang="en-US" sz="2000" dirty="0" smtClean="0"/>
              <a:t>. </a:t>
            </a:r>
          </a:p>
          <a:p>
            <a:pPr lvl="1">
              <a:buFont typeface="Arial" pitchFamily="34" charset="0"/>
              <a:buChar char="•"/>
            </a:pPr>
            <a:r>
              <a:rPr lang="en-US" sz="2000" dirty="0" smtClean="0"/>
              <a:t>Upstate New York State SRA President</a:t>
            </a:r>
          </a:p>
          <a:p>
            <a:pPr lvl="1">
              <a:buFont typeface="Arial" pitchFamily="34" charset="0"/>
              <a:buChar char="•"/>
            </a:pPr>
            <a:r>
              <a:rPr lang="en-US" sz="2000" dirty="0" smtClean="0"/>
              <a:t>Member of Editorial Board for </a:t>
            </a:r>
            <a:r>
              <a:rPr lang="en-US" sz="2000" i="1" dirty="0" smtClean="0"/>
              <a:t>Risk Analysis, An International Journal</a:t>
            </a:r>
            <a:endParaRPr lang="en-US" sz="2000" dirty="0" smtClean="0"/>
          </a:p>
          <a:p>
            <a:pPr lvl="1">
              <a:buFont typeface="Arial" pitchFamily="34" charset="0"/>
              <a:buChar char="•"/>
            </a:pPr>
            <a:r>
              <a:rPr lang="en-US" sz="2000" dirty="0" smtClean="0"/>
              <a:t>Microbial Risk Assessment and Dose-Response Specialty Groups; Background in microbiology and microbial risk assessment </a:t>
            </a:r>
          </a:p>
          <a:p>
            <a:pPr>
              <a:spcBef>
                <a:spcPts val="2400"/>
              </a:spcBef>
              <a:buFont typeface="Wingdings" pitchFamily="2" charset="2"/>
              <a:buChar char="Ø"/>
            </a:pPr>
            <a:r>
              <a:rPr lang="en-US" sz="2000" b="1" dirty="0" smtClean="0"/>
              <a:t>Warner North</a:t>
            </a:r>
            <a:r>
              <a:rPr lang="en-US" sz="2000" dirty="0" smtClean="0"/>
              <a:t>	Website: </a:t>
            </a:r>
            <a:r>
              <a:rPr lang="en-US" sz="2000" dirty="0" smtClean="0">
                <a:hlinkClick r:id="rId4"/>
              </a:rPr>
              <a:t>www.northworks.net</a:t>
            </a:r>
            <a:r>
              <a:rPr lang="en-US" sz="2000" dirty="0" smtClean="0"/>
              <a:t>; </a:t>
            </a:r>
            <a:br>
              <a:rPr lang="en-US" sz="2000" dirty="0" smtClean="0"/>
            </a:br>
            <a:r>
              <a:rPr lang="en-US" sz="2000" dirty="0" smtClean="0"/>
              <a:t>E-mail: </a:t>
            </a:r>
            <a:r>
              <a:rPr lang="en-US" sz="2000" dirty="0" smtClean="0">
                <a:hlinkClick r:id="rId5"/>
              </a:rPr>
              <a:t>northworks@mindspring.com</a:t>
            </a:r>
            <a:r>
              <a:rPr lang="en-US" sz="2000" dirty="0" smtClean="0"/>
              <a:t>.</a:t>
            </a:r>
          </a:p>
          <a:p>
            <a:pPr lvl="1">
              <a:buFont typeface="Arial" pitchFamily="34" charset="0"/>
              <a:buChar char="•"/>
            </a:pPr>
            <a:r>
              <a:rPr lang="en-US" sz="2000" dirty="0" smtClean="0"/>
              <a:t>SRA President  1991-1992  </a:t>
            </a:r>
          </a:p>
          <a:p>
            <a:pPr lvl="1">
              <a:buFont typeface="Arial" pitchFamily="34" charset="0"/>
              <a:buChar char="•"/>
            </a:pPr>
            <a:r>
              <a:rPr lang="en-US" sz="2000" dirty="0" smtClean="0"/>
              <a:t>Area Editor for decision sciences, </a:t>
            </a:r>
            <a:r>
              <a:rPr lang="en-US" sz="2000" i="1" dirty="0" smtClean="0"/>
              <a:t>Risk Analysis, An International Journal</a:t>
            </a:r>
          </a:p>
          <a:p>
            <a:pPr lvl="1">
              <a:buFont typeface="Arial" pitchFamily="34" charset="0"/>
              <a:buChar char="•"/>
            </a:pPr>
            <a:r>
              <a:rPr lang="en-US" sz="2000" dirty="0" smtClean="0"/>
              <a:t>Background in physics, decision analysis, probabilistic modeling  </a:t>
            </a:r>
          </a:p>
          <a:p>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5531"/>
            <a:ext cx="9687339" cy="711200"/>
          </a:xfrm>
        </p:spPr>
        <p:txBody>
          <a:bodyPr>
            <a:normAutofit/>
          </a:bodyPr>
          <a:lstStyle/>
          <a:p>
            <a:pPr algn="ctr"/>
            <a:r>
              <a:rPr lang="en-US" sz="3000" b="1" dirty="0" smtClean="0">
                <a:solidFill>
                  <a:srgbClr val="863A53"/>
                </a:solidFill>
              </a:rPr>
              <a:t>Correlative Evidence from Epidemiologic Studies</a:t>
            </a:r>
            <a:endParaRPr lang="en-US" sz="3000" b="1" dirty="0">
              <a:solidFill>
                <a:srgbClr val="863A53"/>
              </a:solidFill>
            </a:endParaRPr>
          </a:p>
        </p:txBody>
      </p:sp>
      <p:sp>
        <p:nvSpPr>
          <p:cNvPr id="3" name="Content Placeholder 2"/>
          <p:cNvSpPr>
            <a:spLocks noGrp="1"/>
          </p:cNvSpPr>
          <p:nvPr>
            <p:ph idx="1"/>
          </p:nvPr>
        </p:nvSpPr>
        <p:spPr>
          <a:xfrm>
            <a:off x="213600" y="1086678"/>
            <a:ext cx="10099366" cy="970722"/>
          </a:xfrm>
        </p:spPr>
        <p:txBody>
          <a:bodyPr>
            <a:normAutofit/>
          </a:bodyPr>
          <a:lstStyle/>
          <a:p>
            <a:pPr>
              <a:buFont typeface="Wingdings" pitchFamily="2" charset="2"/>
              <a:buChar char="Ø"/>
            </a:pPr>
            <a:r>
              <a:rPr lang="en-US" sz="2400" dirty="0" smtClean="0"/>
              <a:t>Data from outbreaks may be poorly predictive of future outbreaks </a:t>
            </a:r>
            <a:br>
              <a:rPr lang="en-US" sz="2400" dirty="0" smtClean="0"/>
            </a:br>
            <a:r>
              <a:rPr lang="en-US" sz="2400" dirty="0" smtClean="0"/>
              <a:t>or the numbers of associated illnesses, hospitalizations, and deaths </a:t>
            </a:r>
          </a:p>
          <a:p>
            <a:endParaRPr lang="en-US" sz="2400" dirty="0" smtClean="0"/>
          </a:p>
          <a:p>
            <a:endParaRPr lang="en-US" sz="2400" dirty="0" smtClean="0"/>
          </a:p>
          <a:p>
            <a:pPr>
              <a:buNone/>
            </a:pPr>
            <a:endParaRPr lang="en-US" sz="2400" dirty="0" smtClean="0"/>
          </a:p>
        </p:txBody>
      </p:sp>
      <p:sp>
        <p:nvSpPr>
          <p:cNvPr id="4" name="TextBox 3"/>
          <p:cNvSpPr txBox="1"/>
          <p:nvPr/>
        </p:nvSpPr>
        <p:spPr>
          <a:xfrm>
            <a:off x="711353" y="2187715"/>
            <a:ext cx="9051235" cy="1015663"/>
          </a:xfrm>
          <a:prstGeom prst="rect">
            <a:avLst/>
          </a:prstGeom>
          <a:solidFill>
            <a:schemeClr val="accent1">
              <a:lumMod val="20000"/>
              <a:lumOff val="80000"/>
            </a:schemeClr>
          </a:solidFill>
          <a:ln w="38100">
            <a:solidFill>
              <a:srgbClr val="0070C0"/>
            </a:solidFill>
          </a:ln>
        </p:spPr>
        <p:txBody>
          <a:bodyPr wrap="square" rtlCol="0">
            <a:spAutoFit/>
          </a:bodyPr>
          <a:lstStyle/>
          <a:p>
            <a:pPr algn="ctr"/>
            <a:r>
              <a:rPr lang="en-US" sz="2000" dirty="0" smtClean="0">
                <a:solidFill>
                  <a:srgbClr val="003366"/>
                </a:solidFill>
                <a:latin typeface="Arial" pitchFamily="34" charset="0"/>
                <a:cs typeface="Arial" pitchFamily="34" charset="0"/>
              </a:rPr>
              <a:t>Recent </a:t>
            </a:r>
            <a:r>
              <a:rPr lang="en-US" sz="2000" b="1" dirty="0" smtClean="0">
                <a:solidFill>
                  <a:srgbClr val="C00000"/>
                </a:solidFill>
                <a:latin typeface="Arial" pitchFamily="34" charset="0"/>
                <a:cs typeface="Arial" pitchFamily="34" charset="0"/>
              </a:rPr>
              <a:t>fatal listeriosis outbreak </a:t>
            </a:r>
            <a:r>
              <a:rPr lang="en-US" sz="2000" dirty="0" smtClean="0">
                <a:solidFill>
                  <a:srgbClr val="003366"/>
                </a:solidFill>
                <a:latin typeface="Arial" pitchFamily="34" charset="0"/>
                <a:cs typeface="Arial" pitchFamily="34" charset="0"/>
              </a:rPr>
              <a:t>from commodity estimated by FDA/FSIS (2003) as </a:t>
            </a:r>
            <a:r>
              <a:rPr lang="en-US" sz="2000" b="1" dirty="0" smtClean="0">
                <a:solidFill>
                  <a:srgbClr val="C00000"/>
                </a:solidFill>
                <a:latin typeface="Arial" pitchFamily="34" charset="0"/>
                <a:cs typeface="Arial" pitchFamily="34" charset="0"/>
              </a:rPr>
              <a:t>very </a:t>
            </a:r>
            <a:r>
              <a:rPr lang="en-US" sz="2000" b="1" dirty="0">
                <a:solidFill>
                  <a:srgbClr val="C00000"/>
                </a:solidFill>
                <a:latin typeface="Arial" pitchFamily="34" charset="0"/>
                <a:cs typeface="Arial" pitchFamily="34" charset="0"/>
              </a:rPr>
              <a:t>low </a:t>
            </a:r>
            <a:r>
              <a:rPr lang="en-US" sz="2000" b="1" dirty="0" smtClean="0">
                <a:solidFill>
                  <a:srgbClr val="C00000"/>
                </a:solidFill>
                <a:latin typeface="Arial" pitchFamily="34" charset="0"/>
                <a:cs typeface="Arial" pitchFamily="34" charset="0"/>
              </a:rPr>
              <a:t>risk</a:t>
            </a:r>
            <a:r>
              <a:rPr lang="en-US" sz="2000" dirty="0" smtClean="0">
                <a:solidFill>
                  <a:srgbClr val="002060"/>
                </a:solidFill>
                <a:latin typeface="Arial" pitchFamily="34" charset="0"/>
                <a:cs typeface="Arial" pitchFamily="34" charset="0"/>
              </a:rPr>
              <a:t>: </a:t>
            </a:r>
            <a:r>
              <a:rPr lang="en-US" sz="2000" dirty="0" smtClean="0">
                <a:solidFill>
                  <a:srgbClr val="003366"/>
                </a:solidFill>
                <a:latin typeface="Arial" pitchFamily="34" charset="0"/>
                <a:cs typeface="Arial" pitchFamily="34" charset="0"/>
              </a:rPr>
              <a:t>ice </a:t>
            </a:r>
            <a:r>
              <a:rPr lang="en-US" sz="2000" dirty="0">
                <a:solidFill>
                  <a:srgbClr val="003366"/>
                </a:solidFill>
                <a:latin typeface="Arial" pitchFamily="34" charset="0"/>
                <a:cs typeface="Arial" pitchFamily="34" charset="0"/>
              </a:rPr>
              <a:t>cream </a:t>
            </a:r>
            <a:r>
              <a:rPr lang="en-US" sz="2000" dirty="0" smtClean="0">
                <a:solidFill>
                  <a:srgbClr val="003366"/>
                </a:solidFill>
                <a:latin typeface="Arial" pitchFamily="34" charset="0"/>
                <a:cs typeface="Arial" pitchFamily="34" charset="0"/>
              </a:rPr>
              <a:t>prepared from </a:t>
            </a:r>
            <a:r>
              <a:rPr lang="en-US" sz="2000" b="1" dirty="0">
                <a:solidFill>
                  <a:srgbClr val="C00000"/>
                </a:solidFill>
                <a:latin typeface="Arial" pitchFamily="34" charset="0"/>
                <a:cs typeface="Arial" pitchFamily="34" charset="0"/>
              </a:rPr>
              <a:t>pasteurized</a:t>
            </a:r>
            <a:r>
              <a:rPr lang="en-US" sz="2000" dirty="0">
                <a:solidFill>
                  <a:srgbClr val="003366"/>
                </a:solidFill>
                <a:latin typeface="Arial" pitchFamily="34" charset="0"/>
                <a:cs typeface="Arial" pitchFamily="34" charset="0"/>
              </a:rPr>
              <a:t> </a:t>
            </a:r>
            <a:r>
              <a:rPr lang="en-US" sz="2000" dirty="0" smtClean="0">
                <a:solidFill>
                  <a:srgbClr val="003366"/>
                </a:solidFill>
                <a:latin typeface="Arial" pitchFamily="34" charset="0"/>
                <a:cs typeface="Arial" pitchFamily="34" charset="0"/>
              </a:rPr>
              <a:t>milk served in </a:t>
            </a:r>
            <a:r>
              <a:rPr lang="en-US" sz="2000" b="1" dirty="0" smtClean="0">
                <a:solidFill>
                  <a:srgbClr val="C00000"/>
                </a:solidFill>
                <a:latin typeface="Arial" pitchFamily="34" charset="0"/>
                <a:cs typeface="Arial" pitchFamily="34" charset="0"/>
              </a:rPr>
              <a:t>hospital</a:t>
            </a:r>
            <a:r>
              <a:rPr lang="en-US" sz="2000" dirty="0" smtClean="0">
                <a:solidFill>
                  <a:srgbClr val="003366"/>
                </a:solidFill>
                <a:latin typeface="Arial" pitchFamily="34" charset="0"/>
                <a:cs typeface="Arial" pitchFamily="34" charset="0"/>
              </a:rPr>
              <a:t>, no deaths for non-hospitalized consumers (</a:t>
            </a:r>
            <a:r>
              <a:rPr lang="en-US" sz="1800" dirty="0" err="1" smtClean="0">
                <a:solidFill>
                  <a:srgbClr val="003366"/>
                </a:solidFill>
                <a:latin typeface="Arial" pitchFamily="34" charset="0"/>
                <a:cs typeface="Arial" pitchFamily="34" charset="0"/>
              </a:rPr>
              <a:t>Pouillot</a:t>
            </a:r>
            <a:r>
              <a:rPr lang="en-US" sz="1800" dirty="0" smtClean="0">
                <a:solidFill>
                  <a:srgbClr val="003366"/>
                </a:solidFill>
                <a:latin typeface="Arial" pitchFamily="34" charset="0"/>
                <a:cs typeface="Arial" pitchFamily="34" charset="0"/>
              </a:rPr>
              <a:t> </a:t>
            </a:r>
            <a:r>
              <a:rPr lang="en-US" sz="1800" dirty="0">
                <a:solidFill>
                  <a:srgbClr val="003366"/>
                </a:solidFill>
                <a:latin typeface="Arial" pitchFamily="34" charset="0"/>
                <a:cs typeface="Arial" pitchFamily="34" charset="0"/>
              </a:rPr>
              <a:t>et al., 2016</a:t>
            </a:r>
            <a:r>
              <a:rPr lang="en-US" sz="2000" dirty="0">
                <a:solidFill>
                  <a:srgbClr val="003366"/>
                </a:solidFill>
                <a:latin typeface="Arial" pitchFamily="34" charset="0"/>
                <a:cs typeface="Arial" pitchFamily="34" charset="0"/>
              </a:rPr>
              <a:t>)</a:t>
            </a:r>
          </a:p>
        </p:txBody>
      </p:sp>
      <p:sp>
        <p:nvSpPr>
          <p:cNvPr id="5" name="Content Placeholder 2"/>
          <p:cNvSpPr txBox="1">
            <a:spLocks/>
          </p:cNvSpPr>
          <p:nvPr/>
        </p:nvSpPr>
        <p:spPr>
          <a:xfrm>
            <a:off x="213600" y="3443436"/>
            <a:ext cx="10099366" cy="3185964"/>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pitchFamily="2" charset="2"/>
              <a:buChar char="Ø"/>
              <a:tabLst/>
              <a:defRPr/>
            </a:pP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Consider </a:t>
            </a:r>
            <a:r>
              <a:rPr kumimoji="0" lang="en-US" sz="2400" b="0" i="0"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Solenne</a:t>
            </a: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Costard’s</a:t>
            </a: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analysis presented at SRA in 2014 and  published this year in </a:t>
            </a:r>
            <a:r>
              <a:rPr kumimoji="0" lang="en-US" sz="2400" b="0" i="1"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Emerging Infectious Diseases</a:t>
            </a:r>
            <a:endParaRPr kumimoji="0" lang="en-US" sz="2000" b="0" i="1"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p>
            <a:pPr marL="742950" marR="0" lvl="1" indent="-285750" algn="l" defTabSz="457200" rtl="0" eaLnBrk="1" fontAlgn="auto" latinLnBrk="0" hangingPunct="1">
              <a:lnSpc>
                <a:spcPct val="100000"/>
              </a:lnSpc>
              <a:spcBef>
                <a:spcPts val="1000"/>
              </a:spcBef>
              <a:spcAft>
                <a:spcPts val="0"/>
              </a:spcAft>
              <a:buClr>
                <a:schemeClr val="accent1"/>
              </a:buClr>
              <a:buSzPct val="80000"/>
              <a:buFont typeface="Arial" pitchFamily="34" charset="0"/>
              <a:buChar char="•"/>
              <a:tabLst/>
              <a:defRPr/>
            </a:pPr>
            <a:r>
              <a:rPr kumimoji="0" lang="en-US" sz="1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Raw data provided by </a:t>
            </a:r>
            <a:r>
              <a:rPr kumimoji="0" lang="en-US" sz="1800" b="0" i="0"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Solenne</a:t>
            </a:r>
            <a:r>
              <a:rPr kumimoji="0" lang="en-US" sz="1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and her co-authors (</a:t>
            </a:r>
            <a:r>
              <a:rPr kumimoji="0" lang="en-US" sz="1800" b="0" i="0"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Costard</a:t>
            </a:r>
            <a:r>
              <a:rPr kumimoji="0" lang="en-US" sz="1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et al., 2017) raise </a:t>
            </a:r>
            <a:br>
              <a:rPr kumimoji="0" lang="en-US" sz="1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br>
            <a:r>
              <a:rPr kumimoji="0" lang="en-US" sz="1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questions about the analysis and its interpretation (details in backup slide) </a:t>
            </a:r>
          </a:p>
          <a:p>
            <a:pPr marL="742950" marR="0" lvl="1" indent="-285750" algn="l" defTabSz="457200" rtl="0" eaLnBrk="1" fontAlgn="auto" latinLnBrk="0" hangingPunct="1">
              <a:lnSpc>
                <a:spcPct val="100000"/>
              </a:lnSpc>
              <a:spcBef>
                <a:spcPts val="1000"/>
              </a:spcBef>
              <a:spcAft>
                <a:spcPts val="0"/>
              </a:spcAft>
              <a:buClr>
                <a:schemeClr val="accent1"/>
              </a:buClr>
              <a:buSzPct val="80000"/>
              <a:buFont typeface="Arial" pitchFamily="34" charset="0"/>
              <a:buChar char="•"/>
              <a:tabLst/>
              <a:defRPr/>
            </a:pPr>
            <a:r>
              <a:rPr kumimoji="0" lang="en-US" sz="1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For states regulating raw milk, claims for ‘unpasteurized dairy products’ not supported</a:t>
            </a:r>
          </a:p>
          <a:p>
            <a:pPr marL="1143000" marR="0" lvl="2" indent="-228600" algn="l" defTabSz="457200" rtl="0" eaLnBrk="1" fontAlgn="auto" latinLnBrk="0" hangingPunct="1">
              <a:lnSpc>
                <a:spcPct val="100000"/>
              </a:lnSpc>
              <a:spcBef>
                <a:spcPts val="1000"/>
              </a:spcBef>
              <a:spcAft>
                <a:spcPts val="0"/>
              </a:spcAft>
              <a:buClr>
                <a:schemeClr val="accent1"/>
              </a:buClr>
              <a:buSzPct val="80000"/>
              <a:buFont typeface="Arial" pitchFamily="34" charset="0"/>
              <a:buChar char="•"/>
              <a:tabLst/>
              <a:defRPr/>
            </a:pPr>
            <a:r>
              <a:rPr kumimoji="0" lang="en-US" sz="16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cause 760 illnesses and 22 hospitalizations per year, mostly from </a:t>
            </a:r>
            <a:r>
              <a:rPr kumimoji="0" lang="en-US" sz="1600" b="0" i="1"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Salmonella</a:t>
            </a:r>
            <a:r>
              <a:rPr kumimoji="0" lang="en-US" sz="16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and </a:t>
            </a:r>
            <a:r>
              <a:rPr kumimoji="0" lang="en-US" sz="1600" b="0" i="1"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Campylobacter</a:t>
            </a:r>
            <a:endParaRPr kumimoji="0" lang="en-US" sz="16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p>
            <a:pPr marL="1143000" marR="0" lvl="2" indent="-228600" algn="l" defTabSz="457200" rtl="0" eaLnBrk="1" fontAlgn="auto" latinLnBrk="0" hangingPunct="1">
              <a:lnSpc>
                <a:spcPct val="100000"/>
              </a:lnSpc>
              <a:spcBef>
                <a:spcPts val="1000"/>
              </a:spcBef>
              <a:spcAft>
                <a:spcPts val="0"/>
              </a:spcAft>
              <a:buClr>
                <a:schemeClr val="accent1"/>
              </a:buClr>
              <a:buSzPct val="80000"/>
              <a:buFont typeface="Arial" pitchFamily="34" charset="0"/>
              <a:buChar char="•"/>
              <a:tabLst/>
              <a:defRPr/>
            </a:pPr>
            <a:r>
              <a:rPr kumimoji="0" lang="en-US" sz="16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840 (95% credibility interval 611-1,158) times more illnesses and 45 (95% credibility </a:t>
            </a:r>
            <a:br>
              <a:rPr kumimoji="0" lang="en-US" sz="16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br>
            <a:r>
              <a:rPr kumimoji="0" lang="en-US" sz="16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interval 34-59) times more hospitalizations than pasteurized products</a:t>
            </a:r>
            <a:endParaRPr kumimoji="0" lang="en-US" sz="1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3360"/>
            <a:ext cx="9652000" cy="711200"/>
          </a:xfrm>
        </p:spPr>
        <p:txBody>
          <a:bodyPr>
            <a:normAutofit fontScale="90000"/>
          </a:bodyPr>
          <a:lstStyle/>
          <a:p>
            <a:pPr algn="ctr"/>
            <a:r>
              <a:rPr lang="en-US" sz="4000" b="1" dirty="0" smtClean="0">
                <a:solidFill>
                  <a:srgbClr val="863A53"/>
                </a:solidFill>
              </a:rPr>
              <a:t>NY State Outbreaks over 18 Years</a:t>
            </a:r>
            <a:r>
              <a:rPr lang="en-US" b="1" dirty="0" smtClean="0">
                <a:solidFill>
                  <a:srgbClr val="863A53"/>
                </a:solidFill>
              </a:rPr>
              <a:t/>
            </a:r>
            <a:br>
              <a:rPr lang="en-US" b="1" dirty="0" smtClean="0">
                <a:solidFill>
                  <a:srgbClr val="863A53"/>
                </a:solidFill>
              </a:rPr>
            </a:br>
            <a:r>
              <a:rPr lang="en-US" sz="2200" dirty="0" smtClean="0">
                <a:solidFill>
                  <a:srgbClr val="863A53"/>
                </a:solidFill>
              </a:rPr>
              <a:t>(CDC FOOD Tool)</a:t>
            </a:r>
            <a:endParaRPr lang="en-US" sz="2200" dirty="0">
              <a:solidFill>
                <a:srgbClr val="863A53"/>
              </a:solidFill>
            </a:endParaRPr>
          </a:p>
        </p:txBody>
      </p:sp>
      <p:sp>
        <p:nvSpPr>
          <p:cNvPr id="5" name="TextBox 4"/>
          <p:cNvSpPr txBox="1"/>
          <p:nvPr/>
        </p:nvSpPr>
        <p:spPr>
          <a:xfrm>
            <a:off x="1241767" y="5580230"/>
            <a:ext cx="8199687" cy="738664"/>
          </a:xfrm>
          <a:prstGeom prst="rect">
            <a:avLst/>
          </a:prstGeom>
          <a:noFill/>
          <a:ln w="25400">
            <a:noFill/>
          </a:ln>
        </p:spPr>
        <p:txBody>
          <a:bodyPr wrap="square" rtlCol="0">
            <a:spAutoFit/>
          </a:bodyPr>
          <a:lstStyle/>
          <a:p>
            <a:r>
              <a:rPr lang="en-US" sz="1400" dirty="0" smtClean="0"/>
              <a:t>Data for all 18 years of surveillance currently available in CDC FOOD tool (July, 2017 download)</a:t>
            </a:r>
            <a:br>
              <a:rPr lang="en-US" sz="1400" dirty="0" smtClean="0"/>
            </a:br>
            <a:r>
              <a:rPr lang="en-US" sz="1400" dirty="0" smtClean="0"/>
              <a:t>No outbreaks associated with </a:t>
            </a:r>
            <a:r>
              <a:rPr lang="en-US" sz="1400" i="1" dirty="0" smtClean="0"/>
              <a:t>Listeria</a:t>
            </a:r>
            <a:r>
              <a:rPr lang="en-US" sz="1400" dirty="0" smtClean="0"/>
              <a:t>, </a:t>
            </a:r>
            <a:r>
              <a:rPr lang="en-US" sz="1400" i="1" dirty="0" smtClean="0"/>
              <a:t>Salmonella</a:t>
            </a:r>
            <a:r>
              <a:rPr lang="en-US" sz="1400" dirty="0" smtClean="0"/>
              <a:t>, STEC, or </a:t>
            </a:r>
            <a:r>
              <a:rPr lang="en-US" sz="1400" i="1" dirty="0" err="1" smtClean="0"/>
              <a:t>Staphyloccus</a:t>
            </a:r>
            <a:r>
              <a:rPr lang="en-US" sz="1400" i="1" dirty="0" smtClean="0"/>
              <a:t> </a:t>
            </a:r>
            <a:r>
              <a:rPr lang="en-US" sz="1400" dirty="0" smtClean="0"/>
              <a:t>for </a:t>
            </a:r>
            <a:r>
              <a:rPr lang="en-US" sz="1400" dirty="0" err="1" smtClean="0"/>
              <a:t>nonpasteurized</a:t>
            </a:r>
            <a:r>
              <a:rPr lang="en-US" sz="1400" dirty="0" smtClean="0"/>
              <a:t> milk</a:t>
            </a:r>
            <a:br>
              <a:rPr lang="en-US" sz="1400" dirty="0" smtClean="0"/>
            </a:br>
            <a:r>
              <a:rPr lang="en-US" sz="1400" dirty="0" smtClean="0"/>
              <a:t>All 10 outbreaks associated with </a:t>
            </a:r>
            <a:r>
              <a:rPr lang="en-US" sz="1400" i="1" dirty="0" smtClean="0"/>
              <a:t>Campylobacter</a:t>
            </a:r>
            <a:r>
              <a:rPr lang="en-US" sz="1400" dirty="0" smtClean="0"/>
              <a:t> </a:t>
            </a:r>
          </a:p>
        </p:txBody>
      </p:sp>
      <p:graphicFrame>
        <p:nvGraphicFramePr>
          <p:cNvPr id="64515" name="Object 3"/>
          <p:cNvGraphicFramePr>
            <a:graphicFrameLocks noChangeAspect="1"/>
          </p:cNvGraphicFramePr>
          <p:nvPr/>
        </p:nvGraphicFramePr>
        <p:xfrm>
          <a:off x="430213" y="1663700"/>
          <a:ext cx="9477375" cy="3910013"/>
        </p:xfrm>
        <a:graphic>
          <a:graphicData uri="http://schemas.openxmlformats.org/presentationml/2006/ole">
            <p:oleObj spid="_x0000_s194562" name="Worksheet" r:id="rId3" imgW="4943509" imgH="2152717" progId="Excel.Sheet.12">
              <p:embed/>
            </p:oleObj>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 y="2740599"/>
            <a:ext cx="5006848" cy="523220"/>
          </a:xfrm>
          <a:prstGeom prst="rect">
            <a:avLst/>
          </a:prstGeom>
          <a:noFill/>
          <a:ln>
            <a:noFill/>
          </a:ln>
        </p:spPr>
        <p:txBody>
          <a:bodyPr wrap="square" rtlCol="0">
            <a:spAutoFit/>
          </a:bodyPr>
          <a:lstStyle/>
          <a:p>
            <a:pPr algn="ctr"/>
            <a:r>
              <a:rPr lang="en-US" sz="2800" b="1" dirty="0">
                <a:solidFill>
                  <a:srgbClr val="0070C0"/>
                </a:solidFill>
                <a:latin typeface="Arial" pitchFamily="34" charset="0"/>
                <a:cs typeface="Arial" pitchFamily="34" charset="0"/>
              </a:rPr>
              <a:t>Pasteurized Milk</a:t>
            </a:r>
          </a:p>
        </p:txBody>
      </p:sp>
      <p:sp>
        <p:nvSpPr>
          <p:cNvPr id="3" name="Rectangle 2"/>
          <p:cNvSpPr/>
          <p:nvPr/>
        </p:nvSpPr>
        <p:spPr>
          <a:xfrm>
            <a:off x="257688" y="3241012"/>
            <a:ext cx="4723483" cy="677108"/>
          </a:xfrm>
          <a:prstGeom prst="rect">
            <a:avLst/>
          </a:prstGeom>
        </p:spPr>
        <p:txBody>
          <a:bodyPr wrap="square">
            <a:spAutoFit/>
          </a:bodyPr>
          <a:lstStyle/>
          <a:p>
            <a:pPr marL="225425" indent="-225425">
              <a:buFont typeface="Arial" pitchFamily="34" charset="0"/>
              <a:buChar char="•"/>
            </a:pPr>
            <a:r>
              <a:rPr lang="en-US" sz="1800" dirty="0">
                <a:solidFill>
                  <a:schemeClr val="tx1"/>
                </a:solidFill>
                <a:latin typeface="Arial" pitchFamily="34" charset="0"/>
                <a:ea typeface="MS PGothic" pitchFamily="34" charset="-128"/>
                <a:cs typeface="Arial" pitchFamily="34" charset="0"/>
              </a:rPr>
              <a:t>90.8 deaths per year </a:t>
            </a:r>
            <a:r>
              <a:rPr lang="en-US" sz="2000" dirty="0">
                <a:solidFill>
                  <a:schemeClr val="tx1"/>
                </a:solidFill>
                <a:latin typeface="Arial" pitchFamily="34" charset="0"/>
                <a:ea typeface="MS PGothic" pitchFamily="34" charset="-128"/>
                <a:cs typeface="Arial" pitchFamily="34" charset="0"/>
              </a:rPr>
              <a:t/>
            </a:r>
            <a:br>
              <a:rPr lang="en-US" sz="2000" dirty="0">
                <a:solidFill>
                  <a:schemeClr val="tx1"/>
                </a:solidFill>
                <a:latin typeface="Arial" pitchFamily="34" charset="0"/>
                <a:ea typeface="MS PGothic" pitchFamily="34" charset="-128"/>
                <a:cs typeface="Arial" pitchFamily="34" charset="0"/>
              </a:rPr>
            </a:br>
            <a:r>
              <a:rPr lang="en-US" sz="2000" dirty="0">
                <a:solidFill>
                  <a:schemeClr val="tx1"/>
                </a:solidFill>
                <a:latin typeface="Arial" pitchFamily="34" charset="0"/>
                <a:ea typeface="MS PGothic" pitchFamily="34" charset="-128"/>
                <a:cs typeface="Arial" pitchFamily="34" charset="0"/>
              </a:rPr>
              <a:t>(</a:t>
            </a:r>
            <a:r>
              <a:rPr lang="en-US" sz="2000" b="1" dirty="0">
                <a:solidFill>
                  <a:srgbClr val="C00000"/>
                </a:solidFill>
                <a:latin typeface="Arial" pitchFamily="34" charset="0"/>
                <a:ea typeface="MS PGothic" pitchFamily="34" charset="-128"/>
                <a:cs typeface="Arial" pitchFamily="34" charset="0"/>
              </a:rPr>
              <a:t>high</a:t>
            </a:r>
            <a:r>
              <a:rPr lang="en-US" sz="2000" b="1" dirty="0">
                <a:solidFill>
                  <a:schemeClr val="tx1"/>
                </a:solidFill>
                <a:latin typeface="Arial" pitchFamily="34" charset="0"/>
                <a:ea typeface="MS PGothic" pitchFamily="34" charset="-128"/>
                <a:cs typeface="Arial" pitchFamily="34" charset="0"/>
              </a:rPr>
              <a:t> </a:t>
            </a:r>
            <a:r>
              <a:rPr lang="en-US" sz="2000" dirty="0">
                <a:solidFill>
                  <a:schemeClr val="tx1"/>
                </a:solidFill>
                <a:latin typeface="Arial" pitchFamily="34" charset="0"/>
                <a:ea typeface="MS PGothic" pitchFamily="34" charset="-128"/>
                <a:cs typeface="Arial" pitchFamily="34" charset="0"/>
              </a:rPr>
              <a:t>risk)</a:t>
            </a:r>
            <a:endParaRPr lang="en-US" sz="2000" dirty="0"/>
          </a:p>
        </p:txBody>
      </p:sp>
      <p:sp>
        <p:nvSpPr>
          <p:cNvPr id="4" name="Rectangle 3"/>
          <p:cNvSpPr/>
          <p:nvPr/>
        </p:nvSpPr>
        <p:spPr>
          <a:xfrm>
            <a:off x="257688" y="3840300"/>
            <a:ext cx="4503785" cy="954107"/>
          </a:xfrm>
          <a:prstGeom prst="rect">
            <a:avLst/>
          </a:prstGeom>
        </p:spPr>
        <p:txBody>
          <a:bodyPr wrap="square">
            <a:spAutoFit/>
          </a:bodyPr>
          <a:lstStyle/>
          <a:p>
            <a:pPr marL="225425" indent="-225425">
              <a:buFont typeface="Arial" pitchFamily="34" charset="0"/>
              <a:buChar char="•"/>
            </a:pPr>
            <a:r>
              <a:rPr lang="en-US" sz="1800" dirty="0">
                <a:latin typeface="Arial" pitchFamily="34" charset="0"/>
                <a:ea typeface="MS PGothic" pitchFamily="34" charset="-128"/>
                <a:cs typeface="Arial" pitchFamily="34" charset="0"/>
              </a:rPr>
              <a:t>10</a:t>
            </a:r>
            <a:r>
              <a:rPr lang="en-US" sz="1800" baseline="30000" dirty="0">
                <a:latin typeface="Arial" pitchFamily="34" charset="0"/>
                <a:ea typeface="MS PGothic" pitchFamily="34" charset="-128"/>
                <a:cs typeface="Arial" pitchFamily="34" charset="0"/>
              </a:rPr>
              <a:t>-9</a:t>
            </a:r>
            <a:r>
              <a:rPr lang="en-US" sz="1800" dirty="0">
                <a:latin typeface="Arial" pitchFamily="34" charset="0"/>
                <a:ea typeface="MS PGothic" pitchFamily="34" charset="-128"/>
                <a:cs typeface="Arial" pitchFamily="34" charset="0"/>
              </a:rPr>
              <a:t> per serving or 1 fatal case in 1,000,000,000 exposures </a:t>
            </a:r>
            <a:r>
              <a:rPr lang="en-US" sz="1800" dirty="0">
                <a:solidFill>
                  <a:schemeClr val="tx1"/>
                </a:solidFill>
                <a:latin typeface="Arial" pitchFamily="34" charset="0"/>
                <a:ea typeface="MS PGothic" pitchFamily="34" charset="-128"/>
                <a:cs typeface="Arial" pitchFamily="34" charset="0"/>
              </a:rPr>
              <a:t>at selected doses </a:t>
            </a:r>
            <a:r>
              <a:rPr lang="en-US" sz="2000" dirty="0">
                <a:solidFill>
                  <a:schemeClr val="tx1"/>
                </a:solidFill>
                <a:latin typeface="Arial" pitchFamily="34" charset="0"/>
                <a:ea typeface="MS PGothic" pitchFamily="34" charset="-128"/>
                <a:cs typeface="Arial" pitchFamily="34" charset="0"/>
              </a:rPr>
              <a:t>(</a:t>
            </a:r>
            <a:r>
              <a:rPr lang="en-US" sz="2000" b="1" dirty="0">
                <a:solidFill>
                  <a:srgbClr val="7030A0"/>
                </a:solidFill>
                <a:latin typeface="Arial" pitchFamily="34" charset="0"/>
                <a:ea typeface="MS PGothic" pitchFamily="34" charset="-128"/>
                <a:cs typeface="Arial" pitchFamily="34" charset="0"/>
              </a:rPr>
              <a:t>moderate</a:t>
            </a:r>
            <a:r>
              <a:rPr lang="en-US" sz="2000" dirty="0">
                <a:solidFill>
                  <a:schemeClr val="tx1"/>
                </a:solidFill>
                <a:latin typeface="Arial" pitchFamily="34" charset="0"/>
                <a:ea typeface="MS PGothic" pitchFamily="34" charset="-128"/>
                <a:cs typeface="Arial" pitchFamily="34" charset="0"/>
              </a:rPr>
              <a:t> risk)</a:t>
            </a:r>
            <a:endParaRPr lang="en-US" sz="2000" dirty="0"/>
          </a:p>
        </p:txBody>
      </p:sp>
      <p:sp>
        <p:nvSpPr>
          <p:cNvPr id="6" name="TextBox 5"/>
          <p:cNvSpPr txBox="1"/>
          <p:nvPr/>
        </p:nvSpPr>
        <p:spPr>
          <a:xfrm>
            <a:off x="4197995" y="2755988"/>
            <a:ext cx="5149900" cy="523220"/>
          </a:xfrm>
          <a:prstGeom prst="rect">
            <a:avLst/>
          </a:prstGeom>
          <a:noFill/>
          <a:ln>
            <a:noFill/>
          </a:ln>
        </p:spPr>
        <p:txBody>
          <a:bodyPr wrap="square" rtlCol="0">
            <a:spAutoFit/>
          </a:bodyPr>
          <a:lstStyle/>
          <a:p>
            <a:pPr lvl="1" indent="-231775" algn="ctr">
              <a:spcAft>
                <a:spcPts val="600"/>
              </a:spcAft>
            </a:pPr>
            <a:r>
              <a:rPr lang="en-US" sz="2800" b="1" dirty="0">
                <a:solidFill>
                  <a:srgbClr val="00B050"/>
                </a:solidFill>
                <a:latin typeface="Arial" pitchFamily="34" charset="0"/>
                <a:ea typeface="MS PGothic" pitchFamily="34" charset="-128"/>
                <a:cs typeface="Arial" pitchFamily="34" charset="0"/>
              </a:rPr>
              <a:t>Unpasteurized Milk</a:t>
            </a:r>
          </a:p>
        </p:txBody>
      </p:sp>
      <p:sp>
        <p:nvSpPr>
          <p:cNvPr id="7" name="Rectangle 6"/>
          <p:cNvSpPr/>
          <p:nvPr/>
        </p:nvSpPr>
        <p:spPr>
          <a:xfrm>
            <a:off x="4897120" y="3247942"/>
            <a:ext cx="2464136" cy="677108"/>
          </a:xfrm>
          <a:prstGeom prst="rect">
            <a:avLst/>
          </a:prstGeom>
        </p:spPr>
        <p:txBody>
          <a:bodyPr wrap="none">
            <a:spAutoFit/>
          </a:bodyPr>
          <a:lstStyle/>
          <a:p>
            <a:pPr marL="225425" indent="-225425">
              <a:buFont typeface="Arial" pitchFamily="34" charset="0"/>
              <a:buChar char="•"/>
            </a:pPr>
            <a:r>
              <a:rPr lang="en-US" sz="1800" dirty="0">
                <a:solidFill>
                  <a:schemeClr val="tx1"/>
                </a:solidFill>
                <a:latin typeface="Arial" pitchFamily="34" charset="0"/>
                <a:ea typeface="MS PGothic" pitchFamily="34" charset="-128"/>
                <a:cs typeface="Arial" pitchFamily="34" charset="0"/>
              </a:rPr>
              <a:t>3.1 deaths per year </a:t>
            </a:r>
            <a:br>
              <a:rPr lang="en-US" sz="1800" dirty="0">
                <a:solidFill>
                  <a:schemeClr val="tx1"/>
                </a:solidFill>
                <a:latin typeface="Arial" pitchFamily="34" charset="0"/>
                <a:ea typeface="MS PGothic" pitchFamily="34" charset="-128"/>
                <a:cs typeface="Arial" pitchFamily="34" charset="0"/>
              </a:rPr>
            </a:br>
            <a:r>
              <a:rPr lang="en-US" sz="1800" dirty="0">
                <a:solidFill>
                  <a:schemeClr val="tx1"/>
                </a:solidFill>
                <a:latin typeface="Arial" pitchFamily="34" charset="0"/>
                <a:ea typeface="MS PGothic" pitchFamily="34" charset="-128"/>
                <a:cs typeface="Arial" pitchFamily="34" charset="0"/>
              </a:rPr>
              <a:t>(</a:t>
            </a:r>
            <a:r>
              <a:rPr lang="en-US" sz="2000" b="1" dirty="0">
                <a:solidFill>
                  <a:srgbClr val="7030A0"/>
                </a:solidFill>
                <a:latin typeface="Arial" pitchFamily="34" charset="0"/>
                <a:ea typeface="MS PGothic" pitchFamily="34" charset="-128"/>
                <a:cs typeface="Arial" pitchFamily="34" charset="0"/>
              </a:rPr>
              <a:t>moderate</a:t>
            </a:r>
            <a:r>
              <a:rPr lang="en-US" sz="2000" dirty="0">
                <a:solidFill>
                  <a:schemeClr val="tx1"/>
                </a:solidFill>
                <a:latin typeface="Arial" pitchFamily="34" charset="0"/>
                <a:ea typeface="MS PGothic" pitchFamily="34" charset="-128"/>
                <a:cs typeface="Arial" pitchFamily="34" charset="0"/>
              </a:rPr>
              <a:t> risk</a:t>
            </a:r>
            <a:r>
              <a:rPr lang="en-US" sz="1800" dirty="0">
                <a:solidFill>
                  <a:schemeClr val="tx1"/>
                </a:solidFill>
                <a:latin typeface="Arial" pitchFamily="34" charset="0"/>
                <a:ea typeface="MS PGothic" pitchFamily="34" charset="-128"/>
                <a:cs typeface="Arial" pitchFamily="34" charset="0"/>
              </a:rPr>
              <a:t>)</a:t>
            </a:r>
            <a:endParaRPr lang="en-US" sz="1800" dirty="0"/>
          </a:p>
        </p:txBody>
      </p:sp>
      <p:sp>
        <p:nvSpPr>
          <p:cNvPr id="8" name="Rectangle 7"/>
          <p:cNvSpPr/>
          <p:nvPr/>
        </p:nvSpPr>
        <p:spPr>
          <a:xfrm>
            <a:off x="4897120" y="3838917"/>
            <a:ext cx="4754880" cy="2185214"/>
          </a:xfrm>
          <a:prstGeom prst="rect">
            <a:avLst/>
          </a:prstGeom>
        </p:spPr>
        <p:txBody>
          <a:bodyPr wrap="square">
            <a:spAutoFit/>
          </a:bodyPr>
          <a:lstStyle/>
          <a:p>
            <a:pPr marL="225425" indent="-225425">
              <a:buFont typeface="Arial" pitchFamily="34" charset="0"/>
              <a:buChar char="•"/>
            </a:pPr>
            <a:r>
              <a:rPr lang="en-US" sz="1800" dirty="0">
                <a:latin typeface="Arial" pitchFamily="34" charset="0"/>
                <a:ea typeface="MS PGothic" pitchFamily="34" charset="-128"/>
                <a:cs typeface="Arial" pitchFamily="34" charset="0"/>
              </a:rPr>
              <a:t>7x10</a:t>
            </a:r>
            <a:r>
              <a:rPr lang="en-US" sz="1800" baseline="30000" dirty="0">
                <a:latin typeface="Arial" pitchFamily="34" charset="0"/>
                <a:ea typeface="MS PGothic" pitchFamily="34" charset="-128"/>
                <a:cs typeface="Arial" pitchFamily="34" charset="0"/>
              </a:rPr>
              <a:t>-9</a:t>
            </a:r>
            <a:r>
              <a:rPr lang="en-US" sz="1800" dirty="0">
                <a:latin typeface="Arial" pitchFamily="34" charset="0"/>
                <a:ea typeface="MS PGothic" pitchFamily="34" charset="-128"/>
                <a:cs typeface="Arial" pitchFamily="34" charset="0"/>
              </a:rPr>
              <a:t> per serving or 7 fatal cases in 1,000,000,000 exposures </a:t>
            </a:r>
            <a:r>
              <a:rPr lang="en-US" sz="1800" dirty="0">
                <a:solidFill>
                  <a:schemeClr val="tx1"/>
                </a:solidFill>
                <a:latin typeface="Arial" pitchFamily="34" charset="0"/>
                <a:ea typeface="MS PGothic" pitchFamily="34" charset="-128"/>
                <a:cs typeface="Arial" pitchFamily="34" charset="0"/>
              </a:rPr>
              <a:t>at selected doses </a:t>
            </a:r>
            <a:r>
              <a:rPr lang="en-US" sz="2000" dirty="0">
                <a:solidFill>
                  <a:schemeClr val="tx1"/>
                </a:solidFill>
                <a:latin typeface="Arial" pitchFamily="34" charset="0"/>
                <a:ea typeface="MS PGothic" pitchFamily="34" charset="-128"/>
                <a:cs typeface="Arial" pitchFamily="34" charset="0"/>
              </a:rPr>
              <a:t>(</a:t>
            </a:r>
            <a:r>
              <a:rPr lang="en-US" sz="2000" b="1" dirty="0">
                <a:solidFill>
                  <a:srgbClr val="C00000"/>
                </a:solidFill>
                <a:latin typeface="Arial" pitchFamily="34" charset="0"/>
                <a:ea typeface="MS PGothic" pitchFamily="34" charset="-128"/>
                <a:cs typeface="Arial" pitchFamily="34" charset="0"/>
              </a:rPr>
              <a:t>high</a:t>
            </a:r>
            <a:r>
              <a:rPr lang="en-US" sz="2000" dirty="0">
                <a:solidFill>
                  <a:schemeClr val="tx1"/>
                </a:solidFill>
                <a:latin typeface="Arial" pitchFamily="34" charset="0"/>
                <a:ea typeface="MS PGothic" pitchFamily="34" charset="-128"/>
                <a:cs typeface="Arial" pitchFamily="34" charset="0"/>
              </a:rPr>
              <a:t> risk</a:t>
            </a:r>
            <a:r>
              <a:rPr lang="en-US" sz="2000" dirty="0" smtClean="0">
                <a:solidFill>
                  <a:schemeClr val="tx1"/>
                </a:solidFill>
                <a:latin typeface="Arial" pitchFamily="34" charset="0"/>
                <a:ea typeface="MS PGothic" pitchFamily="34" charset="-128"/>
                <a:cs typeface="Arial" pitchFamily="34" charset="0"/>
              </a:rPr>
              <a:t>)</a:t>
            </a:r>
          </a:p>
          <a:p>
            <a:pPr marL="225425" indent="-225425">
              <a:buFont typeface="Arial" pitchFamily="34" charset="0"/>
              <a:buChar char="•"/>
            </a:pPr>
            <a:endParaRPr lang="en-US" sz="2000" dirty="0" smtClean="0">
              <a:solidFill>
                <a:schemeClr val="tx1"/>
              </a:solidFill>
              <a:latin typeface="Arial" pitchFamily="34" charset="0"/>
              <a:ea typeface="MS PGothic" pitchFamily="34" charset="-128"/>
              <a:cs typeface="Arial" pitchFamily="34" charset="0"/>
            </a:endParaRPr>
          </a:p>
          <a:p>
            <a:pPr marL="225425" indent="-225425">
              <a:buFont typeface="Arial" pitchFamily="34" charset="0"/>
              <a:buChar char="•"/>
            </a:pPr>
            <a:r>
              <a:rPr lang="en-US" sz="2000" dirty="0" smtClean="0">
                <a:latin typeface="Arial" pitchFamily="34" charset="0"/>
                <a:ea typeface="MS PGothic" pitchFamily="34" charset="-128"/>
                <a:cs typeface="Arial" pitchFamily="34" charset="0"/>
              </a:rPr>
              <a:t>~2x10</a:t>
            </a:r>
            <a:r>
              <a:rPr lang="en-US" sz="2000" baseline="30000" dirty="0" smtClean="0">
                <a:latin typeface="Arial" pitchFamily="34" charset="0"/>
                <a:ea typeface="MS PGothic" pitchFamily="34" charset="-128"/>
                <a:cs typeface="Arial" pitchFamily="34" charset="0"/>
              </a:rPr>
              <a:t>-15</a:t>
            </a:r>
            <a:r>
              <a:rPr lang="en-US" sz="2000" dirty="0" smtClean="0">
                <a:latin typeface="Arial" pitchFamily="34" charset="0"/>
                <a:ea typeface="MS PGothic" pitchFamily="34" charset="-128"/>
                <a:cs typeface="Arial" pitchFamily="34" charset="0"/>
              </a:rPr>
              <a:t> per serving or 2 cases in 1,000,000,000,000,000 exposures (</a:t>
            </a:r>
            <a:r>
              <a:rPr lang="en-US" sz="2000" b="1" dirty="0" smtClean="0">
                <a:solidFill>
                  <a:srgbClr val="00B050"/>
                </a:solidFill>
                <a:latin typeface="Arial" pitchFamily="34" charset="0"/>
                <a:ea typeface="MS PGothic" pitchFamily="34" charset="-128"/>
                <a:cs typeface="Arial" pitchFamily="34" charset="0"/>
              </a:rPr>
              <a:t>very low </a:t>
            </a:r>
            <a:r>
              <a:rPr lang="en-US" sz="2000" dirty="0" smtClean="0">
                <a:latin typeface="Arial" pitchFamily="34" charset="0"/>
                <a:ea typeface="MS PGothic" pitchFamily="34" charset="-128"/>
                <a:cs typeface="Arial" pitchFamily="34" charset="0"/>
              </a:rPr>
              <a:t>risk)</a:t>
            </a:r>
            <a:endParaRPr lang="en-US" sz="2000" dirty="0"/>
          </a:p>
        </p:txBody>
      </p:sp>
      <p:sp>
        <p:nvSpPr>
          <p:cNvPr id="11" name="Content Placeholder 2"/>
          <p:cNvSpPr txBox="1">
            <a:spLocks/>
          </p:cNvSpPr>
          <p:nvPr/>
        </p:nvSpPr>
        <p:spPr>
          <a:xfrm>
            <a:off x="427545" y="1527247"/>
            <a:ext cx="9218140" cy="903197"/>
          </a:xfrm>
          <a:prstGeom prst="rect">
            <a:avLst/>
          </a:prstGeom>
        </p:spPr>
        <p:txBody>
          <a:bodyPr vert="horz" lIns="91440" tIns="45720" rIns="91440" bIns="45720" rtlCol="0">
            <a:normAutofit/>
          </a:bodyPr>
          <a:lstStyle/>
          <a:p>
            <a:pPr marL="0" indent="0">
              <a:lnSpc>
                <a:spcPct val="100000"/>
              </a:lnSpc>
              <a:spcBef>
                <a:spcPts val="600"/>
              </a:spcBef>
              <a:spcAft>
                <a:spcPts val="600"/>
              </a:spcAft>
              <a:buNone/>
            </a:pPr>
            <a:r>
              <a:rPr lang="en-US" sz="2400" b="1" dirty="0">
                <a:latin typeface="Arial" pitchFamily="34" charset="0"/>
                <a:ea typeface="MS PGothic" pitchFamily="34" charset="-128"/>
                <a:cs typeface="Arial" pitchFamily="34" charset="0"/>
              </a:rPr>
              <a:t>Perception </a:t>
            </a:r>
            <a:r>
              <a:rPr lang="en-US" sz="2400" dirty="0">
                <a:latin typeface="Arial" pitchFamily="34" charset="0"/>
                <a:ea typeface="MS PGothic" pitchFamily="34" charset="-128"/>
                <a:cs typeface="Arial" pitchFamily="34" charset="0"/>
              </a:rPr>
              <a:t>that raw milk is </a:t>
            </a:r>
            <a:r>
              <a:rPr lang="en-US" sz="2400" b="1" dirty="0">
                <a:solidFill>
                  <a:srgbClr val="C00000"/>
                </a:solidFill>
                <a:latin typeface="Arial" pitchFamily="34" charset="0"/>
                <a:ea typeface="MS PGothic" pitchFamily="34" charset="-128"/>
                <a:cs typeface="Arial" pitchFamily="34" charset="0"/>
              </a:rPr>
              <a:t>poison</a:t>
            </a:r>
            <a:r>
              <a:rPr lang="en-US" sz="2400" dirty="0">
                <a:latin typeface="Arial" pitchFamily="34" charset="0"/>
                <a:ea typeface="MS PGothic" pitchFamily="34" charset="-128"/>
                <a:cs typeface="Arial" pitchFamily="34" charset="0"/>
              </a:rPr>
              <a:t> is </a:t>
            </a:r>
            <a:r>
              <a:rPr lang="en-US" sz="2400" b="1" dirty="0">
                <a:latin typeface="Arial" pitchFamily="34" charset="0"/>
                <a:ea typeface="MS PGothic" pitchFamily="34" charset="-128"/>
                <a:cs typeface="Arial" pitchFamily="34" charset="0"/>
              </a:rPr>
              <a:t>inconsistent with </a:t>
            </a:r>
            <a:r>
              <a:rPr lang="en-US" sz="2400" b="1" dirty="0" smtClean="0">
                <a:latin typeface="Arial" pitchFamily="34" charset="0"/>
                <a:ea typeface="MS PGothic" pitchFamily="34" charset="-128"/>
                <a:cs typeface="Arial" pitchFamily="34" charset="0"/>
              </a:rPr>
              <a:t>both </a:t>
            </a:r>
            <a:r>
              <a:rPr lang="en-US" sz="2400" dirty="0" smtClean="0">
                <a:latin typeface="Arial" pitchFamily="34" charset="0"/>
                <a:ea typeface="MS PGothic" pitchFamily="34" charset="-128"/>
                <a:cs typeface="Arial" pitchFamily="34" charset="0"/>
              </a:rPr>
              <a:t>FDA/FSIS (2003) and </a:t>
            </a:r>
            <a:r>
              <a:rPr lang="en-US" sz="2400" dirty="0" err="1" smtClean="0">
                <a:latin typeface="Arial" pitchFamily="34" charset="0"/>
                <a:ea typeface="MS PGothic" pitchFamily="34" charset="-128"/>
                <a:cs typeface="Arial" pitchFamily="34" charset="0"/>
              </a:rPr>
              <a:t>Latorre</a:t>
            </a:r>
            <a:r>
              <a:rPr lang="en-US" sz="2400" dirty="0" smtClean="0">
                <a:latin typeface="Arial" pitchFamily="34" charset="0"/>
                <a:ea typeface="MS PGothic" pitchFamily="34" charset="-128"/>
                <a:cs typeface="Arial" pitchFamily="34" charset="0"/>
              </a:rPr>
              <a:t> et al. (2011) </a:t>
            </a:r>
            <a:r>
              <a:rPr lang="en-US" sz="2400" b="1" dirty="0" smtClean="0">
                <a:latin typeface="Arial" pitchFamily="34" charset="0"/>
                <a:ea typeface="MS PGothic" pitchFamily="34" charset="-128"/>
                <a:cs typeface="Arial" pitchFamily="34" charset="0"/>
              </a:rPr>
              <a:t>risk </a:t>
            </a:r>
            <a:r>
              <a:rPr lang="en-US" sz="2400" b="1" dirty="0">
                <a:latin typeface="Arial" pitchFamily="34" charset="0"/>
                <a:ea typeface="MS PGothic" pitchFamily="34" charset="-128"/>
                <a:cs typeface="Arial" pitchFamily="34" charset="0"/>
              </a:rPr>
              <a:t>estimates: </a:t>
            </a:r>
          </a:p>
        </p:txBody>
      </p:sp>
      <p:sp>
        <p:nvSpPr>
          <p:cNvPr id="12" name="Title 1"/>
          <p:cNvSpPr txBox="1">
            <a:spLocks/>
          </p:cNvSpPr>
          <p:nvPr/>
        </p:nvSpPr>
        <p:spPr>
          <a:xfrm>
            <a:off x="-142240" y="146495"/>
            <a:ext cx="9692640" cy="846138"/>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863A53"/>
                </a:solidFill>
                <a:effectLst/>
                <a:uLnTx/>
                <a:uFillTx/>
                <a:latin typeface="+mn-lt"/>
                <a:ea typeface="+mj-ea"/>
                <a:cs typeface="+mj-cs"/>
              </a:rPr>
              <a:t>Bottom-Up </a:t>
            </a:r>
            <a:r>
              <a:rPr kumimoji="0" lang="en-US" sz="3600" b="1" i="0" u="none" strike="noStrike" kern="1200" cap="none" spc="0" normalizeH="0" baseline="0" noProof="0" dirty="0">
                <a:ln>
                  <a:noFill/>
                </a:ln>
                <a:solidFill>
                  <a:srgbClr val="863A53"/>
                </a:solidFill>
                <a:effectLst/>
                <a:uLnTx/>
                <a:uFillTx/>
                <a:latin typeface="+mn-lt"/>
                <a:ea typeface="+mj-ea"/>
                <a:cs typeface="+mj-cs"/>
              </a:rPr>
              <a:t>Listeriosis Predictions for Milks </a:t>
            </a:r>
          </a:p>
        </p:txBody>
      </p:sp>
      <p:sp>
        <p:nvSpPr>
          <p:cNvPr id="13" name="Rectangle 12"/>
          <p:cNvSpPr/>
          <p:nvPr/>
        </p:nvSpPr>
        <p:spPr>
          <a:xfrm>
            <a:off x="254000" y="3267052"/>
            <a:ext cx="4226560" cy="15717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Rectangle 13"/>
          <p:cNvSpPr/>
          <p:nvPr/>
        </p:nvSpPr>
        <p:spPr>
          <a:xfrm>
            <a:off x="4673600" y="3267052"/>
            <a:ext cx="4490720" cy="28823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TextBox 14"/>
          <p:cNvSpPr txBox="1"/>
          <p:nvPr/>
        </p:nvSpPr>
        <p:spPr>
          <a:xfrm>
            <a:off x="9438640" y="3812644"/>
            <a:ext cx="1112805" cy="369332"/>
          </a:xfrm>
          <a:prstGeom prst="rect">
            <a:avLst/>
          </a:prstGeom>
          <a:noFill/>
        </p:spPr>
        <p:txBody>
          <a:bodyPr wrap="none" rtlCol="0">
            <a:spAutoFit/>
          </a:bodyPr>
          <a:lstStyle/>
          <a:p>
            <a:r>
              <a:rPr lang="en-US" dirty="0" smtClean="0"/>
              <a:t>FDA/FSIS</a:t>
            </a:r>
            <a:endParaRPr lang="en-US" dirty="0"/>
          </a:p>
        </p:txBody>
      </p:sp>
      <p:sp>
        <p:nvSpPr>
          <p:cNvPr id="16" name="Right Brace 15"/>
          <p:cNvSpPr/>
          <p:nvPr/>
        </p:nvSpPr>
        <p:spPr>
          <a:xfrm>
            <a:off x="9225280" y="3274164"/>
            <a:ext cx="264160" cy="1493520"/>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p:cNvSpPr txBox="1"/>
          <p:nvPr/>
        </p:nvSpPr>
        <p:spPr>
          <a:xfrm>
            <a:off x="9377680" y="5296004"/>
            <a:ext cx="915635" cy="369332"/>
          </a:xfrm>
          <a:prstGeom prst="rect">
            <a:avLst/>
          </a:prstGeom>
          <a:noFill/>
        </p:spPr>
        <p:txBody>
          <a:bodyPr wrap="none" rtlCol="0">
            <a:spAutoFit/>
          </a:bodyPr>
          <a:lstStyle/>
          <a:p>
            <a:r>
              <a:rPr lang="en-US" dirty="0" err="1" smtClean="0">
                <a:latin typeface="Arial" pitchFamily="34" charset="0"/>
                <a:ea typeface="MS PGothic" pitchFamily="34" charset="-128"/>
                <a:cs typeface="Arial" pitchFamily="34" charset="0"/>
              </a:rPr>
              <a:t>Latorre</a:t>
            </a:r>
            <a:endParaRPr lang="en-US" dirty="0"/>
          </a:p>
        </p:txBody>
      </p:sp>
      <p:sp>
        <p:nvSpPr>
          <p:cNvPr id="18" name="Right Brace 17"/>
          <p:cNvSpPr/>
          <p:nvPr/>
        </p:nvSpPr>
        <p:spPr>
          <a:xfrm>
            <a:off x="9230361" y="5021684"/>
            <a:ext cx="177799" cy="965200"/>
          </a:xfrm>
          <a:prstGeom prst="rightBrac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6002" name="Rectangle 2"/>
          <p:cNvSpPr>
            <a:spLocks noGrp="1" noChangeArrowheads="1"/>
          </p:cNvSpPr>
          <p:nvPr>
            <p:ph type="title"/>
          </p:nvPr>
        </p:nvSpPr>
        <p:spPr>
          <a:xfrm>
            <a:off x="1" y="58721"/>
            <a:ext cx="12001500" cy="1047981"/>
          </a:xfrm>
        </p:spPr>
        <p:txBody>
          <a:bodyPr>
            <a:normAutofit fontScale="90000"/>
          </a:bodyPr>
          <a:lstStyle/>
          <a:p>
            <a:pPr algn="ctr" eaLnBrk="1" hangingPunct="1">
              <a:lnSpc>
                <a:spcPct val="85000"/>
              </a:lnSpc>
              <a:defRPr/>
            </a:pPr>
            <a:r>
              <a:rPr lang="en-US" sz="4000" b="1" dirty="0" smtClean="0">
                <a:solidFill>
                  <a:srgbClr val="002060"/>
                </a:solidFill>
                <a:latin typeface="+mn-lt"/>
                <a:cs typeface="Times New Roman" pitchFamily="18" charset="0"/>
              </a:rPr>
              <a:t>Research Supporting Evidence-Based Policies </a:t>
            </a:r>
            <a:br>
              <a:rPr lang="en-US" sz="4000" b="1" dirty="0" smtClean="0">
                <a:solidFill>
                  <a:srgbClr val="002060"/>
                </a:solidFill>
                <a:latin typeface="+mn-lt"/>
                <a:cs typeface="Times New Roman" pitchFamily="18" charset="0"/>
              </a:rPr>
            </a:br>
            <a:r>
              <a:rPr lang="en-US" sz="4000" b="1" dirty="0" smtClean="0">
                <a:solidFill>
                  <a:srgbClr val="002060"/>
                </a:solidFill>
                <a:latin typeface="+mn-lt"/>
                <a:cs typeface="Times New Roman" pitchFamily="18" charset="0"/>
              </a:rPr>
              <a:t>for Listeriosis?</a:t>
            </a:r>
          </a:p>
        </p:txBody>
      </p:sp>
      <p:sp>
        <p:nvSpPr>
          <p:cNvPr id="50179" name="Rectangle 3"/>
          <p:cNvSpPr>
            <a:spLocks noGrp="1" noChangeArrowheads="1"/>
          </p:cNvSpPr>
          <p:nvPr>
            <p:ph idx="1"/>
          </p:nvPr>
        </p:nvSpPr>
        <p:spPr>
          <a:xfrm>
            <a:off x="812799" y="2736286"/>
            <a:ext cx="5581780" cy="1342053"/>
          </a:xfrm>
          <a:ln>
            <a:solidFill>
              <a:schemeClr val="accent1"/>
            </a:solidFill>
          </a:ln>
        </p:spPr>
        <p:txBody>
          <a:bodyPr>
            <a:noAutofit/>
          </a:bodyPr>
          <a:lstStyle/>
          <a:p>
            <a:pPr marL="0" indent="0" algn="ctr">
              <a:spcBef>
                <a:spcPts val="600"/>
              </a:spcBef>
              <a:buNone/>
            </a:pPr>
            <a:r>
              <a:rPr lang="en-US" sz="2000" b="1" dirty="0" smtClean="0">
                <a:solidFill>
                  <a:schemeClr val="tx2"/>
                </a:solidFill>
                <a:latin typeface="Arial" pitchFamily="34" charset="0"/>
                <a:cs typeface="Arial" pitchFamily="34" charset="0"/>
              </a:rPr>
              <a:t>support growth </a:t>
            </a:r>
            <a:r>
              <a:rPr lang="en-US" sz="2000" dirty="0" smtClean="0">
                <a:latin typeface="Arial" pitchFamily="34" charset="0"/>
                <a:cs typeface="Arial" pitchFamily="34" charset="0"/>
              </a:rPr>
              <a:t>as unsafe </a:t>
            </a:r>
            <a:r>
              <a:rPr lang="en-US" sz="2000" b="1" dirty="0" smtClean="0">
                <a:solidFill>
                  <a:srgbClr val="C00000"/>
                </a:solidFill>
                <a:latin typeface="Arial" pitchFamily="34" charset="0"/>
                <a:cs typeface="Arial" pitchFamily="34" charset="0"/>
              </a:rPr>
              <a:t>(adulterated)</a:t>
            </a:r>
            <a:r>
              <a:rPr lang="en-US" sz="2000" dirty="0" smtClean="0">
                <a:latin typeface="Arial" pitchFamily="34" charset="0"/>
                <a:cs typeface="Arial" pitchFamily="34" charset="0"/>
              </a:rPr>
              <a:t> if </a:t>
            </a:r>
            <a:br>
              <a:rPr lang="en-US" sz="2000" dirty="0" smtClean="0">
                <a:latin typeface="Arial" pitchFamily="34" charset="0"/>
                <a:cs typeface="Arial" pitchFamily="34" charset="0"/>
              </a:rPr>
            </a:br>
            <a:r>
              <a:rPr lang="en-US" sz="2000" b="1" dirty="0" smtClean="0">
                <a:latin typeface="Arial" pitchFamily="34" charset="0"/>
                <a:cs typeface="Arial" pitchFamily="34" charset="0"/>
              </a:rPr>
              <a:t>1 bacteria or colony forming unit </a:t>
            </a:r>
            <a:r>
              <a:rPr lang="en-US" sz="2000" dirty="0" smtClean="0">
                <a:latin typeface="Arial" pitchFamily="34" charset="0"/>
                <a:cs typeface="Arial" pitchFamily="34" charset="0"/>
              </a:rPr>
              <a:t>(CFU)/</a:t>
            </a:r>
            <a:r>
              <a:rPr lang="en-US" sz="2000" dirty="0" err="1" smtClean="0">
                <a:latin typeface="Arial" pitchFamily="34" charset="0"/>
                <a:cs typeface="Arial" pitchFamily="34" charset="0"/>
              </a:rPr>
              <a:t>mL</a:t>
            </a:r>
            <a:r>
              <a:rPr lang="en-US" sz="2000" dirty="0" smtClean="0">
                <a:latin typeface="Arial" pitchFamily="34" charset="0"/>
                <a:cs typeface="Arial" pitchFamily="34" charset="0"/>
              </a:rPr>
              <a:t> </a:t>
            </a:r>
            <a:r>
              <a:rPr lang="en-US" sz="2000" i="1" dirty="0" smtClean="0">
                <a:latin typeface="Arial" pitchFamily="34" charset="0"/>
                <a:cs typeface="Arial" pitchFamily="34" charset="0"/>
              </a:rPr>
              <a:t>Listeria </a:t>
            </a:r>
            <a:r>
              <a:rPr lang="en-US" sz="2000" dirty="0" smtClean="0">
                <a:latin typeface="Arial" pitchFamily="34" charset="0"/>
                <a:cs typeface="Arial" pitchFamily="34" charset="0"/>
              </a:rPr>
              <a:t>is detected.</a:t>
            </a:r>
          </a:p>
        </p:txBody>
      </p:sp>
      <p:sp>
        <p:nvSpPr>
          <p:cNvPr id="50181" name="TextBox 4"/>
          <p:cNvSpPr txBox="1">
            <a:spLocks noChangeArrowheads="1"/>
          </p:cNvSpPr>
          <p:nvPr/>
        </p:nvSpPr>
        <p:spPr bwMode="auto">
          <a:xfrm>
            <a:off x="406401" y="4272743"/>
            <a:ext cx="11408756" cy="2246769"/>
          </a:xfrm>
          <a:prstGeom prst="rect">
            <a:avLst/>
          </a:prstGeom>
          <a:noFill/>
          <a:ln w="9525">
            <a:noFill/>
            <a:miter lim="800000"/>
            <a:headEnd/>
            <a:tailEnd/>
          </a:ln>
        </p:spPr>
        <p:txBody>
          <a:bodyPr wrap="square">
            <a:spAutoFit/>
          </a:bodyPr>
          <a:lstStyle/>
          <a:p>
            <a:pPr marL="225425" indent="-225425">
              <a:spcBef>
                <a:spcPts val="600"/>
              </a:spcBef>
              <a:spcAft>
                <a:spcPts val="600"/>
              </a:spcAft>
              <a:buFont typeface="Arial" pitchFamily="34" charset="0"/>
              <a:buChar char="•"/>
            </a:pPr>
            <a:r>
              <a:rPr lang="en-US" sz="2000" dirty="0" smtClean="0">
                <a:latin typeface="Arial" pitchFamily="34" charset="0"/>
                <a:cs typeface="Arial" pitchFamily="34" charset="0"/>
              </a:rPr>
              <a:t>Evidence for growth</a:t>
            </a:r>
            <a:r>
              <a:rPr lang="en-US" sz="2000" b="1" dirty="0" smtClean="0">
                <a:solidFill>
                  <a:srgbClr val="00B050"/>
                </a:solidFill>
                <a:latin typeface="Arial" pitchFamily="34" charset="0"/>
                <a:cs typeface="Arial" pitchFamily="34" charset="0"/>
              </a:rPr>
              <a:t>/no </a:t>
            </a:r>
            <a:r>
              <a:rPr lang="en-US" sz="2000" b="1" dirty="0">
                <a:solidFill>
                  <a:srgbClr val="00B050"/>
                </a:solidFill>
                <a:latin typeface="Arial" pitchFamily="34" charset="0"/>
                <a:cs typeface="Arial" pitchFamily="34" charset="0"/>
              </a:rPr>
              <a:t>growth</a:t>
            </a:r>
            <a:r>
              <a:rPr lang="en-US" sz="2000" b="1" dirty="0">
                <a:solidFill>
                  <a:srgbClr val="006600"/>
                </a:solidFill>
                <a:latin typeface="Arial" pitchFamily="34" charset="0"/>
                <a:cs typeface="Arial" pitchFamily="34" charset="0"/>
              </a:rPr>
              <a:t> </a:t>
            </a:r>
            <a:r>
              <a:rPr lang="en-US" sz="2000" dirty="0" smtClean="0">
                <a:latin typeface="Arial" pitchFamily="34" charset="0"/>
                <a:cs typeface="Arial" pitchFamily="34" charset="0"/>
              </a:rPr>
              <a:t>of pathogens in certified raw milk at natural levels of contamination (1 to 10 CFU/</a:t>
            </a:r>
            <a:r>
              <a:rPr lang="en-US" sz="2000" dirty="0" err="1" smtClean="0">
                <a:latin typeface="Arial" pitchFamily="34" charset="0"/>
                <a:cs typeface="Arial" pitchFamily="34" charset="0"/>
              </a:rPr>
              <a:t>mL</a:t>
            </a:r>
            <a:r>
              <a:rPr lang="en-US" sz="2000" dirty="0" smtClean="0">
                <a:latin typeface="Arial" pitchFamily="34" charset="0"/>
                <a:cs typeface="Arial" pitchFamily="34" charset="0"/>
              </a:rPr>
              <a:t>)? </a:t>
            </a:r>
            <a:br>
              <a:rPr lang="en-US" sz="2000" dirty="0" smtClean="0">
                <a:latin typeface="Arial" pitchFamily="34" charset="0"/>
                <a:cs typeface="Arial" pitchFamily="34" charset="0"/>
              </a:rPr>
            </a:br>
            <a:r>
              <a:rPr lang="en-US" sz="2000" dirty="0" smtClean="0">
                <a:latin typeface="Arial" pitchFamily="34" charset="0"/>
                <a:cs typeface="Arial" pitchFamily="34" charset="0"/>
              </a:rPr>
              <a:t>If no growth for </a:t>
            </a:r>
            <a:r>
              <a:rPr lang="en-US" sz="2000" i="1" dirty="0" smtClean="0">
                <a:latin typeface="Arial" pitchFamily="34" charset="0"/>
                <a:cs typeface="Arial" pitchFamily="34" charset="0"/>
              </a:rPr>
              <a:t>Listeria, </a:t>
            </a:r>
            <a:r>
              <a:rPr lang="en-US" sz="2000" b="1" dirty="0" smtClean="0">
                <a:solidFill>
                  <a:srgbClr val="00B050"/>
                </a:solidFill>
                <a:latin typeface="Arial" pitchFamily="34" charset="0"/>
                <a:cs typeface="Arial" pitchFamily="34" charset="0"/>
              </a:rPr>
              <a:t>raw milk at &lt;100 CFU/</a:t>
            </a:r>
            <a:r>
              <a:rPr lang="en-US" sz="2000" b="1" dirty="0" err="1" smtClean="0">
                <a:solidFill>
                  <a:srgbClr val="00B050"/>
                </a:solidFill>
                <a:latin typeface="Arial" pitchFamily="34" charset="0"/>
                <a:cs typeface="Arial" pitchFamily="34" charset="0"/>
              </a:rPr>
              <a:t>mL</a:t>
            </a:r>
            <a:r>
              <a:rPr lang="en-US" sz="2000" b="1" dirty="0" smtClean="0">
                <a:solidFill>
                  <a:srgbClr val="00B050"/>
                </a:solidFill>
                <a:latin typeface="Arial" pitchFamily="34" charset="0"/>
                <a:cs typeface="Arial" pitchFamily="34" charset="0"/>
              </a:rPr>
              <a:t> </a:t>
            </a:r>
            <a:r>
              <a:rPr lang="en-US" sz="2000" dirty="0" smtClean="0">
                <a:latin typeface="Arial" pitchFamily="34" charset="0"/>
                <a:cs typeface="Arial" pitchFamily="34" charset="0"/>
              </a:rPr>
              <a:t>could </a:t>
            </a:r>
            <a:r>
              <a:rPr lang="en-US" sz="2000" dirty="0">
                <a:latin typeface="Arial" pitchFamily="34" charset="0"/>
                <a:cs typeface="Arial" pitchFamily="34" charset="0"/>
              </a:rPr>
              <a:t>be considered </a:t>
            </a:r>
            <a:r>
              <a:rPr lang="en-US" sz="2000" b="1" dirty="0">
                <a:solidFill>
                  <a:srgbClr val="C00000"/>
                </a:solidFill>
                <a:latin typeface="Arial" pitchFamily="34" charset="0"/>
                <a:cs typeface="Arial" pitchFamily="34" charset="0"/>
              </a:rPr>
              <a:t>unadulterated </a:t>
            </a:r>
            <a:r>
              <a:rPr lang="en-US" sz="2000" dirty="0" smtClean="0">
                <a:latin typeface="Arial" pitchFamily="34" charset="0"/>
                <a:cs typeface="Arial" pitchFamily="34" charset="0"/>
              </a:rPr>
              <a:t>(</a:t>
            </a:r>
            <a:r>
              <a:rPr lang="en-US" sz="2000" dirty="0">
                <a:latin typeface="Arial" pitchFamily="34" charset="0"/>
                <a:cs typeface="Arial" pitchFamily="34" charset="0"/>
              </a:rPr>
              <a:t>acceptable or tolerable or ‘safe’)</a:t>
            </a:r>
          </a:p>
          <a:p>
            <a:pPr marL="225425" indent="-225425">
              <a:spcBef>
                <a:spcPts val="1800"/>
              </a:spcBef>
              <a:spcAft>
                <a:spcPts val="600"/>
              </a:spcAft>
              <a:buFont typeface="Arial" pitchFamily="34" charset="0"/>
              <a:buChar char="•"/>
            </a:pPr>
            <a:r>
              <a:rPr lang="en-US" sz="2000" b="1" dirty="0">
                <a:solidFill>
                  <a:srgbClr val="00B050"/>
                </a:solidFill>
                <a:latin typeface="Arial" pitchFamily="34" charset="0"/>
                <a:cs typeface="Arial" pitchFamily="34" charset="0"/>
              </a:rPr>
              <a:t>Milk microbiota studies </a:t>
            </a:r>
            <a:r>
              <a:rPr lang="en-US" sz="2000" dirty="0">
                <a:latin typeface="Arial" pitchFamily="34" charset="0"/>
                <a:cs typeface="Arial" pitchFamily="34" charset="0"/>
              </a:rPr>
              <a:t>could better characterize microbes associated with suppressive </a:t>
            </a:r>
            <a:r>
              <a:rPr lang="en-US" sz="2000" dirty="0" smtClean="0">
                <a:latin typeface="Arial" pitchFamily="34" charset="0"/>
                <a:cs typeface="Arial" pitchFamily="34" charset="0"/>
              </a:rPr>
              <a:t>effects on </a:t>
            </a:r>
            <a:r>
              <a:rPr lang="en-US" sz="2000" i="1" dirty="0">
                <a:latin typeface="Arial" pitchFamily="34" charset="0"/>
                <a:cs typeface="Arial" pitchFamily="34" charset="0"/>
              </a:rPr>
              <a:t>Listeria</a:t>
            </a:r>
            <a:r>
              <a:rPr lang="en-US" sz="2000" dirty="0">
                <a:latin typeface="Arial" pitchFamily="34" charset="0"/>
                <a:cs typeface="Arial" pitchFamily="34" charset="0"/>
              </a:rPr>
              <a:t> and other </a:t>
            </a:r>
            <a:r>
              <a:rPr lang="en-US" sz="2000" dirty="0" smtClean="0">
                <a:latin typeface="Arial" pitchFamily="34" charset="0"/>
                <a:cs typeface="Arial" pitchFamily="34" charset="0"/>
              </a:rPr>
              <a:t>pathogens</a:t>
            </a:r>
            <a:endParaRPr lang="en-US" sz="2000" dirty="0">
              <a:latin typeface="Arial" pitchFamily="34" charset="0"/>
              <a:cs typeface="Arial" pitchFamily="34" charset="0"/>
            </a:endParaRPr>
          </a:p>
        </p:txBody>
      </p:sp>
      <p:sp>
        <p:nvSpPr>
          <p:cNvPr id="9" name="Rectangle 8"/>
          <p:cNvSpPr/>
          <p:nvPr/>
        </p:nvSpPr>
        <p:spPr>
          <a:xfrm>
            <a:off x="5283200" y="1364685"/>
            <a:ext cx="5892800"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spcAft>
                <a:spcPts val="1200"/>
              </a:spcAft>
              <a:tabLst>
                <a:tab pos="3149600" algn="l"/>
              </a:tabLst>
            </a:pPr>
            <a:r>
              <a:rPr lang="en-US" sz="2000" dirty="0" smtClean="0">
                <a:solidFill>
                  <a:schemeClr val="tx1"/>
                </a:solidFill>
                <a:latin typeface="Arial" pitchFamily="34" charset="0"/>
                <a:cs typeface="Arial" pitchFamily="34" charset="0"/>
              </a:rPr>
              <a:t>Some governments regulate </a:t>
            </a:r>
            <a:r>
              <a:rPr lang="en-US" sz="2000" b="1" dirty="0" smtClean="0">
                <a:solidFill>
                  <a:srgbClr val="002060"/>
                </a:solidFill>
                <a:latin typeface="Arial" pitchFamily="34" charset="0"/>
                <a:cs typeface="Arial" pitchFamily="34" charset="0"/>
              </a:rPr>
              <a:t>Ready to Eat Foods </a:t>
            </a:r>
            <a:r>
              <a:rPr lang="en-US" sz="2000" dirty="0" smtClean="0">
                <a:solidFill>
                  <a:schemeClr val="tx1"/>
                </a:solidFill>
                <a:latin typeface="Arial" pitchFamily="34" charset="0"/>
                <a:cs typeface="Arial" pitchFamily="34" charset="0"/>
              </a:rPr>
              <a:t>that…</a:t>
            </a:r>
            <a:endParaRPr lang="en-US" dirty="0">
              <a:solidFill>
                <a:schemeClr val="tx1"/>
              </a:solidFill>
              <a:latin typeface="Arial" pitchFamily="34" charset="0"/>
              <a:cs typeface="Arial" pitchFamily="34" charset="0"/>
            </a:endParaRPr>
          </a:p>
        </p:txBody>
      </p:sp>
      <p:pic>
        <p:nvPicPr>
          <p:cNvPr id="611329" name="Picture 1" descr="C:\Users\michele\AppData\Local\Microsoft\Windows\Temporary Internet Files\Content.IE5\8S0OYOLJ\milk-packaging-design-27[1].jpg"/>
          <p:cNvPicPr>
            <a:picLocks noChangeAspect="1" noChangeArrowheads="1"/>
          </p:cNvPicPr>
          <p:nvPr/>
        </p:nvPicPr>
        <p:blipFill>
          <a:blip r:embed="rId2" cstate="print"/>
          <a:srcRect/>
          <a:stretch>
            <a:fillRect/>
          </a:stretch>
        </p:blipFill>
        <p:spPr bwMode="auto">
          <a:xfrm>
            <a:off x="2800753" y="1456659"/>
            <a:ext cx="2434167" cy="1197854"/>
          </a:xfrm>
          <a:prstGeom prst="rect">
            <a:avLst/>
          </a:prstGeom>
          <a:noFill/>
        </p:spPr>
      </p:pic>
      <p:sp>
        <p:nvSpPr>
          <p:cNvPr id="10" name="TextBox 9"/>
          <p:cNvSpPr txBox="1"/>
          <p:nvPr/>
        </p:nvSpPr>
        <p:spPr>
          <a:xfrm>
            <a:off x="6792685" y="2736286"/>
            <a:ext cx="4789715" cy="1323439"/>
          </a:xfrm>
          <a:prstGeom prst="rect">
            <a:avLst/>
          </a:prstGeom>
          <a:noFill/>
          <a:ln>
            <a:solidFill>
              <a:schemeClr val="accent1"/>
            </a:solidFill>
          </a:ln>
        </p:spPr>
        <p:txBody>
          <a:bodyPr wrap="square" rtlCol="0">
            <a:spAutoFit/>
          </a:bodyPr>
          <a:lstStyle/>
          <a:p>
            <a:pPr algn="ctr">
              <a:spcBef>
                <a:spcPts val="600"/>
              </a:spcBef>
            </a:pPr>
            <a:r>
              <a:rPr lang="en-US" sz="2000" b="1" dirty="0" smtClean="0">
                <a:solidFill>
                  <a:schemeClr val="tx2"/>
                </a:solidFill>
                <a:latin typeface="Arial" pitchFamily="34" charset="0"/>
                <a:cs typeface="Arial" pitchFamily="34" charset="0"/>
              </a:rPr>
              <a:t>do not support growth </a:t>
            </a:r>
            <a:r>
              <a:rPr lang="en-US" sz="2000" dirty="0" smtClean="0">
                <a:latin typeface="Arial" pitchFamily="34" charset="0"/>
                <a:cs typeface="Arial" pitchFamily="34" charset="0"/>
              </a:rPr>
              <a:t>as </a:t>
            </a:r>
            <a:r>
              <a:rPr lang="en-US" sz="2000" b="1" dirty="0" smtClean="0">
                <a:solidFill>
                  <a:srgbClr val="C00000"/>
                </a:solidFill>
                <a:latin typeface="Arial" pitchFamily="34" charset="0"/>
                <a:cs typeface="Arial" pitchFamily="34" charset="0"/>
              </a:rPr>
              <a:t>adulterated</a:t>
            </a:r>
            <a:r>
              <a:rPr lang="en-US" sz="2000" dirty="0" smtClean="0">
                <a:latin typeface="Arial" pitchFamily="34" charset="0"/>
                <a:cs typeface="Arial" pitchFamily="34" charset="0"/>
              </a:rPr>
              <a:t> only if </a:t>
            </a:r>
            <a:br>
              <a:rPr lang="en-US" sz="2000" dirty="0" smtClean="0">
                <a:latin typeface="Arial" pitchFamily="34" charset="0"/>
                <a:cs typeface="Arial" pitchFamily="34" charset="0"/>
              </a:rPr>
            </a:br>
            <a:r>
              <a:rPr lang="en-US" sz="2000" b="1" u="sng" dirty="0" smtClean="0">
                <a:latin typeface="Arial" pitchFamily="34" charset="0"/>
                <a:cs typeface="Arial" pitchFamily="34" charset="0"/>
              </a:rPr>
              <a:t>&gt;</a:t>
            </a:r>
            <a:r>
              <a:rPr lang="en-US" sz="2000" b="1" dirty="0" smtClean="0">
                <a:latin typeface="Arial" pitchFamily="34" charset="0"/>
                <a:cs typeface="Arial" pitchFamily="34" charset="0"/>
              </a:rPr>
              <a:t>100 CFU</a:t>
            </a:r>
            <a:r>
              <a:rPr lang="en-US" sz="2000" dirty="0" smtClean="0">
                <a:latin typeface="Arial" pitchFamily="34" charset="0"/>
                <a:cs typeface="Arial" pitchFamily="34" charset="0"/>
              </a:rPr>
              <a:t>/</a:t>
            </a:r>
            <a:r>
              <a:rPr lang="en-US" sz="2000" dirty="0" err="1" smtClean="0">
                <a:latin typeface="Arial" pitchFamily="34" charset="0"/>
                <a:cs typeface="Arial" pitchFamily="34" charset="0"/>
              </a:rPr>
              <a:t>mL</a:t>
            </a:r>
            <a:r>
              <a:rPr lang="en-US" sz="2000" dirty="0" smtClean="0">
                <a:latin typeface="Arial" pitchFamily="34" charset="0"/>
                <a:cs typeface="Arial" pitchFamily="34" charset="0"/>
              </a:rPr>
              <a:t> </a:t>
            </a:r>
            <a:br>
              <a:rPr lang="en-US" sz="2000" dirty="0" smtClean="0">
                <a:latin typeface="Arial" pitchFamily="34" charset="0"/>
                <a:cs typeface="Arial" pitchFamily="34" charset="0"/>
              </a:rPr>
            </a:br>
            <a:r>
              <a:rPr lang="en-US" sz="2000" i="1" dirty="0" smtClean="0">
                <a:latin typeface="Arial" pitchFamily="34" charset="0"/>
                <a:cs typeface="Arial" pitchFamily="34" charset="0"/>
              </a:rPr>
              <a:t>Listeria </a:t>
            </a:r>
            <a:r>
              <a:rPr lang="en-US" sz="2000" dirty="0" smtClean="0">
                <a:latin typeface="Arial" pitchFamily="34" charset="0"/>
                <a:cs typeface="Arial" pitchFamily="34" charset="0"/>
              </a:rPr>
              <a:t>is detected.</a:t>
            </a:r>
            <a:endParaRPr lang="en-US" dirty="0"/>
          </a:p>
        </p:txBody>
      </p:sp>
      <p:pic>
        <p:nvPicPr>
          <p:cNvPr id="11" name="Picture 10" descr="IMG_0342.JPG"/>
          <p:cNvPicPr>
            <a:picLocks noChangeAspect="1"/>
          </p:cNvPicPr>
          <p:nvPr/>
        </p:nvPicPr>
        <p:blipFill>
          <a:blip r:embed="rId3" cstate="print"/>
          <a:stretch>
            <a:fillRect/>
          </a:stretch>
        </p:blipFill>
        <p:spPr>
          <a:xfrm>
            <a:off x="436666" y="1055646"/>
            <a:ext cx="2144407" cy="1206229"/>
          </a:xfrm>
          <a:prstGeom prst="rect">
            <a:avLst/>
          </a:prstGeo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3314"/>
            <a:ext cx="9641840" cy="621460"/>
          </a:xfrm>
        </p:spPr>
        <p:txBody>
          <a:bodyPr>
            <a:noAutofit/>
          </a:bodyPr>
          <a:lstStyle/>
          <a:p>
            <a:pPr algn="ctr"/>
            <a:r>
              <a:rPr lang="en-US" sz="3200" b="1" dirty="0" smtClean="0">
                <a:solidFill>
                  <a:srgbClr val="863A53"/>
                </a:solidFill>
              </a:rPr>
              <a:t>Difficulties of Communicating Scientific Information about Microbial Ecosystems</a:t>
            </a:r>
            <a:r>
              <a:rPr lang="en-US" sz="2800" b="1" dirty="0" smtClean="0">
                <a:solidFill>
                  <a:srgbClr val="863A53"/>
                </a:solidFill>
              </a:rPr>
              <a:t/>
            </a:r>
            <a:br>
              <a:rPr lang="en-US" sz="2800" b="1" dirty="0" smtClean="0">
                <a:solidFill>
                  <a:srgbClr val="863A53"/>
                </a:solidFill>
              </a:rPr>
            </a:br>
            <a:endParaRPr lang="en-US" sz="2000" dirty="0">
              <a:solidFill>
                <a:srgbClr val="863A53"/>
              </a:solidFill>
            </a:endParaRPr>
          </a:p>
        </p:txBody>
      </p:sp>
      <p:sp>
        <p:nvSpPr>
          <p:cNvPr id="4" name="Slide Number Placeholder 3"/>
          <p:cNvSpPr>
            <a:spLocks noGrp="1"/>
          </p:cNvSpPr>
          <p:nvPr>
            <p:ph type="sldNum" sz="quarter" idx="4294967295"/>
          </p:nvPr>
        </p:nvSpPr>
        <p:spPr>
          <a:xfrm>
            <a:off x="8737600" y="6356351"/>
            <a:ext cx="2844800" cy="365125"/>
          </a:xfrm>
          <a:prstGeom prst="rect">
            <a:avLst/>
          </a:prstGeom>
        </p:spPr>
        <p:txBody>
          <a:bodyPr/>
          <a:lstStyle/>
          <a:p>
            <a:pPr>
              <a:defRPr/>
            </a:pPr>
            <a:fld id="{0AD28237-4F4E-4152-824E-1E1721D93F5E}" type="slidenum">
              <a:rPr lang="en-US" smtClean="0"/>
              <a:pPr>
                <a:defRPr/>
              </a:pPr>
              <a:t>54</a:t>
            </a:fld>
            <a:endParaRPr lang="en-US" dirty="0"/>
          </a:p>
        </p:txBody>
      </p:sp>
      <p:pic>
        <p:nvPicPr>
          <p:cNvPr id="8" name="Picture 7" descr="NotAblank.png"/>
          <p:cNvPicPr>
            <a:picLocks noChangeAspect="1"/>
          </p:cNvPicPr>
          <p:nvPr/>
        </p:nvPicPr>
        <p:blipFill>
          <a:blip r:embed="rId3"/>
          <a:stretch>
            <a:fillRect/>
          </a:stretch>
        </p:blipFill>
        <p:spPr>
          <a:xfrm>
            <a:off x="10384104" y="4238308"/>
            <a:ext cx="1543050" cy="2306702"/>
          </a:xfrm>
          <a:prstGeom prst="rect">
            <a:avLst/>
          </a:prstGeom>
          <a:ln w="25400">
            <a:solidFill>
              <a:schemeClr val="accent1"/>
            </a:solidFill>
          </a:ln>
        </p:spPr>
      </p:pic>
      <p:sp>
        <p:nvSpPr>
          <p:cNvPr id="16" name="TextBox 15"/>
          <p:cNvSpPr txBox="1"/>
          <p:nvPr/>
        </p:nvSpPr>
        <p:spPr>
          <a:xfrm>
            <a:off x="1046480" y="1346330"/>
            <a:ext cx="7691120" cy="5416868"/>
          </a:xfrm>
          <a:prstGeom prst="rect">
            <a:avLst/>
          </a:prstGeom>
          <a:noFill/>
          <a:ln w="25400">
            <a:solidFill>
              <a:schemeClr val="accent1"/>
            </a:solidFill>
          </a:ln>
        </p:spPr>
        <p:txBody>
          <a:bodyPr wrap="square" lIns="91440" spcCol="457200" rtlCol="0">
            <a:spAutoFit/>
          </a:bodyPr>
          <a:lstStyle/>
          <a:p>
            <a:pPr algn="ctr">
              <a:lnSpc>
                <a:spcPct val="200000"/>
              </a:lnSpc>
            </a:pPr>
            <a:r>
              <a:rPr lang="en-US" sz="2400" b="1" dirty="0" smtClean="0"/>
              <a:t>Dave </a:t>
            </a:r>
            <a:r>
              <a:rPr lang="en-US" sz="2400" b="1" dirty="0" err="1" smtClean="0"/>
              <a:t>Levitan’s</a:t>
            </a:r>
            <a:r>
              <a:rPr lang="en-US" sz="2400" b="1" dirty="0" smtClean="0"/>
              <a:t> List of Errors (2017)</a:t>
            </a:r>
          </a:p>
          <a:p>
            <a:pPr marL="1371600" lvl="2" indent="-342900" defTabSz="731520">
              <a:lnSpc>
                <a:spcPct val="200000"/>
              </a:lnSpc>
              <a:buClr>
                <a:schemeClr val="accent1"/>
              </a:buClr>
            </a:pPr>
            <a:r>
              <a:rPr lang="en-US" sz="2000" dirty="0" smtClean="0"/>
              <a:t>Oversimplification 		Cherry-pick</a:t>
            </a:r>
          </a:p>
          <a:p>
            <a:pPr marL="1371600" lvl="2" indent="-342900" defTabSz="731520">
              <a:lnSpc>
                <a:spcPct val="200000"/>
              </a:lnSpc>
              <a:buClr>
                <a:schemeClr val="accent1"/>
              </a:buClr>
            </a:pPr>
            <a:r>
              <a:rPr lang="en-US" sz="2000" dirty="0" smtClean="0"/>
              <a:t>Butter-up and undercut 	</a:t>
            </a:r>
            <a:r>
              <a:rPr lang="en-US" sz="2000" dirty="0" err="1" smtClean="0"/>
              <a:t>Demonizer</a:t>
            </a:r>
            <a:endParaRPr lang="en-US" sz="2000" dirty="0" smtClean="0"/>
          </a:p>
          <a:p>
            <a:pPr marL="1371600" lvl="2" indent="-342900" defTabSz="731520">
              <a:lnSpc>
                <a:spcPct val="200000"/>
              </a:lnSpc>
              <a:buClr>
                <a:schemeClr val="accent1"/>
              </a:buClr>
            </a:pPr>
            <a:r>
              <a:rPr lang="en-US" sz="2000" dirty="0" smtClean="0"/>
              <a:t>Blame the blogger		Ridicule and dismiss</a:t>
            </a:r>
          </a:p>
          <a:p>
            <a:pPr marL="1371600" lvl="2" indent="-342900" defTabSz="731520">
              <a:lnSpc>
                <a:spcPct val="200000"/>
              </a:lnSpc>
              <a:buClr>
                <a:schemeClr val="accent1"/>
              </a:buClr>
            </a:pPr>
            <a:r>
              <a:rPr lang="en-US" sz="2000" dirty="0" smtClean="0"/>
              <a:t>Literal nitpick			Credit snatch</a:t>
            </a:r>
          </a:p>
          <a:p>
            <a:pPr marL="1371600" lvl="2" indent="-342900" defTabSz="731520">
              <a:lnSpc>
                <a:spcPct val="200000"/>
              </a:lnSpc>
              <a:buClr>
                <a:schemeClr val="accent1"/>
              </a:buClr>
            </a:pPr>
            <a:r>
              <a:rPr lang="en-US" sz="2000" dirty="0" smtClean="0"/>
              <a:t>Certain uncertainty		Blind eye to follow-up</a:t>
            </a:r>
          </a:p>
          <a:p>
            <a:pPr marL="1371600" lvl="2" indent="-342900" defTabSz="731520">
              <a:lnSpc>
                <a:spcPct val="200000"/>
              </a:lnSpc>
              <a:buClr>
                <a:schemeClr val="accent1"/>
              </a:buClr>
            </a:pPr>
            <a:r>
              <a:rPr lang="en-US" sz="2000" dirty="0" smtClean="0"/>
              <a:t>Lost in translation		Straight-up fabrication</a:t>
            </a:r>
          </a:p>
          <a:p>
            <a:pPr marL="1371600" lvl="2" indent="-342900" defTabSz="731520">
              <a:lnSpc>
                <a:spcPct val="200000"/>
              </a:lnSpc>
              <a:buClr>
                <a:schemeClr val="accent1"/>
              </a:buClr>
            </a:pPr>
            <a:r>
              <a:rPr lang="en-US" sz="2000" dirty="0" smtClean="0"/>
              <a:t>				Conspicuous silence</a:t>
            </a:r>
          </a:p>
          <a:p>
            <a:endParaRPr lang="en-US" dirty="0"/>
          </a:p>
        </p:txBody>
      </p:sp>
      <p:sp>
        <p:nvSpPr>
          <p:cNvPr id="6" name="Rounded Rectangle 5"/>
          <p:cNvSpPr/>
          <p:nvPr/>
        </p:nvSpPr>
        <p:spPr>
          <a:xfrm>
            <a:off x="1959429" y="2220686"/>
            <a:ext cx="2563585" cy="555171"/>
          </a:xfrm>
          <a:prstGeom prst="roundRect">
            <a:avLst/>
          </a:prstGeom>
          <a:noFill/>
          <a:ln w="38100">
            <a:solidFill>
              <a:srgbClr val="863A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2"/>
          <p:cNvPicPr>
            <a:picLocks noChangeAspect="1" noChangeArrowheads="1"/>
          </p:cNvPicPr>
          <p:nvPr/>
        </p:nvPicPr>
        <p:blipFill>
          <a:blip r:embed="rId3" cstate="print"/>
          <a:srcRect/>
          <a:stretch>
            <a:fillRect/>
          </a:stretch>
        </p:blipFill>
        <p:spPr bwMode="auto">
          <a:xfrm>
            <a:off x="901149" y="2076955"/>
            <a:ext cx="8561705" cy="4107374"/>
          </a:xfrm>
          <a:prstGeom prst="rect">
            <a:avLst/>
          </a:prstGeom>
          <a:noFill/>
          <a:ln w="9525">
            <a:noFill/>
            <a:round/>
            <a:headEnd/>
            <a:tailEnd/>
          </a:ln>
        </p:spPr>
      </p:pic>
      <p:sp>
        <p:nvSpPr>
          <p:cNvPr id="2050" name="Rectangle 1"/>
          <p:cNvSpPr>
            <a:spLocks noGrp="1" noChangeArrowheads="1"/>
          </p:cNvSpPr>
          <p:nvPr>
            <p:ph type="title"/>
          </p:nvPr>
        </p:nvSpPr>
        <p:spPr>
          <a:xfrm>
            <a:off x="0" y="1545994"/>
            <a:ext cx="11184835" cy="724396"/>
          </a:xfrm>
        </p:spPr>
        <p:txBody>
          <a:bodyPr tIns="14112"/>
          <a:lstStyle/>
          <a:p>
            <a:pPr algn="ct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1600" b="1" dirty="0" smtClean="0"/>
              <a:t>Evidence Maps: Communicating Risk Assessments in Societal Controversies:</a:t>
            </a:r>
            <a:br>
              <a:rPr lang="en-GB" sz="1600" b="1" dirty="0" smtClean="0"/>
            </a:br>
            <a:r>
              <a:rPr lang="en-GB" sz="1600" b="1" dirty="0" smtClean="0"/>
              <a:t> The Case of Engineered </a:t>
            </a:r>
            <a:r>
              <a:rPr lang="en-GB" sz="1600" b="1" dirty="0" err="1" smtClean="0"/>
              <a:t>Nanoparticles</a:t>
            </a:r>
            <a:endParaRPr lang="en-GB" sz="1600" b="1" dirty="0" smtClean="0"/>
          </a:p>
        </p:txBody>
      </p:sp>
      <p:pic>
        <p:nvPicPr>
          <p:cNvPr id="2052" name="Picture 3"/>
          <p:cNvPicPr>
            <a:picLocks noChangeAspect="1" noChangeArrowheads="1"/>
          </p:cNvPicPr>
          <p:nvPr/>
        </p:nvPicPr>
        <p:blipFill>
          <a:blip r:embed="rId4" cstate="print"/>
          <a:srcRect/>
          <a:stretch>
            <a:fillRect/>
          </a:stretch>
        </p:blipFill>
        <p:spPr bwMode="auto">
          <a:xfrm>
            <a:off x="0" y="0"/>
            <a:ext cx="0" cy="0"/>
          </a:xfrm>
          <a:prstGeom prst="rect">
            <a:avLst/>
          </a:prstGeom>
          <a:noFill/>
          <a:ln w="9525">
            <a:noFill/>
            <a:round/>
            <a:headEnd/>
            <a:tailEnd/>
          </a:ln>
        </p:spPr>
      </p:pic>
      <p:sp>
        <p:nvSpPr>
          <p:cNvPr id="2053" name="Text Box 4"/>
          <p:cNvSpPr txBox="1">
            <a:spLocks noChangeArrowheads="1"/>
          </p:cNvSpPr>
          <p:nvPr/>
        </p:nvSpPr>
        <p:spPr bwMode="auto">
          <a:xfrm>
            <a:off x="3360627" y="5710559"/>
            <a:ext cx="6114677" cy="505493"/>
          </a:xfrm>
          <a:prstGeom prst="rect">
            <a:avLst/>
          </a:prstGeom>
          <a:noFill/>
          <a:ln w="9525">
            <a:noFill/>
            <a:round/>
            <a:headEnd/>
            <a:tailEnd/>
          </a:ln>
        </p:spPr>
        <p:txBody>
          <a:bodyPr lIns="90000" tIns="54702" rIns="90000" bIns="45000"/>
          <a:lstStyle/>
          <a:p>
            <a:pPr>
              <a:tabLst>
                <a:tab pos="723900" algn="l"/>
                <a:tab pos="1447800" algn="l"/>
                <a:tab pos="2171700" algn="l"/>
                <a:tab pos="2895600" algn="l"/>
                <a:tab pos="3619500" algn="l"/>
                <a:tab pos="4343400" algn="l"/>
                <a:tab pos="5067300" algn="l"/>
                <a:tab pos="5791200" algn="l"/>
                <a:tab pos="6515100" algn="l"/>
              </a:tabLst>
            </a:pPr>
            <a:r>
              <a:rPr lang="en-GB" sz="1100" b="1" dirty="0">
                <a:solidFill>
                  <a:srgbClr val="000000"/>
                </a:solidFill>
              </a:rPr>
              <a:t>Risk Analysis</a:t>
            </a:r>
            <a:r>
              <a:rPr lang="en-GB" sz="1100" dirty="0">
                <a:solidFill>
                  <a:srgbClr val="000000"/>
                </a:solidFill>
              </a:rPr>
              <a:t/>
            </a:r>
            <a:br>
              <a:rPr lang="en-GB" sz="1100" dirty="0">
                <a:solidFill>
                  <a:srgbClr val="000000"/>
                </a:solidFill>
              </a:rPr>
            </a:br>
            <a:r>
              <a:rPr lang="en-GB" sz="1100" dirty="0">
                <a:solidFill>
                  <a:srgbClr val="000000"/>
                </a:solidFill>
                <a:hlinkClick r:id="rId5"/>
              </a:rPr>
              <a:t>Volume 31, Issue 11, </a:t>
            </a:r>
            <a:r>
              <a:rPr lang="en-GB" sz="1100" dirty="0">
                <a:solidFill>
                  <a:srgbClr val="000000"/>
                </a:solidFill>
              </a:rPr>
              <a:t>pages 1770-1783, 15 NOV 2011 DOI: 10.1111/j.1539-6924.2011.01725.x</a:t>
            </a:r>
            <a:br>
              <a:rPr lang="en-GB" sz="1100" dirty="0">
                <a:solidFill>
                  <a:srgbClr val="000000"/>
                </a:solidFill>
              </a:rPr>
            </a:br>
            <a:r>
              <a:rPr lang="en-GB" sz="1100" dirty="0">
                <a:solidFill>
                  <a:srgbClr val="000000"/>
                </a:solidFill>
                <a:hlinkClick r:id="rId6"/>
              </a:rPr>
              <a:t>http://onlinelibrary.wiley.com/doi/10.1111/j.1539-6924.2011.01725.x/full#f1</a:t>
            </a:r>
          </a:p>
        </p:txBody>
      </p:sp>
      <p:sp>
        <p:nvSpPr>
          <p:cNvPr id="6" name="Title 1"/>
          <p:cNvSpPr txBox="1">
            <a:spLocks/>
          </p:cNvSpPr>
          <p:nvPr/>
        </p:nvSpPr>
        <p:spPr>
          <a:xfrm>
            <a:off x="172278" y="159536"/>
            <a:ext cx="9641840" cy="621460"/>
          </a:xfrm>
          <a:prstGeom prst="rect">
            <a:avLst/>
          </a:prstGeom>
        </p:spPr>
        <p:txBody>
          <a:bodyPr vert="horz" lIns="91440" tIns="45720" rIns="91440" bIns="45720" rtlCol="0" anchor="t">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863A53"/>
                </a:solidFill>
                <a:effectLst/>
                <a:uLnTx/>
                <a:uFillTx/>
                <a:latin typeface="+mj-lt"/>
                <a:ea typeface="+mj-ea"/>
                <a:cs typeface="+mj-cs"/>
              </a:rPr>
              <a:t>Future: </a:t>
            </a:r>
            <a:r>
              <a:rPr kumimoji="0" lang="en-US" sz="3200" b="1" i="0" u="none" strike="noStrike" kern="1200" cap="none" spc="0" normalizeH="0" baseline="0" noProof="0" dirty="0" smtClean="0">
                <a:ln>
                  <a:noFill/>
                </a:ln>
                <a:solidFill>
                  <a:srgbClr val="863A53"/>
                </a:solidFill>
                <a:effectLst/>
                <a:uLnTx/>
                <a:uFillTx/>
                <a:latin typeface="+mj-lt"/>
                <a:ea typeface="+mj-ea"/>
                <a:cs typeface="+mj-cs"/>
              </a:rPr>
              <a:t>Compile and Map the Evidence, Deliberate … </a:t>
            </a:r>
            <a:r>
              <a:rPr kumimoji="0" lang="en-US" sz="2800" b="1" i="0" u="none" strike="noStrike" kern="1200" cap="none" spc="0" normalizeH="0" baseline="0" noProof="0" dirty="0" smtClean="0">
                <a:ln>
                  <a:noFill/>
                </a:ln>
                <a:solidFill>
                  <a:srgbClr val="863A53"/>
                </a:solidFill>
                <a:effectLst/>
                <a:uLnTx/>
                <a:uFillTx/>
                <a:latin typeface="+mj-lt"/>
                <a:ea typeface="+mj-ea"/>
                <a:cs typeface="+mj-cs"/>
              </a:rPr>
              <a:t/>
            </a:r>
            <a:br>
              <a:rPr kumimoji="0" lang="en-US" sz="2800" b="1" i="0" u="none" strike="noStrike" kern="1200" cap="none" spc="0" normalizeH="0" baseline="0" noProof="0" dirty="0" smtClean="0">
                <a:ln>
                  <a:noFill/>
                </a:ln>
                <a:solidFill>
                  <a:srgbClr val="863A53"/>
                </a:solidFill>
                <a:effectLst/>
                <a:uLnTx/>
                <a:uFillTx/>
                <a:latin typeface="+mj-lt"/>
                <a:ea typeface="+mj-ea"/>
                <a:cs typeface="+mj-cs"/>
              </a:rPr>
            </a:br>
            <a:endParaRPr kumimoji="0" lang="en-US" sz="2000" b="0" i="0" u="none" strike="noStrike" kern="1200" cap="none" spc="0" normalizeH="0" baseline="0" noProof="0" dirty="0">
              <a:ln>
                <a:noFill/>
              </a:ln>
              <a:solidFill>
                <a:srgbClr val="863A53"/>
              </a:solidFill>
              <a:effectLst/>
              <a:uLnTx/>
              <a:uFillTx/>
              <a:latin typeface="+mj-lt"/>
              <a:ea typeface="+mj-ea"/>
              <a:cs typeface="+mj-cs"/>
            </a:endParaRPr>
          </a:p>
        </p:txBody>
      </p:sp>
      <p:pic>
        <p:nvPicPr>
          <p:cNvPr id="7" name="Picture 6" descr="coverRA.bmp"/>
          <p:cNvPicPr>
            <a:picLocks noChangeAspect="1"/>
          </p:cNvPicPr>
          <p:nvPr/>
        </p:nvPicPr>
        <p:blipFill>
          <a:blip r:embed="rId7"/>
          <a:stretch>
            <a:fillRect/>
          </a:stretch>
        </p:blipFill>
        <p:spPr>
          <a:xfrm>
            <a:off x="9815926" y="5389286"/>
            <a:ext cx="962025" cy="1247775"/>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734" y="1265873"/>
            <a:ext cx="8596668" cy="1826581"/>
          </a:xfrm>
        </p:spPr>
        <p:txBody>
          <a:bodyPr/>
          <a:lstStyle/>
          <a:p>
            <a:pPr algn="ctr"/>
            <a:r>
              <a:rPr lang="en-US" b="1" dirty="0" smtClean="0">
                <a:solidFill>
                  <a:srgbClr val="863A53"/>
                </a:solidFill>
              </a:rPr>
              <a:t>Back to Warner North </a:t>
            </a:r>
            <a:endParaRPr lang="en-US" b="1" dirty="0">
              <a:solidFill>
                <a:srgbClr val="863A53"/>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544285"/>
            <a:ext cx="8596668" cy="1320800"/>
          </a:xfrm>
        </p:spPr>
        <p:txBody>
          <a:bodyPr/>
          <a:lstStyle/>
          <a:p>
            <a:pPr algn="ctr"/>
            <a:r>
              <a:rPr lang="en-US" b="1" dirty="0" smtClean="0">
                <a:solidFill>
                  <a:srgbClr val="863A53"/>
                </a:solidFill>
              </a:rPr>
              <a:t>Five Key Points </a:t>
            </a:r>
            <a:endParaRPr lang="en-US" b="1" dirty="0">
              <a:solidFill>
                <a:srgbClr val="863A53"/>
              </a:solidFill>
            </a:endParaRPr>
          </a:p>
        </p:txBody>
      </p:sp>
      <p:sp>
        <p:nvSpPr>
          <p:cNvPr id="3" name="Content Placeholder 2"/>
          <p:cNvSpPr>
            <a:spLocks noGrp="1"/>
          </p:cNvSpPr>
          <p:nvPr>
            <p:ph idx="1"/>
          </p:nvPr>
        </p:nvSpPr>
        <p:spPr>
          <a:xfrm>
            <a:off x="677334" y="1789043"/>
            <a:ext cx="9430052" cy="4252319"/>
          </a:xfrm>
        </p:spPr>
        <p:txBody>
          <a:bodyPr>
            <a:normAutofit lnSpcReduction="10000"/>
          </a:bodyPr>
          <a:lstStyle/>
          <a:p>
            <a:pPr>
              <a:lnSpc>
                <a:spcPct val="150000"/>
              </a:lnSpc>
              <a:buFont typeface="Wingdings" pitchFamily="2" charset="2"/>
              <a:buChar char="Ø"/>
            </a:pPr>
            <a:r>
              <a:rPr lang="en-US" sz="2400" dirty="0" smtClean="0"/>
              <a:t>Getting the </a:t>
            </a:r>
            <a:r>
              <a:rPr lang="en-US" sz="2400" b="1" dirty="0" smtClean="0">
                <a:solidFill>
                  <a:srgbClr val="C00000"/>
                </a:solidFill>
              </a:rPr>
              <a:t>science right </a:t>
            </a:r>
          </a:p>
          <a:p>
            <a:pPr>
              <a:lnSpc>
                <a:spcPct val="150000"/>
              </a:lnSpc>
              <a:buFont typeface="Wingdings" pitchFamily="2" charset="2"/>
              <a:buChar char="Ø"/>
            </a:pPr>
            <a:r>
              <a:rPr lang="en-US" sz="2400" dirty="0" smtClean="0"/>
              <a:t>Getting the </a:t>
            </a:r>
            <a:r>
              <a:rPr lang="en-US" sz="2400" b="1" dirty="0" smtClean="0">
                <a:solidFill>
                  <a:srgbClr val="C00000"/>
                </a:solidFill>
              </a:rPr>
              <a:t>right science</a:t>
            </a:r>
          </a:p>
          <a:p>
            <a:pPr>
              <a:lnSpc>
                <a:spcPct val="150000"/>
              </a:lnSpc>
              <a:buFont typeface="Wingdings" pitchFamily="2" charset="2"/>
              <a:buChar char="Ø"/>
            </a:pPr>
            <a:r>
              <a:rPr lang="en-US" sz="2400" dirty="0" smtClean="0"/>
              <a:t>Getting the </a:t>
            </a:r>
            <a:r>
              <a:rPr lang="en-US" sz="2400" b="1" dirty="0" smtClean="0">
                <a:solidFill>
                  <a:srgbClr val="3333CC"/>
                </a:solidFill>
              </a:rPr>
              <a:t>right participation </a:t>
            </a:r>
          </a:p>
          <a:p>
            <a:pPr>
              <a:lnSpc>
                <a:spcPct val="150000"/>
              </a:lnSpc>
              <a:buFont typeface="Wingdings" pitchFamily="2" charset="2"/>
              <a:buChar char="Ø"/>
            </a:pPr>
            <a:r>
              <a:rPr lang="en-US" sz="2400" dirty="0" smtClean="0"/>
              <a:t>Getting the </a:t>
            </a:r>
            <a:r>
              <a:rPr lang="en-US" sz="2400" b="1" dirty="0" smtClean="0">
                <a:solidFill>
                  <a:srgbClr val="3333CC"/>
                </a:solidFill>
              </a:rPr>
              <a:t>participation right </a:t>
            </a:r>
          </a:p>
          <a:p>
            <a:pPr>
              <a:lnSpc>
                <a:spcPct val="150000"/>
              </a:lnSpc>
              <a:buFont typeface="Wingdings" pitchFamily="2" charset="2"/>
              <a:buChar char="Ø"/>
            </a:pPr>
            <a:r>
              <a:rPr lang="en-US" sz="2400" dirty="0" smtClean="0"/>
              <a:t>Developing an </a:t>
            </a:r>
            <a:r>
              <a:rPr lang="en-US" sz="2400" b="1" dirty="0" smtClean="0">
                <a:solidFill>
                  <a:srgbClr val="00B050"/>
                </a:solidFill>
              </a:rPr>
              <a:t>accurate, balanced, and informative synthesis. </a:t>
            </a:r>
          </a:p>
          <a:p>
            <a:pPr>
              <a:buNone/>
            </a:pPr>
            <a:endParaRPr lang="en-US" sz="2400" b="1" dirty="0" smtClean="0">
              <a:solidFill>
                <a:srgbClr val="00B050"/>
              </a:solidFill>
            </a:endParaRPr>
          </a:p>
          <a:p>
            <a:pPr>
              <a:buNone/>
            </a:pPr>
            <a:r>
              <a:rPr lang="en-US" sz="2400" b="1" dirty="0" smtClean="0">
                <a:solidFill>
                  <a:srgbClr val="00B050"/>
                </a:solidFill>
              </a:rPr>
              <a:t>				</a:t>
            </a:r>
            <a:r>
              <a:rPr lang="en-US" sz="2400" b="1" dirty="0" smtClean="0"/>
              <a:t>Source:  </a:t>
            </a:r>
            <a:r>
              <a:rPr lang="en-US" sz="2400" b="1" i="1" dirty="0" smtClean="0"/>
              <a:t>Understanding Risk</a:t>
            </a:r>
            <a:r>
              <a:rPr lang="en-US" sz="2400" b="1" dirty="0" smtClean="0"/>
              <a:t> (1996, pages 6-7). </a:t>
            </a:r>
          </a:p>
          <a:p>
            <a:pPr>
              <a:buNone/>
            </a:pPr>
            <a:endParaRPr lang="en-US" sz="24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863A53"/>
                </a:solidFill>
              </a:rPr>
              <a:t>Where Are We in This Process? </a:t>
            </a:r>
            <a:endParaRPr lang="en-US" b="1" dirty="0">
              <a:solidFill>
                <a:srgbClr val="863A53"/>
              </a:solidFill>
            </a:endParaRPr>
          </a:p>
        </p:txBody>
      </p:sp>
      <p:sp>
        <p:nvSpPr>
          <p:cNvPr id="3" name="Content Placeholder 2"/>
          <p:cNvSpPr>
            <a:spLocks noGrp="1"/>
          </p:cNvSpPr>
          <p:nvPr>
            <p:ph idx="1"/>
          </p:nvPr>
        </p:nvSpPr>
        <p:spPr/>
        <p:txBody>
          <a:bodyPr>
            <a:normAutofit/>
          </a:bodyPr>
          <a:lstStyle/>
          <a:p>
            <a:pPr>
              <a:spcBef>
                <a:spcPts val="3000"/>
              </a:spcBef>
            </a:pPr>
            <a:r>
              <a:rPr lang="en-US" sz="3200" dirty="0" smtClean="0"/>
              <a:t>Points 1 to 4 :  just beginning to assemble the science, participants – and get these “right.”  We welcome further participation! </a:t>
            </a:r>
          </a:p>
          <a:p>
            <a:pPr>
              <a:spcBef>
                <a:spcPts val="3000"/>
              </a:spcBef>
            </a:pPr>
            <a:r>
              <a:rPr lang="en-US" sz="3200" dirty="0" smtClean="0"/>
              <a:t>Point 5:  Synthesis is quite a distance away. </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863A53"/>
                </a:solidFill>
              </a:rPr>
              <a:t>Where Are We in This Process? </a:t>
            </a:r>
            <a:endParaRPr lang="en-US" b="1" dirty="0">
              <a:solidFill>
                <a:srgbClr val="863A53"/>
              </a:solidFill>
            </a:endParaRPr>
          </a:p>
        </p:txBody>
      </p:sp>
      <p:sp>
        <p:nvSpPr>
          <p:cNvPr id="3" name="Content Placeholder 2"/>
          <p:cNvSpPr>
            <a:spLocks noGrp="1"/>
          </p:cNvSpPr>
          <p:nvPr>
            <p:ph idx="1"/>
          </p:nvPr>
        </p:nvSpPr>
        <p:spPr/>
        <p:txBody>
          <a:bodyPr>
            <a:normAutofit lnSpcReduction="10000"/>
          </a:bodyPr>
          <a:lstStyle/>
          <a:p>
            <a:r>
              <a:rPr lang="en-US" sz="3200" dirty="0" smtClean="0"/>
              <a:t>Points 1 to 4 :  just beginning to assemble the science, participants – and get these “right.”  We welcome further participation! </a:t>
            </a:r>
          </a:p>
          <a:p>
            <a:r>
              <a:rPr lang="en-US" sz="3200" dirty="0" smtClean="0"/>
              <a:t>Point 5:  Synthesis is quite a distance away.</a:t>
            </a:r>
          </a:p>
          <a:p>
            <a:endParaRPr lang="en-US" sz="3200" dirty="0" smtClean="0"/>
          </a:p>
          <a:p>
            <a:pPr algn="ctr">
              <a:buNone/>
            </a:pPr>
            <a:r>
              <a:rPr lang="en-US" sz="3200" b="1" dirty="0" smtClean="0">
                <a:solidFill>
                  <a:srgbClr val="863A53"/>
                </a:solidFill>
              </a:rPr>
              <a:t>But let us give you personal viewpoints, </a:t>
            </a:r>
            <a:br>
              <a:rPr lang="en-US" sz="3200" b="1" dirty="0" smtClean="0">
                <a:solidFill>
                  <a:srgbClr val="863A53"/>
                </a:solidFill>
              </a:rPr>
            </a:br>
            <a:r>
              <a:rPr lang="en-US" sz="3200" b="1" dirty="0" smtClean="0">
                <a:solidFill>
                  <a:srgbClr val="863A53"/>
                </a:solidFill>
              </a:rPr>
              <a:t>as of now.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440" y="322729"/>
            <a:ext cx="8596668" cy="900953"/>
          </a:xfrm>
        </p:spPr>
        <p:txBody>
          <a:bodyPr/>
          <a:lstStyle/>
          <a:p>
            <a:pPr algn="ctr"/>
            <a:r>
              <a:rPr lang="en-US" b="1" dirty="0" smtClean="0">
                <a:solidFill>
                  <a:srgbClr val="863A53"/>
                </a:solidFill>
              </a:rPr>
              <a:t>Analytic – Deliberative Process</a:t>
            </a:r>
            <a:endParaRPr lang="en-US" b="1" dirty="0">
              <a:solidFill>
                <a:srgbClr val="863A53"/>
              </a:solidFill>
            </a:endParaRPr>
          </a:p>
        </p:txBody>
      </p:sp>
      <p:sp>
        <p:nvSpPr>
          <p:cNvPr id="3" name="Content Placeholder 2"/>
          <p:cNvSpPr>
            <a:spLocks noGrp="1"/>
          </p:cNvSpPr>
          <p:nvPr>
            <p:ph idx="1"/>
          </p:nvPr>
        </p:nvSpPr>
        <p:spPr>
          <a:xfrm>
            <a:off x="663887" y="1192401"/>
            <a:ext cx="8864426" cy="4804987"/>
          </a:xfrm>
        </p:spPr>
        <p:txBody>
          <a:bodyPr>
            <a:noAutofit/>
          </a:bodyPr>
          <a:lstStyle/>
          <a:p>
            <a:pPr>
              <a:spcBef>
                <a:spcPts val="1800"/>
              </a:spcBef>
              <a:buFont typeface="Wingdings" pitchFamily="2" charset="2"/>
              <a:buChar char="Ø"/>
            </a:pPr>
            <a:r>
              <a:rPr lang="en-US" sz="2000" dirty="0" smtClean="0"/>
              <a:t>Term from 1996 report of the US National Academies of Science, Engineering, and Medicine (NASEM): </a:t>
            </a:r>
            <a:r>
              <a:rPr lang="en-US" sz="2000" i="1" dirty="0" smtClean="0"/>
              <a:t>Understanding Risk: Informing Decisions in a Democratic Society</a:t>
            </a:r>
            <a:r>
              <a:rPr lang="en-US" sz="2000" dirty="0" smtClean="0"/>
              <a:t> (1996)   </a:t>
            </a:r>
            <a:r>
              <a:rPr lang="en-US" sz="2000" dirty="0" smtClean="0">
                <a:hlinkClick r:id="rId2"/>
              </a:rPr>
              <a:t>https://www.nap.edu/catalog/5138/</a:t>
            </a:r>
            <a:r>
              <a:rPr lang="en-US" sz="2000" dirty="0" smtClean="0"/>
              <a:t> </a:t>
            </a:r>
          </a:p>
          <a:p>
            <a:pPr>
              <a:spcBef>
                <a:spcPts val="1800"/>
              </a:spcBef>
              <a:buFont typeface="Wingdings" pitchFamily="2" charset="2"/>
              <a:buChar char="Ø"/>
            </a:pPr>
            <a:r>
              <a:rPr lang="en-US" sz="2000" dirty="0" smtClean="0"/>
              <a:t>See also the 2008 NASEM Report, </a:t>
            </a:r>
            <a:r>
              <a:rPr lang="en-US" sz="2000" i="1" dirty="0" smtClean="0"/>
              <a:t>Public Participation in Environmental Assessment and Decision Making</a:t>
            </a:r>
            <a:r>
              <a:rPr lang="en-US" sz="2000" dirty="0" smtClean="0"/>
              <a:t> (2008) </a:t>
            </a:r>
            <a:r>
              <a:rPr lang="en-US" sz="2000" dirty="0" smtClean="0">
                <a:hlinkClick r:id="rId3"/>
              </a:rPr>
              <a:t>https://www.nap.edu/catalog/12434/</a:t>
            </a:r>
            <a:endParaRPr lang="en-US" sz="2000" dirty="0" smtClean="0"/>
          </a:p>
          <a:p>
            <a:pPr>
              <a:spcBef>
                <a:spcPts val="1800"/>
              </a:spcBef>
              <a:buFont typeface="Wingdings" pitchFamily="2" charset="2"/>
              <a:buChar char="Ø"/>
            </a:pPr>
            <a:r>
              <a:rPr lang="en-US" sz="2000" dirty="0" smtClean="0"/>
              <a:t>FOCUS:  Regulatory controversy in areas with complex emerging scientific information and diverse views among the interested and affected parties in the public – the “stakeholders.” </a:t>
            </a:r>
          </a:p>
          <a:p>
            <a:pPr>
              <a:spcBef>
                <a:spcPts val="1800"/>
              </a:spcBef>
              <a:buFont typeface="Wingdings" pitchFamily="2" charset="2"/>
              <a:buChar char="Ø"/>
            </a:pPr>
            <a:r>
              <a:rPr lang="en-US" sz="2000" dirty="0" smtClean="0"/>
              <a:t>Recent US application:  2013 NASEM workshops and subsequent publication, 2014 special issue in</a:t>
            </a:r>
            <a:r>
              <a:rPr lang="en-US" sz="2000" i="1" dirty="0" smtClean="0"/>
              <a:t> Environmental Science and Technology,</a:t>
            </a:r>
            <a:r>
              <a:rPr lang="en-US" sz="2000" dirty="0" smtClean="0"/>
              <a:t> on enhanced natural gas recovery from tight formations (“</a:t>
            </a:r>
            <a:r>
              <a:rPr lang="en-US" sz="2000" dirty="0" err="1" smtClean="0"/>
              <a:t>fracking</a:t>
            </a:r>
            <a:r>
              <a:rPr lang="en-US" sz="2000" dirty="0" smtClean="0"/>
              <a:t>”) </a:t>
            </a:r>
          </a:p>
          <a:p>
            <a:pPr>
              <a:spcBef>
                <a:spcPts val="1800"/>
              </a:spcBef>
              <a:buFont typeface="Wingdings" pitchFamily="2" charset="2"/>
              <a:buChar char="Ø"/>
            </a:pPr>
            <a:r>
              <a:rPr lang="en-US" sz="2000" dirty="0" smtClean="0"/>
              <a:t>Appropriate for “milk wars” – Risk management for microbiota of milks.  </a:t>
            </a:r>
            <a:endParaRPr lang="en-US" sz="2000" dirty="0"/>
          </a:p>
        </p:txBody>
      </p:sp>
      <p:pic>
        <p:nvPicPr>
          <p:cNvPr id="4" name="Picture 3" descr="NASorange.gif"/>
          <p:cNvPicPr>
            <a:picLocks noChangeAspect="1"/>
          </p:cNvPicPr>
          <p:nvPr/>
        </p:nvPicPr>
        <p:blipFill>
          <a:blip r:embed="rId4"/>
          <a:stretch>
            <a:fillRect/>
          </a:stretch>
        </p:blipFill>
        <p:spPr>
          <a:xfrm>
            <a:off x="10294865" y="1000538"/>
            <a:ext cx="995983" cy="1593573"/>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863A53"/>
                </a:solidFill>
              </a:rPr>
              <a:t>Some Insights to Date: </a:t>
            </a:r>
            <a:endParaRPr lang="en-US" b="1" dirty="0">
              <a:solidFill>
                <a:srgbClr val="863A53"/>
              </a:solidFill>
            </a:endParaRPr>
          </a:p>
        </p:txBody>
      </p:sp>
      <p:sp>
        <p:nvSpPr>
          <p:cNvPr id="3" name="Content Placeholder 2"/>
          <p:cNvSpPr>
            <a:spLocks noGrp="1"/>
          </p:cNvSpPr>
          <p:nvPr>
            <p:ph idx="1"/>
          </p:nvPr>
        </p:nvSpPr>
        <p:spPr>
          <a:xfrm>
            <a:off x="663887" y="1523999"/>
            <a:ext cx="9235488" cy="5023757"/>
          </a:xfrm>
        </p:spPr>
        <p:txBody>
          <a:bodyPr>
            <a:normAutofit/>
          </a:bodyPr>
          <a:lstStyle/>
          <a:p>
            <a:pPr>
              <a:spcBef>
                <a:spcPts val="1200"/>
              </a:spcBef>
              <a:spcAft>
                <a:spcPts val="1200"/>
              </a:spcAft>
              <a:buFont typeface="Wingdings" pitchFamily="2" charset="2"/>
              <a:buChar char="Ø"/>
            </a:pPr>
            <a:r>
              <a:rPr lang="en-US" sz="2400" dirty="0" smtClean="0"/>
              <a:t>Microbial ecosystems are complicated to understand, model, and communicate about to stakeholders.</a:t>
            </a:r>
          </a:p>
          <a:p>
            <a:pPr>
              <a:spcBef>
                <a:spcPts val="1200"/>
              </a:spcBef>
              <a:spcAft>
                <a:spcPts val="1200"/>
              </a:spcAft>
              <a:buFont typeface="Wingdings" pitchFamily="2" charset="2"/>
              <a:buChar char="Ø"/>
            </a:pPr>
            <a:r>
              <a:rPr lang="en-US" sz="2400" dirty="0" smtClean="0"/>
              <a:t>Culture-independent methods used in first decade of microbiome research are transforming understanding of ‘superorganisms’, immunology, and microbial ecology of milks.</a:t>
            </a:r>
          </a:p>
          <a:p>
            <a:pPr>
              <a:spcBef>
                <a:spcPts val="1200"/>
              </a:spcBef>
              <a:spcAft>
                <a:spcPts val="1200"/>
              </a:spcAft>
              <a:buFont typeface="Wingdings" pitchFamily="2" charset="2"/>
              <a:buChar char="Ø"/>
            </a:pPr>
            <a:r>
              <a:rPr lang="en-US" sz="2400" dirty="0" smtClean="0"/>
              <a:t>Further research and further dialogue is needed for evidence-based regulation considering microbiota of milks.</a:t>
            </a:r>
          </a:p>
          <a:p>
            <a:pPr>
              <a:spcBef>
                <a:spcPts val="1200"/>
              </a:spcBef>
              <a:spcAft>
                <a:spcPts val="1200"/>
              </a:spcAft>
              <a:buFont typeface="Wingdings" pitchFamily="2" charset="2"/>
              <a:buChar char="Ø"/>
            </a:pPr>
            <a:r>
              <a:rPr lang="en-US" sz="2400" dirty="0" smtClean="0"/>
              <a:t>High value of further information likely based on high potential for better risk management to achieve benefits and balance, reduce risks.   </a:t>
            </a:r>
            <a:endParaRPr lang="en-US" sz="24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40669"/>
            <a:ext cx="9859617" cy="713488"/>
          </a:xfrm>
        </p:spPr>
        <p:txBody>
          <a:bodyPr/>
          <a:lstStyle/>
          <a:p>
            <a:pPr algn="ctr"/>
            <a:r>
              <a:rPr lang="en-US" dirty="0" smtClean="0">
                <a:solidFill>
                  <a:srgbClr val="863A53"/>
                </a:solidFill>
              </a:rPr>
              <a:t>Some Probiotic Examples – Clinical Trials</a:t>
            </a:r>
            <a:endParaRPr lang="en-US" dirty="0">
              <a:solidFill>
                <a:srgbClr val="863A53"/>
              </a:solidFill>
            </a:endParaRPr>
          </a:p>
        </p:txBody>
      </p:sp>
      <p:sp>
        <p:nvSpPr>
          <p:cNvPr id="3" name="Content Placeholder 2"/>
          <p:cNvSpPr>
            <a:spLocks noGrp="1"/>
          </p:cNvSpPr>
          <p:nvPr>
            <p:ph idx="1"/>
          </p:nvPr>
        </p:nvSpPr>
        <p:spPr>
          <a:xfrm>
            <a:off x="677333" y="993912"/>
            <a:ext cx="9142527" cy="5864087"/>
          </a:xfrm>
        </p:spPr>
        <p:txBody>
          <a:bodyPr>
            <a:normAutofit fontScale="92500"/>
          </a:bodyPr>
          <a:lstStyle/>
          <a:p>
            <a:pPr>
              <a:buFont typeface="Wingdings" pitchFamily="2" charset="2"/>
              <a:buChar char="Ø"/>
            </a:pPr>
            <a:r>
              <a:rPr lang="en-US" dirty="0" smtClean="0"/>
              <a:t>Patricia L. </a:t>
            </a:r>
            <a:r>
              <a:rPr lang="en-US" b="1" dirty="0" err="1" smtClean="0"/>
              <a:t>Hibberd</a:t>
            </a:r>
            <a:r>
              <a:rPr lang="en-US" dirty="0" smtClean="0"/>
              <a:t> et al. “No evidence of harms of </a:t>
            </a:r>
            <a:r>
              <a:rPr lang="en-US" dirty="0" err="1" smtClean="0"/>
              <a:t>probiotic</a:t>
            </a:r>
            <a:r>
              <a:rPr lang="en-US" dirty="0" smtClean="0"/>
              <a:t> </a:t>
            </a:r>
            <a:r>
              <a:rPr lang="en-US" i="1" dirty="0" smtClean="0"/>
              <a:t>Lactobacillus </a:t>
            </a:r>
            <a:r>
              <a:rPr lang="en-US" i="1" dirty="0" err="1" smtClean="0"/>
              <a:t>rhamnosus</a:t>
            </a:r>
            <a:r>
              <a:rPr lang="en-US" i="1" dirty="0" smtClean="0"/>
              <a:t> </a:t>
            </a:r>
            <a:r>
              <a:rPr lang="en-US" dirty="0" smtClean="0"/>
              <a:t>GG ATCC 53103 in healthy elderly-A phase I open label study to assess safety, tolerability and cytokine responses” Public Library of Science One, </a:t>
            </a:r>
            <a:r>
              <a:rPr lang="en-US" b="1" dirty="0" smtClean="0"/>
              <a:t>2014</a:t>
            </a:r>
            <a:r>
              <a:rPr lang="en-US" dirty="0" smtClean="0"/>
              <a:t>; 9(12):e113456.   </a:t>
            </a:r>
          </a:p>
          <a:p>
            <a:pPr lvl="1">
              <a:buNone/>
            </a:pPr>
            <a:r>
              <a:rPr lang="en-US" dirty="0" smtClean="0"/>
              <a:t>	Summary: elderly volunteers (65-80 years of age) treated twice daily with 10</a:t>
            </a:r>
            <a:r>
              <a:rPr lang="en-US" baseline="30000" dirty="0" smtClean="0"/>
              <a:t>10</a:t>
            </a:r>
            <a:r>
              <a:rPr lang="en-US" dirty="0" smtClean="0"/>
              <a:t> cfu of </a:t>
            </a:r>
            <a:r>
              <a:rPr lang="en-US" dirty="0" err="1" smtClean="0"/>
              <a:t>probiotic</a:t>
            </a:r>
            <a:r>
              <a:rPr lang="en-US" dirty="0" smtClean="0"/>
              <a:t> (</a:t>
            </a:r>
            <a:r>
              <a:rPr lang="en-US" i="1" dirty="0" smtClean="0"/>
              <a:t>Lactobacillus </a:t>
            </a:r>
            <a:r>
              <a:rPr lang="en-US" i="1" dirty="0" err="1" smtClean="0"/>
              <a:t>rhamnosus</a:t>
            </a:r>
            <a:r>
              <a:rPr lang="en-US" dirty="0" smtClean="0"/>
              <a:t>) for 28 days suffered no serious adverse events, and an inflammatory cytokine that could disrupt gut </a:t>
            </a:r>
            <a:r>
              <a:rPr lang="en-US" dirty="0" err="1" smtClean="0"/>
              <a:t>homeostatis</a:t>
            </a:r>
            <a:r>
              <a:rPr lang="en-US" dirty="0" smtClean="0"/>
              <a:t> and impact health decreased transiently.</a:t>
            </a:r>
          </a:p>
          <a:p>
            <a:pPr>
              <a:spcBef>
                <a:spcPts val="1800"/>
              </a:spcBef>
              <a:buFont typeface="Wingdings" pitchFamily="2" charset="2"/>
              <a:buChar char="Ø"/>
            </a:pPr>
            <a:r>
              <a:rPr lang="en-US" dirty="0" smtClean="0"/>
              <a:t>Donald G. </a:t>
            </a:r>
            <a:r>
              <a:rPr lang="en-US" b="1" dirty="0" err="1" smtClean="0"/>
              <a:t>MacNeil</a:t>
            </a:r>
            <a:r>
              <a:rPr lang="en-US" dirty="0" smtClean="0"/>
              <a:t>, Jr., “Protected From Bacteria by Bacteria” Source: New York Times, Health, August 21, </a:t>
            </a:r>
            <a:r>
              <a:rPr lang="en-US" b="1" dirty="0" smtClean="0"/>
              <a:t>2017</a:t>
            </a:r>
            <a:r>
              <a:rPr lang="en-US" dirty="0" smtClean="0"/>
              <a:t>: </a:t>
            </a:r>
          </a:p>
          <a:p>
            <a:pPr lvl="2" indent="0">
              <a:buNone/>
            </a:pPr>
            <a:r>
              <a:rPr lang="en-US" dirty="0" smtClean="0">
                <a:hlinkClick r:id="rId2"/>
              </a:rPr>
              <a:t>https://www.nytimes.com/2017/08/21/health/how-to-prevent-deadly-infection-in-babies-good-bacteria.html?mcubz=0</a:t>
            </a:r>
            <a:r>
              <a:rPr lang="en-US" dirty="0" smtClean="0"/>
              <a:t> </a:t>
            </a:r>
          </a:p>
          <a:p>
            <a:pPr lvl="1" indent="0">
              <a:buNone/>
            </a:pPr>
            <a:r>
              <a:rPr lang="en-US" dirty="0" smtClean="0"/>
              <a:t>Summary from</a:t>
            </a:r>
            <a:r>
              <a:rPr lang="en-US" i="1" dirty="0" smtClean="0"/>
              <a:t> Nature</a:t>
            </a:r>
            <a:r>
              <a:rPr lang="en-US" dirty="0" smtClean="0"/>
              <a:t>, August, 2017: sample ATCC-202195 of </a:t>
            </a:r>
            <a:r>
              <a:rPr lang="en-US" i="1" dirty="0" smtClean="0"/>
              <a:t>Lactobacillus </a:t>
            </a:r>
            <a:r>
              <a:rPr lang="en-US" i="1" dirty="0" err="1" smtClean="0"/>
              <a:t>plantarum</a:t>
            </a:r>
            <a:r>
              <a:rPr lang="en-US" i="1" dirty="0" smtClean="0"/>
              <a:t> </a:t>
            </a:r>
            <a:r>
              <a:rPr lang="en-US" dirty="0" smtClean="0"/>
              <a:t>from a healthy 11-month old Maryland child fed for one week reduced sepsis in babies in rural India by 40%; trial end early because it was judged unethical to deny treatment to placebo babies. </a:t>
            </a:r>
          </a:p>
          <a:p>
            <a:pPr lvl="1">
              <a:buNone/>
            </a:pPr>
            <a:endParaRPr lang="en-US" dirty="0" smtClean="0"/>
          </a:p>
          <a:p>
            <a:pPr lvl="1">
              <a:buNone/>
            </a:pPr>
            <a:r>
              <a:rPr lang="en-US" sz="2000" dirty="0" smtClean="0"/>
              <a:t>	Last paragraph: “…getting the money to do such studies is hard experts say, because of prejudices against </a:t>
            </a:r>
            <a:r>
              <a:rPr lang="en-US" sz="2000" dirty="0" err="1" smtClean="0"/>
              <a:t>probiotics</a:t>
            </a:r>
            <a:r>
              <a:rPr lang="en-US" sz="2000" dirty="0" smtClean="0"/>
              <a:t> at many funding institutions, which view their use as naturopathy rather than evidence-based medicine.”  </a:t>
            </a:r>
            <a:endParaRPr lang="en-US" sz="2000"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8343"/>
            <a:ext cx="10270671" cy="1320800"/>
          </a:xfrm>
        </p:spPr>
        <p:txBody>
          <a:bodyPr/>
          <a:lstStyle/>
          <a:p>
            <a:pPr algn="ctr"/>
            <a:r>
              <a:rPr lang="en-US" b="1" dirty="0" smtClean="0">
                <a:solidFill>
                  <a:srgbClr val="863A53"/>
                </a:solidFill>
              </a:rPr>
              <a:t>Paradigm Shifts Are Difficult Even in the Scientific Community </a:t>
            </a:r>
            <a:endParaRPr lang="en-US" b="1" dirty="0">
              <a:solidFill>
                <a:srgbClr val="863A53"/>
              </a:solidFill>
            </a:endParaRPr>
          </a:p>
        </p:txBody>
      </p:sp>
      <p:sp>
        <p:nvSpPr>
          <p:cNvPr id="3" name="Content Placeholder 2"/>
          <p:cNvSpPr>
            <a:spLocks noGrp="1"/>
          </p:cNvSpPr>
          <p:nvPr>
            <p:ph idx="1"/>
          </p:nvPr>
        </p:nvSpPr>
        <p:spPr/>
        <p:txBody>
          <a:bodyPr>
            <a:normAutofit/>
          </a:bodyPr>
          <a:lstStyle/>
          <a:p>
            <a:pPr>
              <a:buNone/>
            </a:pPr>
            <a:r>
              <a:rPr lang="en-US" sz="2400" dirty="0" smtClean="0"/>
              <a:t>References: </a:t>
            </a:r>
          </a:p>
          <a:p>
            <a:pPr>
              <a:buNone/>
            </a:pPr>
            <a:r>
              <a:rPr lang="en-US" sz="2400" dirty="0" smtClean="0"/>
              <a:t>Thomas Kuhn, </a:t>
            </a:r>
            <a:r>
              <a:rPr lang="en-US" sz="2400" i="1" dirty="0" smtClean="0"/>
              <a:t>The Structure of Scientific Revolutions, Chicago, </a:t>
            </a:r>
            <a:r>
              <a:rPr lang="en-US" sz="2400" dirty="0" smtClean="0"/>
              <a:t>University of Chicago Press, 1962. Now in 50</a:t>
            </a:r>
            <a:r>
              <a:rPr lang="en-US" sz="2400" baseline="30000" dirty="0" smtClean="0"/>
              <a:t>th</a:t>
            </a:r>
            <a:r>
              <a:rPr lang="en-US" sz="2400" dirty="0" smtClean="0"/>
              <a:t> Anniversary Edition.</a:t>
            </a:r>
            <a:r>
              <a:rPr lang="en-US" sz="2400" b="1" dirty="0" smtClean="0"/>
              <a:t>ISBN-13:</a:t>
            </a:r>
            <a:r>
              <a:rPr lang="en-US" sz="2400" dirty="0" smtClean="0"/>
              <a:t> 978-0226458083. </a:t>
            </a:r>
          </a:p>
          <a:p>
            <a:pPr>
              <a:buNone/>
            </a:pPr>
            <a:r>
              <a:rPr lang="en-US" sz="2400" dirty="0" smtClean="0"/>
              <a:t>Yuval Noah </a:t>
            </a:r>
            <a:r>
              <a:rPr lang="en-US" sz="2400" dirty="0" err="1" smtClean="0"/>
              <a:t>Harari</a:t>
            </a:r>
            <a:r>
              <a:rPr lang="en-US" sz="2400" dirty="0" smtClean="0"/>
              <a:t>, </a:t>
            </a:r>
            <a:r>
              <a:rPr lang="en-US" sz="2400" i="1" dirty="0" smtClean="0"/>
              <a:t>Sapiens, </a:t>
            </a:r>
            <a:r>
              <a:rPr lang="en-US" sz="2400" dirty="0" smtClean="0"/>
              <a:t>London: Vintage books, 2011. See especially Chapter  14, “Discovery of Ignorance,” p. 275 – 306. </a:t>
            </a:r>
            <a:endParaRPr lang="en-US" sz="2400"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320" y="234043"/>
            <a:ext cx="8596668" cy="1320800"/>
          </a:xfrm>
        </p:spPr>
        <p:txBody>
          <a:bodyPr/>
          <a:lstStyle/>
          <a:p>
            <a:pPr algn="ctr"/>
            <a:r>
              <a:rPr lang="en-US" b="1" dirty="0" smtClean="0">
                <a:solidFill>
                  <a:srgbClr val="863A53"/>
                </a:solidFill>
              </a:rPr>
              <a:t>Paradigm Shifts Are Difficult Even in the Scientific Community </a:t>
            </a:r>
            <a:endParaRPr lang="en-US" b="1" dirty="0">
              <a:solidFill>
                <a:srgbClr val="863A53"/>
              </a:solidFill>
            </a:endParaRPr>
          </a:p>
        </p:txBody>
      </p:sp>
      <p:sp>
        <p:nvSpPr>
          <p:cNvPr id="3" name="Content Placeholder 2"/>
          <p:cNvSpPr>
            <a:spLocks noGrp="1"/>
          </p:cNvSpPr>
          <p:nvPr>
            <p:ph idx="1"/>
          </p:nvPr>
        </p:nvSpPr>
        <p:spPr>
          <a:xfrm>
            <a:off x="717089" y="1747158"/>
            <a:ext cx="9155779" cy="4532744"/>
          </a:xfrm>
        </p:spPr>
        <p:txBody>
          <a:bodyPr>
            <a:normAutofit/>
          </a:bodyPr>
          <a:lstStyle/>
          <a:p>
            <a:pPr>
              <a:buNone/>
            </a:pPr>
            <a:r>
              <a:rPr lang="en-US" sz="2400" dirty="0" smtClean="0"/>
              <a:t>References: </a:t>
            </a:r>
          </a:p>
          <a:p>
            <a:pPr>
              <a:buNone/>
            </a:pPr>
            <a:r>
              <a:rPr lang="en-US" sz="2400" dirty="0" smtClean="0"/>
              <a:t>Thomas Kuhn, </a:t>
            </a:r>
            <a:r>
              <a:rPr lang="en-US" sz="2400" i="1" dirty="0" smtClean="0"/>
              <a:t>The Structure of Scientific Revolutions, Chicago, </a:t>
            </a:r>
            <a:r>
              <a:rPr lang="en-US" sz="2400" dirty="0" smtClean="0"/>
              <a:t>University of Chicago Press, 1962. Now in 50</a:t>
            </a:r>
            <a:r>
              <a:rPr lang="en-US" sz="2400" baseline="30000" dirty="0" smtClean="0"/>
              <a:t>th</a:t>
            </a:r>
            <a:r>
              <a:rPr lang="en-US" sz="2400" dirty="0" smtClean="0"/>
              <a:t> Anniversary Edition.</a:t>
            </a:r>
            <a:r>
              <a:rPr lang="en-US" sz="2400" b="1" dirty="0" smtClean="0"/>
              <a:t>ISBN-13:</a:t>
            </a:r>
            <a:r>
              <a:rPr lang="en-US" sz="2400" dirty="0" smtClean="0"/>
              <a:t> 978-0226458083. </a:t>
            </a:r>
          </a:p>
          <a:p>
            <a:pPr>
              <a:buNone/>
            </a:pPr>
            <a:r>
              <a:rPr lang="en-US" sz="2400" dirty="0" smtClean="0"/>
              <a:t>Yuval Noah </a:t>
            </a:r>
            <a:r>
              <a:rPr lang="en-US" sz="2400" dirty="0" err="1" smtClean="0"/>
              <a:t>Harari</a:t>
            </a:r>
            <a:r>
              <a:rPr lang="en-US" sz="2400" dirty="0" smtClean="0"/>
              <a:t>, </a:t>
            </a:r>
            <a:r>
              <a:rPr lang="en-US" sz="2400" i="1" dirty="0" smtClean="0"/>
              <a:t>Sapiens, </a:t>
            </a:r>
            <a:r>
              <a:rPr lang="en-US" sz="2400" dirty="0" smtClean="0"/>
              <a:t>London: Vintage books, 2011. See especially Chapter  14, “Discovery of Ignorance,” p. 275 – 306. </a:t>
            </a:r>
          </a:p>
          <a:p>
            <a:pPr>
              <a:buNone/>
            </a:pPr>
            <a:endParaRPr lang="en-US" dirty="0" smtClean="0"/>
          </a:p>
          <a:p>
            <a:pPr algn="ctr">
              <a:buNone/>
            </a:pPr>
            <a:r>
              <a:rPr lang="en-US" sz="3200" dirty="0" smtClean="0">
                <a:solidFill>
                  <a:srgbClr val="863A53"/>
                </a:solidFill>
              </a:rPr>
              <a:t>Risk Community has challenges to address</a:t>
            </a:r>
            <a:br>
              <a:rPr lang="en-US" sz="3200" dirty="0" smtClean="0">
                <a:solidFill>
                  <a:srgbClr val="863A53"/>
                </a:solidFill>
              </a:rPr>
            </a:br>
            <a:r>
              <a:rPr lang="en-US" sz="3200" dirty="0" smtClean="0">
                <a:solidFill>
                  <a:srgbClr val="863A53"/>
                </a:solidFill>
              </a:rPr>
              <a:t>for microbiota of milks ! </a:t>
            </a:r>
            <a:endParaRPr lang="en-US" sz="3200" dirty="0">
              <a:solidFill>
                <a:srgbClr val="863A53"/>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325" y="0"/>
            <a:ext cx="8596668" cy="1320800"/>
          </a:xfrm>
        </p:spPr>
        <p:txBody>
          <a:bodyPr/>
          <a:lstStyle/>
          <a:p>
            <a:pPr algn="ctr"/>
            <a:r>
              <a:rPr lang="en-US" b="1" dirty="0" smtClean="0">
                <a:solidFill>
                  <a:srgbClr val="863A53"/>
                </a:solidFill>
              </a:rPr>
              <a:t>Acknowledgments of Collaborators on Joint SRA Project</a:t>
            </a:r>
            <a:endParaRPr lang="en-US" b="1" dirty="0">
              <a:solidFill>
                <a:srgbClr val="863A53"/>
              </a:solidFill>
            </a:endParaRPr>
          </a:p>
        </p:txBody>
      </p:sp>
      <p:sp>
        <p:nvSpPr>
          <p:cNvPr id="3" name="Content Placeholder 2"/>
          <p:cNvSpPr>
            <a:spLocks noGrp="1"/>
          </p:cNvSpPr>
          <p:nvPr>
            <p:ph idx="1"/>
          </p:nvPr>
        </p:nvSpPr>
        <p:spPr>
          <a:xfrm>
            <a:off x="2466377" y="1258957"/>
            <a:ext cx="5365657" cy="1603514"/>
          </a:xfrm>
        </p:spPr>
        <p:txBody>
          <a:bodyPr>
            <a:normAutofit/>
          </a:bodyPr>
          <a:lstStyle/>
          <a:p>
            <a:pPr>
              <a:buFont typeface="Wingdings" pitchFamily="2" charset="2"/>
              <a:buChar char="Ø"/>
            </a:pPr>
            <a:r>
              <a:rPr lang="en-US" dirty="0" smtClean="0"/>
              <a:t>SRA Webinar Series Speakers</a:t>
            </a:r>
          </a:p>
          <a:p>
            <a:pPr lvl="1">
              <a:buFont typeface="Arial" pitchFamily="34" charset="0"/>
              <a:buChar char="•"/>
            </a:pPr>
            <a:r>
              <a:rPr lang="en-US" dirty="0" smtClean="0"/>
              <a:t>Rodney </a:t>
            </a:r>
            <a:r>
              <a:rPr lang="en-US" dirty="0" err="1" smtClean="0"/>
              <a:t>Dietert</a:t>
            </a:r>
            <a:r>
              <a:rPr lang="en-US" dirty="0" smtClean="0"/>
              <a:t>, Cornell University</a:t>
            </a:r>
          </a:p>
          <a:p>
            <a:pPr lvl="1">
              <a:buFont typeface="Arial" pitchFamily="34" charset="0"/>
              <a:buChar char="•"/>
            </a:pPr>
            <a:r>
              <a:rPr lang="en-US" dirty="0" smtClean="0"/>
              <a:t>Michelle McGuire, Washington State University</a:t>
            </a:r>
          </a:p>
          <a:p>
            <a:pPr lvl="1">
              <a:buFont typeface="Arial" pitchFamily="34" charset="0"/>
              <a:buChar char="•"/>
            </a:pPr>
            <a:r>
              <a:rPr lang="en-US" dirty="0" smtClean="0"/>
              <a:t>Mark McGuire, University of Idaho</a:t>
            </a:r>
          </a:p>
        </p:txBody>
      </p:sp>
      <p:sp>
        <p:nvSpPr>
          <p:cNvPr id="4" name="Content Placeholder 2"/>
          <p:cNvSpPr txBox="1">
            <a:spLocks/>
          </p:cNvSpPr>
          <p:nvPr/>
        </p:nvSpPr>
        <p:spPr>
          <a:xfrm>
            <a:off x="246639" y="2915479"/>
            <a:ext cx="5292770" cy="3067878"/>
          </a:xfrm>
          <a:prstGeom prst="rect">
            <a:avLst/>
          </a:prstGeom>
        </p:spPr>
        <p:txBody>
          <a:bodyPr vert="horz" lIns="91440" tIns="45720" rIns="91440" bIns="45720" rtlCol="0">
            <a:normAutofit lnSpcReduction="10000"/>
          </a:bodyPr>
          <a:lstStyle/>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pitchFamily="2" charset="2"/>
              <a:buChar char="Ø"/>
              <a:tabLst/>
              <a:defRPr/>
            </a:pPr>
            <a:r>
              <a:rPr kumimoji="0" lang="en-US" sz="1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Project Participants to Date</a:t>
            </a:r>
          </a:p>
          <a:p>
            <a:pPr marL="742950" marR="0" lvl="1" indent="-285750" algn="l" defTabSz="457200" rtl="0" eaLnBrk="1" fontAlgn="auto" latinLnBrk="0" hangingPunct="1">
              <a:lnSpc>
                <a:spcPct val="100000"/>
              </a:lnSpc>
              <a:spcBef>
                <a:spcPts val="1000"/>
              </a:spcBef>
              <a:spcAft>
                <a:spcPts val="0"/>
              </a:spcAft>
              <a:buClr>
                <a:schemeClr val="accent1"/>
              </a:buClr>
              <a:buSzPct val="80000"/>
              <a:buFont typeface="Arial" pitchFamily="34" charset="0"/>
              <a:buChar char="•"/>
              <a:tabLst/>
              <a:defRPr/>
            </a:pPr>
            <a:r>
              <a:rPr kumimoji="0" lang="en-US" sz="16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Heather Lynch, New England SRA</a:t>
            </a:r>
          </a:p>
          <a:p>
            <a:pPr marL="742950" marR="0" lvl="1" indent="-285750" algn="l" defTabSz="457200" rtl="0" eaLnBrk="1" fontAlgn="auto" latinLnBrk="0" hangingPunct="1">
              <a:lnSpc>
                <a:spcPct val="100000"/>
              </a:lnSpc>
              <a:spcBef>
                <a:spcPts val="1000"/>
              </a:spcBef>
              <a:spcAft>
                <a:spcPts val="0"/>
              </a:spcAft>
              <a:buClr>
                <a:schemeClr val="accent1"/>
              </a:buClr>
              <a:buSzPct val="80000"/>
              <a:buFont typeface="Arial" pitchFamily="34" charset="0"/>
              <a:buChar char="•"/>
              <a:tabLst/>
              <a:defRPr/>
            </a:pPr>
            <a:r>
              <a:rPr kumimoji="0" lang="en-US" sz="16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Steve </a:t>
            </a:r>
            <a:r>
              <a:rPr kumimoji="0" lang="en-US" sz="1600" b="0" i="0"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Corin</a:t>
            </a:r>
            <a:r>
              <a:rPr kumimoji="0" lang="en-US" sz="16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Australia/New Zealand SRA</a:t>
            </a:r>
          </a:p>
          <a:p>
            <a:pPr marL="742950" marR="0" lvl="1" indent="-285750" algn="l" defTabSz="457200" rtl="0" eaLnBrk="1" fontAlgn="auto" latinLnBrk="0" hangingPunct="1">
              <a:lnSpc>
                <a:spcPct val="100000"/>
              </a:lnSpc>
              <a:spcBef>
                <a:spcPts val="1000"/>
              </a:spcBef>
              <a:spcAft>
                <a:spcPts val="0"/>
              </a:spcAft>
              <a:buClr>
                <a:schemeClr val="accent1"/>
              </a:buClr>
              <a:buSzPct val="80000"/>
              <a:buFont typeface="Arial" pitchFamily="34" charset="0"/>
              <a:buChar char="•"/>
              <a:tabLst/>
              <a:defRPr/>
            </a:pPr>
            <a:r>
              <a:rPr kumimoji="0" lang="en-US" sz="16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Stephen Cobb, New Zealand EPA</a:t>
            </a:r>
          </a:p>
          <a:p>
            <a:pPr marL="742950" marR="0" lvl="1" indent="-285750" algn="l" defTabSz="457200" rtl="0" eaLnBrk="1" fontAlgn="auto" latinLnBrk="0" hangingPunct="1">
              <a:lnSpc>
                <a:spcPct val="100000"/>
              </a:lnSpc>
              <a:spcBef>
                <a:spcPts val="1000"/>
              </a:spcBef>
              <a:spcAft>
                <a:spcPts val="0"/>
              </a:spcAft>
              <a:buClr>
                <a:schemeClr val="accent1"/>
              </a:buClr>
              <a:buSzPct val="80000"/>
              <a:buFont typeface="Arial" pitchFamily="34" charset="0"/>
              <a:buChar char="•"/>
              <a:tabLst/>
              <a:defRPr/>
            </a:pPr>
            <a:r>
              <a:rPr kumimoji="0" lang="en-US" sz="16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Naomi </a:t>
            </a:r>
            <a:r>
              <a:rPr kumimoji="0" lang="en-US" sz="1600" b="0" i="0"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Cogger</a:t>
            </a:r>
            <a:r>
              <a:rPr kumimoji="0" lang="en-US" sz="16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Australia/New Zealand SRA</a:t>
            </a:r>
          </a:p>
          <a:p>
            <a:pPr marL="742950" marR="0" lvl="1" indent="-285750" algn="l" defTabSz="457200" rtl="0" eaLnBrk="1" fontAlgn="auto" latinLnBrk="0" hangingPunct="1">
              <a:lnSpc>
                <a:spcPct val="100000"/>
              </a:lnSpc>
              <a:spcBef>
                <a:spcPts val="1000"/>
              </a:spcBef>
              <a:spcAft>
                <a:spcPts val="0"/>
              </a:spcAft>
              <a:buClr>
                <a:schemeClr val="accent1"/>
              </a:buClr>
              <a:buSzPct val="80000"/>
              <a:buFont typeface="Arial" pitchFamily="34" charset="0"/>
              <a:buChar char="•"/>
              <a:tabLst/>
              <a:defRPr/>
            </a:pPr>
            <a:r>
              <a:rPr kumimoji="0" lang="en-US" sz="16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Paul Cook, UK Food Standards Agency</a:t>
            </a:r>
          </a:p>
          <a:p>
            <a:pPr marL="742950" marR="0" lvl="1" indent="-285750" algn="l" defTabSz="457200" rtl="0" eaLnBrk="1" fontAlgn="auto" latinLnBrk="0" hangingPunct="1">
              <a:lnSpc>
                <a:spcPct val="100000"/>
              </a:lnSpc>
              <a:spcBef>
                <a:spcPts val="1000"/>
              </a:spcBef>
              <a:spcAft>
                <a:spcPts val="0"/>
              </a:spcAft>
              <a:buClr>
                <a:schemeClr val="accent1"/>
              </a:buClr>
              <a:buSzPct val="80000"/>
              <a:buFont typeface="Arial" pitchFamily="34" charset="0"/>
              <a:buChar char="•"/>
              <a:tabLst/>
              <a:defRPr/>
            </a:pPr>
            <a:r>
              <a:rPr kumimoji="0" lang="en-US" sz="16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Tom Ross, University of Tasmania, Australia</a:t>
            </a:r>
          </a:p>
          <a:p>
            <a:pPr marL="742950" marR="0" lvl="1" indent="-285750" algn="l" defTabSz="457200" rtl="0" eaLnBrk="1" fontAlgn="auto" latinLnBrk="0" hangingPunct="1">
              <a:lnSpc>
                <a:spcPct val="110000"/>
              </a:lnSpc>
              <a:spcBef>
                <a:spcPts val="1000"/>
              </a:spcBef>
              <a:spcAft>
                <a:spcPts val="0"/>
              </a:spcAft>
              <a:buClr>
                <a:schemeClr val="accent1"/>
              </a:buClr>
              <a:buSzPct val="80000"/>
              <a:buFont typeface="Arial" pitchFamily="34" charset="0"/>
              <a:buChar char="•"/>
              <a:tabLst/>
              <a:defRPr/>
            </a:pPr>
            <a:r>
              <a:rPr kumimoji="0" lang="en-US" sz="16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Tanya </a:t>
            </a:r>
            <a:r>
              <a:rPr kumimoji="0" lang="en-US" sz="1600" b="0" i="0"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Soboleva</a:t>
            </a:r>
            <a:r>
              <a:rPr kumimoji="0" lang="en-US" sz="16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Ministry for Primary Industries, New Zealand</a:t>
            </a:r>
          </a:p>
        </p:txBody>
      </p:sp>
      <p:sp>
        <p:nvSpPr>
          <p:cNvPr id="5" name="Content Placeholder 2"/>
          <p:cNvSpPr txBox="1">
            <a:spLocks/>
          </p:cNvSpPr>
          <p:nvPr/>
        </p:nvSpPr>
        <p:spPr>
          <a:xfrm>
            <a:off x="5208105" y="2915479"/>
            <a:ext cx="4876800" cy="3154018"/>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pitchFamily="2" charset="2"/>
              <a:buChar char="Ø"/>
              <a:tabLst/>
              <a:defRPr/>
            </a:pPr>
            <a:r>
              <a:rPr kumimoji="0" lang="en-US" sz="1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SRA Secretariat and Officers</a:t>
            </a:r>
          </a:p>
          <a:p>
            <a:pPr marL="742950" lvl="1" indent="-285750">
              <a:spcBef>
                <a:spcPts val="1000"/>
              </a:spcBef>
              <a:buClr>
                <a:schemeClr val="accent1"/>
              </a:buClr>
              <a:buSzPct val="80000"/>
              <a:buFont typeface="Arial" pitchFamily="34" charset="0"/>
              <a:buChar char="•"/>
              <a:defRPr/>
            </a:pPr>
            <a:r>
              <a:rPr lang="en-US" sz="1600" dirty="0" smtClean="0">
                <a:solidFill>
                  <a:schemeClr val="tx1">
                    <a:lumMod val="75000"/>
                    <a:lumOff val="25000"/>
                  </a:schemeClr>
                </a:solidFill>
              </a:rPr>
              <a:t>Ann </a:t>
            </a:r>
            <a:r>
              <a:rPr lang="en-US" sz="1600" dirty="0" err="1" smtClean="0">
                <a:solidFill>
                  <a:schemeClr val="tx1">
                    <a:lumMod val="75000"/>
                    <a:lumOff val="25000"/>
                  </a:schemeClr>
                </a:solidFill>
              </a:rPr>
              <a:t>Bostrom</a:t>
            </a:r>
            <a:r>
              <a:rPr lang="en-US" sz="1600" dirty="0" smtClean="0">
                <a:solidFill>
                  <a:schemeClr val="tx1">
                    <a:lumMod val="75000"/>
                    <a:lumOff val="25000"/>
                  </a:schemeClr>
                </a:solidFill>
              </a:rPr>
              <a:t>, University of Washington, SRA Fellow</a:t>
            </a:r>
          </a:p>
          <a:p>
            <a:pPr marL="742950" lvl="1" indent="-285750">
              <a:spcBef>
                <a:spcPts val="1000"/>
              </a:spcBef>
              <a:buClr>
                <a:schemeClr val="accent1"/>
              </a:buClr>
              <a:buSzPct val="80000"/>
              <a:buFont typeface="Arial" pitchFamily="34" charset="0"/>
              <a:buChar char="•"/>
              <a:defRPr/>
            </a:pPr>
            <a:r>
              <a:rPr lang="en-US" sz="1600" dirty="0" smtClean="0">
                <a:solidFill>
                  <a:schemeClr val="tx1">
                    <a:lumMod val="75000"/>
                    <a:lumOff val="25000"/>
                  </a:schemeClr>
                </a:solidFill>
              </a:rPr>
              <a:t>Christopher Clark, George Mason University, SRA Risk Communication Specialty Group Chair</a:t>
            </a:r>
          </a:p>
          <a:p>
            <a:pPr marL="742950" marR="0" lvl="1" indent="-285750" algn="l" defTabSz="457200" rtl="0" eaLnBrk="1" fontAlgn="auto" latinLnBrk="0" hangingPunct="1">
              <a:lnSpc>
                <a:spcPct val="100000"/>
              </a:lnSpc>
              <a:spcBef>
                <a:spcPts val="1000"/>
              </a:spcBef>
              <a:spcAft>
                <a:spcPts val="0"/>
              </a:spcAft>
              <a:buClr>
                <a:schemeClr val="accent1"/>
              </a:buClr>
              <a:buSzPct val="80000"/>
              <a:buFont typeface="Arial" pitchFamily="34" charset="0"/>
              <a:buChar char="•"/>
              <a:tabLst/>
              <a:defRPr/>
            </a:pPr>
            <a:r>
              <a:rPr kumimoji="0" lang="en-US" sz="16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Robin Dillon Merrill, Georgetown University, SRA Education Committee Chair</a:t>
            </a:r>
          </a:p>
          <a:p>
            <a:pPr marL="742950" marR="0" lvl="1" indent="-285750" algn="l" defTabSz="457200" rtl="0" eaLnBrk="1" fontAlgn="auto" latinLnBrk="0" hangingPunct="1">
              <a:lnSpc>
                <a:spcPct val="100000"/>
              </a:lnSpc>
              <a:spcBef>
                <a:spcPts val="1000"/>
              </a:spcBef>
              <a:spcAft>
                <a:spcPts val="0"/>
              </a:spcAft>
              <a:buClr>
                <a:schemeClr val="accent1"/>
              </a:buClr>
              <a:buSzPct val="80000"/>
              <a:buFont typeface="Arial" pitchFamily="34" charset="0"/>
              <a:buChar char="•"/>
              <a:tabLst/>
              <a:defRPr/>
            </a:pPr>
            <a:r>
              <a:rPr lang="en-US" sz="1600" dirty="0" smtClean="0">
                <a:solidFill>
                  <a:schemeClr val="tx1">
                    <a:lumMod val="75000"/>
                    <a:lumOff val="25000"/>
                  </a:schemeClr>
                </a:solidFill>
              </a:rPr>
              <a:t>Michele Stephenson, Upstate NY SRA Webmaster</a:t>
            </a:r>
            <a:endParaRPr kumimoji="0" lang="en-US" sz="16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p>
            <a:pPr marL="742950" marR="0" lvl="1" indent="-285750" algn="l" defTabSz="457200" rtl="0" eaLnBrk="1" fontAlgn="auto" latinLnBrk="0" hangingPunct="1">
              <a:lnSpc>
                <a:spcPct val="100000"/>
              </a:lnSpc>
              <a:spcBef>
                <a:spcPts val="1000"/>
              </a:spcBef>
              <a:spcAft>
                <a:spcPts val="0"/>
              </a:spcAft>
              <a:buClr>
                <a:schemeClr val="accent1"/>
              </a:buClr>
              <a:buSzPct val="80000"/>
              <a:buFont typeface="Wingdings" pitchFamily="2" charset="2"/>
              <a:buChar char="Ø"/>
              <a:tabLst/>
              <a:defRPr/>
            </a:pPr>
            <a:endParaRPr kumimoji="0" lang="en-US" sz="16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p>
            <a:pPr marL="742950" marR="0" lvl="1" indent="-285750" algn="l" defTabSz="457200" rtl="0" eaLnBrk="1" fontAlgn="auto" latinLnBrk="0" hangingPunct="1">
              <a:lnSpc>
                <a:spcPct val="100000"/>
              </a:lnSpc>
              <a:spcBef>
                <a:spcPts val="1000"/>
              </a:spcBef>
              <a:spcAft>
                <a:spcPts val="0"/>
              </a:spcAft>
              <a:buClr>
                <a:schemeClr val="accent1"/>
              </a:buClr>
              <a:buSzPct val="80000"/>
              <a:buFont typeface="Wingdings" pitchFamily="2" charset="2"/>
              <a:buChar char="Ø"/>
              <a:tabLst/>
              <a:defRPr/>
            </a:pPr>
            <a:endParaRPr kumimoji="0" lang="en-US" sz="16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p>
            <a:pPr marL="742950" marR="0" lvl="1" indent="-285750" algn="l" defTabSz="457200" rtl="0" eaLnBrk="1" fontAlgn="auto" latinLnBrk="0" hangingPunct="1">
              <a:lnSpc>
                <a:spcPct val="100000"/>
              </a:lnSpc>
              <a:spcBef>
                <a:spcPts val="1000"/>
              </a:spcBef>
              <a:spcAft>
                <a:spcPts val="0"/>
              </a:spcAft>
              <a:buClr>
                <a:schemeClr val="accent1"/>
              </a:buClr>
              <a:buSzPct val="80000"/>
              <a:buFont typeface="Wingdings" pitchFamily="2" charset="2"/>
              <a:buChar char="Ø"/>
              <a:tabLst/>
              <a:defRPr/>
            </a:pPr>
            <a:endParaRPr kumimoji="0" lang="en-US" sz="1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pic>
        <p:nvPicPr>
          <p:cNvPr id="6" name="Picture 5" descr="UpstateNY_SRAlogo.png"/>
          <p:cNvPicPr>
            <a:picLocks noChangeAspect="1"/>
          </p:cNvPicPr>
          <p:nvPr/>
        </p:nvPicPr>
        <p:blipFill>
          <a:blip r:embed="rId2"/>
          <a:srcRect l="8732"/>
          <a:stretch>
            <a:fillRect/>
          </a:stretch>
        </p:blipFill>
        <p:spPr>
          <a:xfrm>
            <a:off x="10257183" y="5087209"/>
            <a:ext cx="1934817" cy="1578634"/>
          </a:xfrm>
          <a:prstGeom prst="rect">
            <a:avLst/>
          </a:prstGeom>
        </p:spPr>
      </p:pic>
      <p:pic>
        <p:nvPicPr>
          <p:cNvPr id="7" name="Picture 6" descr="AusNewZealandSRA.png"/>
          <p:cNvPicPr>
            <a:picLocks noChangeAspect="1"/>
          </p:cNvPicPr>
          <p:nvPr/>
        </p:nvPicPr>
        <p:blipFill>
          <a:blip r:embed="rId3"/>
          <a:stretch>
            <a:fillRect/>
          </a:stretch>
        </p:blipFill>
        <p:spPr>
          <a:xfrm>
            <a:off x="583095" y="5950830"/>
            <a:ext cx="4828256" cy="715013"/>
          </a:xfrm>
          <a:prstGeom prst="rect">
            <a:avLst/>
          </a:prstGeom>
          <a:solidFill>
            <a:schemeClr val="bg1"/>
          </a:solidFill>
          <a:ln w="25400">
            <a:solidFill>
              <a:schemeClr val="tx2"/>
            </a:solidFill>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3954" name="Rectangle 2"/>
          <p:cNvSpPr>
            <a:spLocks noGrp="1" noChangeArrowheads="1"/>
          </p:cNvSpPr>
          <p:nvPr>
            <p:ph type="title"/>
          </p:nvPr>
        </p:nvSpPr>
        <p:spPr>
          <a:xfrm>
            <a:off x="285348" y="4622930"/>
            <a:ext cx="10363200" cy="1362075"/>
          </a:xfrm>
        </p:spPr>
        <p:txBody>
          <a:bodyPr>
            <a:normAutofit/>
          </a:bodyPr>
          <a:lstStyle/>
          <a:p>
            <a:pPr lvl="1">
              <a:lnSpc>
                <a:spcPct val="100000"/>
              </a:lnSpc>
              <a:spcBef>
                <a:spcPts val="1200"/>
              </a:spcBef>
              <a:spcAft>
                <a:spcPts val="1200"/>
              </a:spcAft>
            </a:pPr>
            <a:r>
              <a:rPr lang="en-US" sz="4000" b="1" dirty="0" smtClean="0">
                <a:solidFill>
                  <a:srgbClr val="863A53"/>
                </a:solidFill>
                <a:latin typeface="+mn-lt"/>
              </a:rPr>
              <a:t>Questions ?</a:t>
            </a:r>
            <a:br>
              <a:rPr lang="en-US" sz="4000" b="1" dirty="0" smtClean="0">
                <a:solidFill>
                  <a:srgbClr val="863A53"/>
                </a:solidFill>
                <a:latin typeface="+mn-lt"/>
              </a:rPr>
            </a:br>
            <a:r>
              <a:rPr lang="en-US" sz="3600" b="1" dirty="0" smtClean="0">
                <a:solidFill>
                  <a:srgbClr val="863A53"/>
                </a:solidFill>
                <a:latin typeface="+mn-lt"/>
              </a:rPr>
              <a:t>More Information and Resources Appended</a:t>
            </a:r>
          </a:p>
        </p:txBody>
      </p:sp>
      <p:pic>
        <p:nvPicPr>
          <p:cNvPr id="3" name="Picture 4" descr="CSCbusinessCard.jpg"/>
          <p:cNvPicPr>
            <a:picLocks noChangeAspect="1"/>
          </p:cNvPicPr>
          <p:nvPr/>
        </p:nvPicPr>
        <p:blipFill>
          <a:blip r:embed="rId3" cstate="print"/>
          <a:srcRect b="62827"/>
          <a:stretch>
            <a:fillRect/>
          </a:stretch>
        </p:blipFill>
        <p:spPr bwMode="auto">
          <a:xfrm>
            <a:off x="5176811" y="3244014"/>
            <a:ext cx="3174756" cy="687494"/>
          </a:xfrm>
          <a:prstGeom prst="rect">
            <a:avLst/>
          </a:prstGeom>
          <a:noFill/>
          <a:ln w="9525">
            <a:solidFill>
              <a:srgbClr val="002060"/>
            </a:solidFill>
            <a:miter lim="800000"/>
            <a:headEnd/>
            <a:tailEnd/>
          </a:ln>
        </p:spPr>
      </p:pic>
      <p:sp>
        <p:nvSpPr>
          <p:cNvPr id="8" name="TextBox 7"/>
          <p:cNvSpPr txBox="1"/>
          <p:nvPr/>
        </p:nvSpPr>
        <p:spPr>
          <a:xfrm>
            <a:off x="5151927" y="3984433"/>
            <a:ext cx="3261470" cy="338554"/>
          </a:xfrm>
          <a:prstGeom prst="rect">
            <a:avLst/>
          </a:prstGeom>
          <a:noFill/>
        </p:spPr>
        <p:txBody>
          <a:bodyPr wrap="none" rtlCol="0">
            <a:spAutoFit/>
          </a:bodyPr>
          <a:lstStyle/>
          <a:p>
            <a:r>
              <a:rPr lang="en-US" sz="1600" dirty="0" smtClean="0">
                <a:latin typeface="Arial Black" pitchFamily="34" charset="0"/>
              </a:rPr>
              <a:t>peg@colemanscientific.org </a:t>
            </a:r>
            <a:endParaRPr lang="en-US" sz="1600" dirty="0">
              <a:latin typeface="Arial Black" pitchFamily="34" charset="0"/>
            </a:endParaRPr>
          </a:p>
        </p:txBody>
      </p:sp>
      <p:pic>
        <p:nvPicPr>
          <p:cNvPr id="10" name="Picture 9" descr="Warner_North%206-06.jpg"/>
          <p:cNvPicPr>
            <a:picLocks noChangeAspect="1"/>
          </p:cNvPicPr>
          <p:nvPr/>
        </p:nvPicPr>
        <p:blipFill>
          <a:blip r:embed="rId4"/>
          <a:srcRect t="11944"/>
          <a:stretch>
            <a:fillRect/>
          </a:stretch>
        </p:blipFill>
        <p:spPr>
          <a:xfrm>
            <a:off x="3339547" y="159027"/>
            <a:ext cx="1546364" cy="1815548"/>
          </a:xfrm>
          <a:prstGeom prst="rect">
            <a:avLst/>
          </a:prstGeom>
        </p:spPr>
      </p:pic>
      <p:pic>
        <p:nvPicPr>
          <p:cNvPr id="11" name="Picture 10" descr="NorthWorksLogo.gif"/>
          <p:cNvPicPr>
            <a:picLocks noChangeAspect="1"/>
          </p:cNvPicPr>
          <p:nvPr/>
        </p:nvPicPr>
        <p:blipFill>
          <a:blip r:embed="rId5"/>
          <a:srcRect r="39868"/>
          <a:stretch>
            <a:fillRect/>
          </a:stretch>
        </p:blipFill>
        <p:spPr>
          <a:xfrm>
            <a:off x="5186568" y="172278"/>
            <a:ext cx="3012210" cy="1431235"/>
          </a:xfrm>
          <a:prstGeom prst="rect">
            <a:avLst/>
          </a:prstGeom>
        </p:spPr>
      </p:pic>
      <p:sp>
        <p:nvSpPr>
          <p:cNvPr id="12" name="TextBox 11"/>
          <p:cNvSpPr txBox="1"/>
          <p:nvPr/>
        </p:nvSpPr>
        <p:spPr>
          <a:xfrm>
            <a:off x="5185058" y="1592416"/>
            <a:ext cx="3038011" cy="338554"/>
          </a:xfrm>
          <a:prstGeom prst="rect">
            <a:avLst/>
          </a:prstGeom>
          <a:noFill/>
        </p:spPr>
        <p:txBody>
          <a:bodyPr wrap="none" rtlCol="0">
            <a:spAutoFit/>
          </a:bodyPr>
          <a:lstStyle/>
          <a:p>
            <a:r>
              <a:rPr lang="en-US" sz="1600" b="1" dirty="0" smtClean="0"/>
              <a:t>northworks@mindspring.com</a:t>
            </a:r>
            <a:r>
              <a:rPr lang="en-US" sz="1600" dirty="0" smtClean="0">
                <a:latin typeface="Arial Black" pitchFamily="34" charset="0"/>
              </a:rPr>
              <a:t> </a:t>
            </a:r>
            <a:endParaRPr lang="en-US" sz="1600" dirty="0">
              <a:latin typeface="Arial Black" pitchFamily="34" charset="0"/>
            </a:endParaRPr>
          </a:p>
        </p:txBody>
      </p:sp>
      <p:pic>
        <p:nvPicPr>
          <p:cNvPr id="14" name="Picture 13" descr="PegColemanPhoto2015compressed.jpg"/>
          <p:cNvPicPr>
            <a:picLocks noChangeAspect="1"/>
          </p:cNvPicPr>
          <p:nvPr/>
        </p:nvPicPr>
        <p:blipFill>
          <a:blip r:embed="rId6"/>
          <a:stretch>
            <a:fillRect/>
          </a:stretch>
        </p:blipFill>
        <p:spPr>
          <a:xfrm>
            <a:off x="3344318" y="2391350"/>
            <a:ext cx="1545734" cy="1932168"/>
          </a:xfrm>
          <a:prstGeom prst="rect">
            <a:avLst/>
          </a:prstGeom>
        </p:spPr>
      </p:pic>
      <p:pic>
        <p:nvPicPr>
          <p:cNvPr id="9" name="Picture 8" descr="conferences-1.jpg"/>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9933950" y="4625009"/>
            <a:ext cx="1979754" cy="1331843"/>
          </a:xfrm>
          <a:prstGeom prst="rect">
            <a:avLst/>
          </a:prstGeom>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Slides </a:t>
            </a:r>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3003" y="165511"/>
            <a:ext cx="10972800" cy="676405"/>
          </a:xfrm>
        </p:spPr>
        <p:txBody>
          <a:bodyPr>
            <a:noAutofit/>
          </a:bodyPr>
          <a:lstStyle/>
          <a:p>
            <a:pPr algn="ctr">
              <a:spcAft>
                <a:spcPts val="1800"/>
              </a:spcAft>
              <a:defRPr/>
            </a:pPr>
            <a:r>
              <a:rPr lang="en-US" b="1" cap="none" dirty="0" smtClean="0">
                <a:solidFill>
                  <a:srgbClr val="863A53"/>
                </a:solidFill>
              </a:rPr>
              <a:t>Free Resource for Consumers</a:t>
            </a:r>
            <a:endParaRPr lang="en-US" cap="none" dirty="0">
              <a:solidFill>
                <a:srgbClr val="863A53"/>
              </a:solidFill>
            </a:endParaRPr>
          </a:p>
        </p:txBody>
      </p:sp>
      <p:pic>
        <p:nvPicPr>
          <p:cNvPr id="5" name="Picture 4" descr="FAQMicrobiome.jpg"/>
          <p:cNvPicPr>
            <a:picLocks noChangeAspect="1"/>
          </p:cNvPicPr>
          <p:nvPr/>
        </p:nvPicPr>
        <p:blipFill>
          <a:blip r:embed="rId2" cstate="print"/>
          <a:stretch>
            <a:fillRect/>
          </a:stretch>
        </p:blipFill>
        <p:spPr>
          <a:xfrm>
            <a:off x="4562022" y="1447027"/>
            <a:ext cx="2895443" cy="3573613"/>
          </a:xfrm>
          <a:prstGeom prst="rect">
            <a:avLst/>
          </a:prstGeom>
        </p:spPr>
      </p:pic>
      <p:sp>
        <p:nvSpPr>
          <p:cNvPr id="6" name="TextBox 5"/>
          <p:cNvSpPr txBox="1"/>
          <p:nvPr/>
        </p:nvSpPr>
        <p:spPr>
          <a:xfrm>
            <a:off x="1861924" y="5544878"/>
            <a:ext cx="8295638" cy="1015663"/>
          </a:xfrm>
          <a:prstGeom prst="rect">
            <a:avLst/>
          </a:prstGeom>
          <a:noFill/>
        </p:spPr>
        <p:txBody>
          <a:bodyPr wrap="square" rtlCol="0">
            <a:spAutoFit/>
          </a:bodyPr>
          <a:lstStyle/>
          <a:p>
            <a:pPr algn="ctr"/>
            <a:r>
              <a:rPr lang="en-US" sz="2000" dirty="0" smtClean="0">
                <a:latin typeface="Arial" pitchFamily="34" charset="0"/>
                <a:cs typeface="Arial" pitchFamily="34" charset="0"/>
              </a:rPr>
              <a:t>(</a:t>
            </a:r>
            <a:r>
              <a:rPr lang="en-US" sz="2000" b="1" dirty="0" smtClean="0">
                <a:latin typeface="Arial" pitchFamily="34" charset="0"/>
                <a:cs typeface="Arial" pitchFamily="34" charset="0"/>
              </a:rPr>
              <a:t>American Academy of Microbiology, 2014) </a:t>
            </a:r>
            <a:br>
              <a:rPr lang="en-US" sz="2000" b="1" dirty="0" smtClean="0">
                <a:latin typeface="Arial" pitchFamily="34" charset="0"/>
                <a:cs typeface="Arial" pitchFamily="34" charset="0"/>
              </a:rPr>
            </a:br>
            <a:r>
              <a:rPr lang="en-US" sz="2000" b="1" dirty="0" smtClean="0">
                <a:latin typeface="Arial" pitchFamily="34" charset="0"/>
                <a:cs typeface="Arial" pitchFamily="34" charset="0"/>
              </a:rPr>
              <a:t>free download </a:t>
            </a:r>
            <a:r>
              <a:rPr lang="en-US" sz="2000" dirty="0" smtClean="0">
                <a:latin typeface="Arial" pitchFamily="34" charset="0"/>
                <a:cs typeface="Arial" pitchFamily="34" charset="0"/>
              </a:rPr>
              <a:t>from American Society for Microbiology (ASM) at http://academy.asm.org/index.php/faq-series/ 5122-humanmicrobiome</a:t>
            </a:r>
            <a:endParaRPr lang="en-US"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0" y="211138"/>
            <a:ext cx="10747513" cy="838200"/>
          </a:xfrm>
        </p:spPr>
        <p:txBody>
          <a:bodyPr>
            <a:noAutofit/>
          </a:bodyPr>
          <a:lstStyle/>
          <a:p>
            <a:pPr algn="ctr">
              <a:defRPr/>
            </a:pPr>
            <a:r>
              <a:rPr lang="en-US" b="1" dirty="0" smtClean="0">
                <a:solidFill>
                  <a:srgbClr val="863A53"/>
                </a:solidFill>
                <a:latin typeface="+mn-lt"/>
              </a:rPr>
              <a:t>Food Microbiology and Risk Resources</a:t>
            </a:r>
          </a:p>
        </p:txBody>
      </p:sp>
      <p:pic>
        <p:nvPicPr>
          <p:cNvPr id="15" name="Picture 14" descr="McGuires"/>
          <p:cNvPicPr/>
          <p:nvPr/>
        </p:nvPicPr>
        <p:blipFill>
          <a:blip r:embed="rId2" cstate="print"/>
          <a:srcRect/>
          <a:stretch>
            <a:fillRect/>
          </a:stretch>
        </p:blipFill>
        <p:spPr bwMode="auto">
          <a:xfrm>
            <a:off x="9214927" y="3486912"/>
            <a:ext cx="2238946" cy="2743200"/>
          </a:xfrm>
          <a:prstGeom prst="rect">
            <a:avLst/>
          </a:prstGeom>
          <a:noFill/>
          <a:ln w="76200">
            <a:solidFill>
              <a:srgbClr val="377F33"/>
            </a:solidFill>
            <a:miter lim="800000"/>
            <a:headEnd/>
            <a:tailEnd/>
          </a:ln>
        </p:spPr>
      </p:pic>
      <p:pic>
        <p:nvPicPr>
          <p:cNvPr id="5" name="Picture 4" descr="Jaykus2009Cover.JPG"/>
          <p:cNvPicPr>
            <a:picLocks noChangeAspect="1"/>
          </p:cNvPicPr>
          <p:nvPr/>
        </p:nvPicPr>
        <p:blipFill>
          <a:blip r:embed="rId3" cstate="print"/>
          <a:srcRect r="4012"/>
          <a:stretch>
            <a:fillRect/>
          </a:stretch>
        </p:blipFill>
        <p:spPr>
          <a:xfrm>
            <a:off x="618458" y="1247590"/>
            <a:ext cx="2281482" cy="2824538"/>
          </a:xfrm>
          <a:prstGeom prst="rect">
            <a:avLst/>
          </a:prstGeom>
        </p:spPr>
      </p:pic>
      <p:sp>
        <p:nvSpPr>
          <p:cNvPr id="6" name="TextBox 5"/>
          <p:cNvSpPr txBox="1"/>
          <p:nvPr/>
        </p:nvSpPr>
        <p:spPr>
          <a:xfrm>
            <a:off x="741934" y="4084320"/>
            <a:ext cx="2034531" cy="338554"/>
          </a:xfrm>
          <a:prstGeom prst="rect">
            <a:avLst/>
          </a:prstGeom>
          <a:noFill/>
        </p:spPr>
        <p:txBody>
          <a:bodyPr wrap="none" rtlCol="0">
            <a:spAutoFit/>
          </a:bodyPr>
          <a:lstStyle/>
          <a:p>
            <a:r>
              <a:rPr lang="en-US" sz="1600" dirty="0" smtClean="0">
                <a:latin typeface="Arial" pitchFamily="34" charset="0"/>
                <a:ea typeface="MS PGothic" pitchFamily="34" charset="-128"/>
                <a:cs typeface="Arial" pitchFamily="34" charset="0"/>
              </a:rPr>
              <a:t>(</a:t>
            </a:r>
            <a:r>
              <a:rPr lang="en-US" sz="1600" dirty="0" err="1" smtClean="0">
                <a:latin typeface="Arial" pitchFamily="34" charset="0"/>
                <a:ea typeface="MS PGothic" pitchFamily="34" charset="-128"/>
                <a:cs typeface="Arial" pitchFamily="34" charset="0"/>
              </a:rPr>
              <a:t>Jaykus</a:t>
            </a:r>
            <a:r>
              <a:rPr lang="en-US" sz="1600" dirty="0" smtClean="0">
                <a:latin typeface="Arial" pitchFamily="34" charset="0"/>
                <a:ea typeface="MS PGothic" pitchFamily="34" charset="-128"/>
                <a:cs typeface="Arial" pitchFamily="34" charset="0"/>
              </a:rPr>
              <a:t> et al., 2009)</a:t>
            </a:r>
            <a:endParaRPr lang="en-US" sz="1600" dirty="0"/>
          </a:p>
        </p:txBody>
      </p:sp>
      <p:sp>
        <p:nvSpPr>
          <p:cNvPr id="7" name="TextBox 6"/>
          <p:cNvSpPr txBox="1"/>
          <p:nvPr/>
        </p:nvSpPr>
        <p:spPr>
          <a:xfrm>
            <a:off x="9248205" y="6321552"/>
            <a:ext cx="2172390" cy="338554"/>
          </a:xfrm>
          <a:prstGeom prst="rect">
            <a:avLst/>
          </a:prstGeom>
          <a:noFill/>
        </p:spPr>
        <p:txBody>
          <a:bodyPr wrap="none" rtlCol="0">
            <a:spAutoFit/>
          </a:bodyPr>
          <a:lstStyle/>
          <a:p>
            <a:r>
              <a:rPr lang="en-US" sz="1600" dirty="0" smtClean="0">
                <a:solidFill>
                  <a:schemeClr val="bg1"/>
                </a:solidFill>
                <a:latin typeface="Arial" pitchFamily="34" charset="0"/>
                <a:ea typeface="MS PGothic" pitchFamily="34" charset="-128"/>
                <a:cs typeface="Arial" pitchFamily="34" charset="0"/>
              </a:rPr>
              <a:t>(McGuire et al., 2017)</a:t>
            </a:r>
            <a:endParaRPr lang="en-US" sz="1600" dirty="0">
              <a:solidFill>
                <a:schemeClr val="bg1"/>
              </a:solidFill>
            </a:endParaRPr>
          </a:p>
        </p:txBody>
      </p:sp>
      <p:pic>
        <p:nvPicPr>
          <p:cNvPr id="10" name="Picture 9" descr="UntoldStoryMilk.jpg"/>
          <p:cNvPicPr>
            <a:picLocks noChangeAspect="1"/>
          </p:cNvPicPr>
          <p:nvPr/>
        </p:nvPicPr>
        <p:blipFill>
          <a:blip r:embed="rId4"/>
          <a:stretch>
            <a:fillRect/>
          </a:stretch>
        </p:blipFill>
        <p:spPr>
          <a:xfrm>
            <a:off x="3300312" y="3486912"/>
            <a:ext cx="1800512" cy="2692354"/>
          </a:xfrm>
          <a:prstGeom prst="rect">
            <a:avLst/>
          </a:prstGeom>
          <a:ln w="88900">
            <a:solidFill>
              <a:schemeClr val="accent4">
                <a:lumMod val="75000"/>
              </a:schemeClr>
            </a:solidFill>
          </a:ln>
        </p:spPr>
      </p:pic>
      <p:pic>
        <p:nvPicPr>
          <p:cNvPr id="11" name="Picture 10" descr="UK_FSAfoodWeCanTrustCover.JPG"/>
          <p:cNvPicPr>
            <a:picLocks noChangeAspect="1"/>
          </p:cNvPicPr>
          <p:nvPr/>
        </p:nvPicPr>
        <p:blipFill>
          <a:blip r:embed="rId5" cstate="print"/>
          <a:stretch>
            <a:fillRect/>
          </a:stretch>
        </p:blipFill>
        <p:spPr>
          <a:xfrm>
            <a:off x="6066458" y="1307724"/>
            <a:ext cx="2170266" cy="2734363"/>
          </a:xfrm>
          <a:prstGeom prst="rect">
            <a:avLst/>
          </a:prstGeom>
          <a:ln w="76200">
            <a:solidFill>
              <a:srgbClr val="377F33"/>
            </a:solidFill>
          </a:ln>
        </p:spPr>
      </p:pic>
      <p:sp>
        <p:nvSpPr>
          <p:cNvPr id="12" name="TextBox 11"/>
          <p:cNvSpPr txBox="1"/>
          <p:nvPr/>
        </p:nvSpPr>
        <p:spPr>
          <a:xfrm>
            <a:off x="5577820" y="4160632"/>
            <a:ext cx="3147542" cy="830997"/>
          </a:xfrm>
          <a:prstGeom prst="rect">
            <a:avLst/>
          </a:prstGeom>
          <a:noFill/>
        </p:spPr>
        <p:txBody>
          <a:bodyPr wrap="square" rtlCol="0">
            <a:spAutoFit/>
          </a:bodyPr>
          <a:lstStyle/>
          <a:p>
            <a:r>
              <a:rPr lang="en-US" sz="1600" dirty="0" smtClean="0">
                <a:latin typeface="Arial" pitchFamily="34" charset="0"/>
                <a:ea typeface="MS PGothic" pitchFamily="34" charset="-128"/>
                <a:cs typeface="Arial" pitchFamily="34" charset="0"/>
              </a:rPr>
              <a:t>(Working Towards Food We Can Trust; FSA, 2015, free download at food.gov.uk)</a:t>
            </a:r>
            <a:endParaRPr lang="en-US" sz="1600" dirty="0"/>
          </a:p>
        </p:txBody>
      </p:sp>
      <p:sp>
        <p:nvSpPr>
          <p:cNvPr id="14" name="TextBox 13"/>
          <p:cNvSpPr txBox="1"/>
          <p:nvPr/>
        </p:nvSpPr>
        <p:spPr>
          <a:xfrm>
            <a:off x="3362112" y="6285856"/>
            <a:ext cx="1576072" cy="338554"/>
          </a:xfrm>
          <a:prstGeom prst="rect">
            <a:avLst/>
          </a:prstGeom>
          <a:noFill/>
        </p:spPr>
        <p:txBody>
          <a:bodyPr wrap="none" rtlCol="0">
            <a:spAutoFit/>
          </a:bodyPr>
          <a:lstStyle/>
          <a:p>
            <a:r>
              <a:rPr lang="en-US" sz="1600" dirty="0" smtClean="0">
                <a:latin typeface="Arial" pitchFamily="34" charset="0"/>
                <a:ea typeface="MS PGothic" pitchFamily="34" charset="-128"/>
                <a:cs typeface="Arial" pitchFamily="34" charset="0"/>
              </a:rPr>
              <a:t>(</a:t>
            </a:r>
            <a:r>
              <a:rPr lang="en-US" sz="1600" dirty="0" err="1" smtClean="0">
                <a:latin typeface="Arial" pitchFamily="34" charset="0"/>
                <a:ea typeface="MS PGothic" pitchFamily="34" charset="-128"/>
                <a:cs typeface="Arial" pitchFamily="34" charset="0"/>
              </a:rPr>
              <a:t>Schmid</a:t>
            </a:r>
            <a:r>
              <a:rPr lang="en-US" sz="1600" dirty="0" smtClean="0">
                <a:latin typeface="Arial" pitchFamily="34" charset="0"/>
                <a:ea typeface="MS PGothic" pitchFamily="34" charset="-128"/>
                <a:cs typeface="Arial" pitchFamily="34" charset="0"/>
              </a:rPr>
              <a:t>, 2009)</a:t>
            </a:r>
            <a:endParaRPr lang="en-US" sz="1600"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3003" y="165511"/>
            <a:ext cx="10972800" cy="676405"/>
          </a:xfrm>
        </p:spPr>
        <p:txBody>
          <a:bodyPr>
            <a:noAutofit/>
          </a:bodyPr>
          <a:lstStyle/>
          <a:p>
            <a:pPr algn="ctr">
              <a:spcAft>
                <a:spcPts val="1800"/>
              </a:spcAft>
              <a:defRPr/>
            </a:pPr>
            <a:r>
              <a:rPr lang="en-US" b="1" cap="none" dirty="0" smtClean="0">
                <a:solidFill>
                  <a:srgbClr val="863A53"/>
                </a:solidFill>
              </a:rPr>
              <a:t>Other Resources</a:t>
            </a:r>
            <a:endParaRPr lang="en-US" cap="none" dirty="0">
              <a:solidFill>
                <a:srgbClr val="863A53"/>
              </a:solidFill>
            </a:endParaRPr>
          </a:p>
        </p:txBody>
      </p:sp>
      <p:pic>
        <p:nvPicPr>
          <p:cNvPr id="12" name="Picture 11" descr="AlanAldaScience.png"/>
          <p:cNvPicPr>
            <a:picLocks noChangeAspect="1"/>
          </p:cNvPicPr>
          <p:nvPr/>
        </p:nvPicPr>
        <p:blipFill>
          <a:blip r:embed="rId2"/>
          <a:stretch>
            <a:fillRect/>
          </a:stretch>
        </p:blipFill>
        <p:spPr>
          <a:xfrm>
            <a:off x="9522698" y="1470662"/>
            <a:ext cx="2424800" cy="3681174"/>
          </a:xfrm>
          <a:prstGeom prst="rect">
            <a:avLst/>
          </a:prstGeom>
        </p:spPr>
      </p:pic>
      <p:sp>
        <p:nvSpPr>
          <p:cNvPr id="19" name="TextBox 18"/>
          <p:cNvSpPr txBox="1"/>
          <p:nvPr/>
        </p:nvSpPr>
        <p:spPr>
          <a:xfrm>
            <a:off x="9496694" y="5148572"/>
            <a:ext cx="2476809" cy="400110"/>
          </a:xfrm>
          <a:prstGeom prst="rect">
            <a:avLst/>
          </a:prstGeom>
          <a:noFill/>
        </p:spPr>
        <p:txBody>
          <a:bodyPr wrap="square" rtlCol="0">
            <a:spAutoFit/>
          </a:bodyPr>
          <a:lstStyle/>
          <a:p>
            <a:pPr algn="ctr"/>
            <a:r>
              <a:rPr lang="en-US" sz="2000" dirty="0" smtClean="0">
                <a:solidFill>
                  <a:srgbClr val="002060"/>
                </a:solidFill>
                <a:latin typeface="Arial" pitchFamily="34" charset="0"/>
                <a:cs typeface="Arial" pitchFamily="34" charset="0"/>
              </a:rPr>
              <a:t>(</a:t>
            </a:r>
            <a:r>
              <a:rPr lang="en-US" sz="2000" b="1" dirty="0" err="1" smtClean="0">
                <a:solidFill>
                  <a:srgbClr val="002060"/>
                </a:solidFill>
                <a:latin typeface="Arial" pitchFamily="34" charset="0"/>
                <a:cs typeface="Arial" pitchFamily="34" charset="0"/>
              </a:rPr>
              <a:t>Alda</a:t>
            </a:r>
            <a:r>
              <a:rPr lang="en-US" sz="2000" b="1" dirty="0" smtClean="0">
                <a:solidFill>
                  <a:srgbClr val="002060"/>
                </a:solidFill>
                <a:latin typeface="Arial" pitchFamily="34" charset="0"/>
                <a:cs typeface="Arial" pitchFamily="34" charset="0"/>
              </a:rPr>
              <a:t>, 2017)</a:t>
            </a:r>
            <a:endParaRPr lang="en-US" sz="2000" dirty="0">
              <a:solidFill>
                <a:srgbClr val="002060"/>
              </a:solidFill>
              <a:latin typeface="Arial" pitchFamily="34" charset="0"/>
              <a:cs typeface="Arial" pitchFamily="34" charset="0"/>
            </a:endParaRPr>
          </a:p>
        </p:txBody>
      </p:sp>
      <p:sp>
        <p:nvSpPr>
          <p:cNvPr id="20" name="TextBox 19"/>
          <p:cNvSpPr txBox="1"/>
          <p:nvPr/>
        </p:nvSpPr>
        <p:spPr>
          <a:xfrm>
            <a:off x="6487246" y="6363798"/>
            <a:ext cx="2563130" cy="400110"/>
          </a:xfrm>
          <a:prstGeom prst="rect">
            <a:avLst/>
          </a:prstGeom>
          <a:noFill/>
        </p:spPr>
        <p:txBody>
          <a:bodyPr wrap="square" rtlCol="0">
            <a:spAutoFit/>
          </a:bodyPr>
          <a:lstStyle/>
          <a:p>
            <a:pPr algn="ctr"/>
            <a:r>
              <a:rPr lang="en-US" sz="2000" dirty="0" smtClean="0">
                <a:latin typeface="Arial" pitchFamily="34" charset="0"/>
                <a:cs typeface="Arial" pitchFamily="34" charset="0"/>
              </a:rPr>
              <a:t>(</a:t>
            </a:r>
            <a:r>
              <a:rPr lang="en-US" sz="2000" b="1" dirty="0" err="1" smtClean="0">
                <a:latin typeface="Arial" pitchFamily="34" charset="0"/>
                <a:cs typeface="Arial" pitchFamily="34" charset="0"/>
              </a:rPr>
              <a:t>Levitan</a:t>
            </a:r>
            <a:r>
              <a:rPr lang="en-US" sz="2000" b="1" dirty="0" smtClean="0">
                <a:latin typeface="Arial" pitchFamily="34" charset="0"/>
                <a:cs typeface="Arial" pitchFamily="34" charset="0"/>
              </a:rPr>
              <a:t>, 2017</a:t>
            </a:r>
            <a:r>
              <a:rPr lang="en-US" sz="2000" dirty="0" smtClean="0">
                <a:latin typeface="Arial" pitchFamily="34" charset="0"/>
                <a:cs typeface="Arial" pitchFamily="34" charset="0"/>
              </a:rPr>
              <a:t>)</a:t>
            </a:r>
            <a:endParaRPr lang="en-US" sz="2000" dirty="0">
              <a:latin typeface="Arial" pitchFamily="34" charset="0"/>
              <a:cs typeface="Arial" pitchFamily="34" charset="0"/>
            </a:endParaRPr>
          </a:p>
        </p:txBody>
      </p:sp>
      <p:pic>
        <p:nvPicPr>
          <p:cNvPr id="21" name="Picture 20" descr="NotAblank.png"/>
          <p:cNvPicPr>
            <a:picLocks noChangeAspect="1"/>
          </p:cNvPicPr>
          <p:nvPr/>
        </p:nvPicPr>
        <p:blipFill>
          <a:blip r:embed="rId3" cstate="print"/>
          <a:stretch>
            <a:fillRect/>
          </a:stretch>
        </p:blipFill>
        <p:spPr>
          <a:xfrm>
            <a:off x="6469176" y="2739074"/>
            <a:ext cx="2599271" cy="3668840"/>
          </a:xfrm>
          <a:prstGeom prst="rect">
            <a:avLst/>
          </a:prstGeom>
        </p:spPr>
      </p:pic>
      <p:pic>
        <p:nvPicPr>
          <p:cNvPr id="24" name="Picture 23"/>
          <p:cNvPicPr/>
          <p:nvPr/>
        </p:nvPicPr>
        <p:blipFill>
          <a:blip r:embed="rId4"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264254" y="2739074"/>
            <a:ext cx="2721327" cy="3565241"/>
          </a:xfrm>
          <a:prstGeom prst="rect">
            <a:avLst/>
          </a:prstGeom>
        </p:spPr>
      </p:pic>
      <p:sp>
        <p:nvSpPr>
          <p:cNvPr id="25" name="TextBox 24"/>
          <p:cNvSpPr txBox="1"/>
          <p:nvPr/>
        </p:nvSpPr>
        <p:spPr>
          <a:xfrm>
            <a:off x="277015" y="6325686"/>
            <a:ext cx="2664500" cy="400110"/>
          </a:xfrm>
          <a:prstGeom prst="rect">
            <a:avLst/>
          </a:prstGeom>
          <a:noFill/>
        </p:spPr>
        <p:txBody>
          <a:bodyPr wrap="square" rtlCol="0">
            <a:spAutoFit/>
          </a:bodyPr>
          <a:lstStyle/>
          <a:p>
            <a:pPr algn="ctr"/>
            <a:r>
              <a:rPr lang="en-US" sz="2000" dirty="0" smtClean="0">
                <a:latin typeface="Arial" pitchFamily="34" charset="0"/>
                <a:cs typeface="Arial" pitchFamily="34" charset="0"/>
              </a:rPr>
              <a:t>(</a:t>
            </a:r>
            <a:r>
              <a:rPr lang="en-US" sz="2000" b="1" dirty="0" err="1" smtClean="0">
                <a:latin typeface="Arial" pitchFamily="34" charset="0"/>
                <a:cs typeface="Arial" pitchFamily="34" charset="0"/>
              </a:rPr>
              <a:t>Dietert</a:t>
            </a:r>
            <a:r>
              <a:rPr lang="en-US" sz="2000" b="1" dirty="0" smtClean="0">
                <a:latin typeface="Arial" pitchFamily="34" charset="0"/>
                <a:cs typeface="Arial" pitchFamily="34" charset="0"/>
              </a:rPr>
              <a:t>, 2016)</a:t>
            </a:r>
            <a:endParaRPr lang="en-US" sz="2000" dirty="0">
              <a:latin typeface="Arial" pitchFamily="34" charset="0"/>
              <a:cs typeface="Arial" pitchFamily="34" charset="0"/>
            </a:endParaRPr>
          </a:p>
        </p:txBody>
      </p:sp>
      <p:sp>
        <p:nvSpPr>
          <p:cNvPr id="26" name="TextBox 25"/>
          <p:cNvSpPr txBox="1"/>
          <p:nvPr/>
        </p:nvSpPr>
        <p:spPr>
          <a:xfrm>
            <a:off x="3461295" y="5062285"/>
            <a:ext cx="2476809" cy="400110"/>
          </a:xfrm>
          <a:prstGeom prst="rect">
            <a:avLst/>
          </a:prstGeom>
          <a:noFill/>
        </p:spPr>
        <p:txBody>
          <a:bodyPr wrap="square" rtlCol="0">
            <a:spAutoFit/>
          </a:bodyPr>
          <a:lstStyle/>
          <a:p>
            <a:pPr algn="ctr"/>
            <a:r>
              <a:rPr lang="en-US" sz="2000" dirty="0" smtClean="0">
                <a:latin typeface="Arial" pitchFamily="34" charset="0"/>
                <a:cs typeface="Arial" pitchFamily="34" charset="0"/>
              </a:rPr>
              <a:t>(</a:t>
            </a:r>
            <a:r>
              <a:rPr lang="en-US" sz="2000" b="1" dirty="0" smtClean="0">
                <a:latin typeface="Arial" pitchFamily="34" charset="0"/>
                <a:cs typeface="Arial" pitchFamily="34" charset="0"/>
              </a:rPr>
              <a:t>Yong, 2017)</a:t>
            </a:r>
            <a:endParaRPr lang="en-US" sz="2000" dirty="0">
              <a:latin typeface="Arial" pitchFamily="34" charset="0"/>
              <a:cs typeface="Arial" pitchFamily="34" charset="0"/>
            </a:endParaRPr>
          </a:p>
        </p:txBody>
      </p:sp>
      <p:pic>
        <p:nvPicPr>
          <p:cNvPr id="27" name="Picture 26" descr="EdYongMultitudes.jpg"/>
          <p:cNvPicPr>
            <a:picLocks noChangeAspect="1"/>
          </p:cNvPicPr>
          <p:nvPr/>
        </p:nvPicPr>
        <p:blipFill>
          <a:blip r:embed="rId5" cstate="print"/>
          <a:stretch>
            <a:fillRect/>
          </a:stretch>
        </p:blipFill>
        <p:spPr>
          <a:xfrm>
            <a:off x="3452981" y="1470662"/>
            <a:ext cx="2551226" cy="362568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77334" y="609600"/>
            <a:ext cx="8596668" cy="775447"/>
          </a:xfrm>
          <a:noFill/>
          <a:ln/>
        </p:spPr>
        <p:txBody>
          <a:bodyPr>
            <a:normAutofit/>
          </a:bodyPr>
          <a:lstStyle/>
          <a:p>
            <a:pPr algn="ctr"/>
            <a:r>
              <a:rPr lang="en-US" sz="4400" i="0" dirty="0">
                <a:solidFill>
                  <a:srgbClr val="863A53"/>
                </a:solidFill>
              </a:rPr>
              <a:t>Stakeholder Involvement</a:t>
            </a:r>
          </a:p>
        </p:txBody>
      </p:sp>
      <p:sp>
        <p:nvSpPr>
          <p:cNvPr id="22531" name="Rectangle 3"/>
          <p:cNvSpPr>
            <a:spLocks noGrp="1" noChangeArrowheads="1"/>
          </p:cNvSpPr>
          <p:nvPr>
            <p:ph type="body" idx="1"/>
          </p:nvPr>
        </p:nvSpPr>
        <p:spPr>
          <a:xfrm>
            <a:off x="704228" y="1595813"/>
            <a:ext cx="8596668" cy="4320893"/>
          </a:xfrm>
          <a:noFill/>
          <a:ln/>
        </p:spPr>
        <p:txBody>
          <a:bodyPr>
            <a:normAutofit/>
          </a:bodyPr>
          <a:lstStyle/>
          <a:p>
            <a:pPr>
              <a:buFont typeface="Wingdings" pitchFamily="2" charset="2"/>
              <a:buChar char="Ø"/>
            </a:pPr>
            <a:r>
              <a:rPr lang="en-US" sz="2400" dirty="0"/>
              <a:t>Many people have interpreted recommendations for stakeholder involvement as letting stakeholders speak, letting them write comments, and (perhaps) letting them have seats at the negotiating table.</a:t>
            </a:r>
          </a:p>
          <a:p>
            <a:pPr>
              <a:spcBef>
                <a:spcPts val="2400"/>
              </a:spcBef>
              <a:buFont typeface="Wingdings" pitchFamily="2" charset="2"/>
              <a:buChar char="Ø"/>
            </a:pPr>
            <a:r>
              <a:rPr lang="en-US" sz="2400" dirty="0"/>
              <a:t>The </a:t>
            </a:r>
            <a:r>
              <a:rPr lang="en-US" sz="2400" dirty="0" smtClean="0"/>
              <a:t>main </a:t>
            </a:r>
            <a:r>
              <a:rPr lang="en-US" sz="2400" i="1" dirty="0" smtClean="0"/>
              <a:t>Understanding </a:t>
            </a:r>
            <a:r>
              <a:rPr lang="en-US" sz="2400" i="1" dirty="0"/>
              <a:t>Risk</a:t>
            </a:r>
            <a:r>
              <a:rPr lang="en-US" sz="2400" dirty="0"/>
              <a:t> recommendation is for involving stakeholders in an </a:t>
            </a:r>
            <a:r>
              <a:rPr lang="en-US" sz="2400" b="1" dirty="0">
                <a:solidFill>
                  <a:srgbClr val="C00000"/>
                </a:solidFill>
              </a:rPr>
              <a:t>analytic-deliberative process</a:t>
            </a:r>
            <a:r>
              <a:rPr lang="en-US" sz="2400" dirty="0">
                <a:solidFill>
                  <a:srgbClr val="C00000"/>
                </a:solidFill>
              </a:rPr>
              <a:t>. </a:t>
            </a:r>
            <a:r>
              <a:rPr lang="en-US" sz="2400" dirty="0"/>
              <a:t> This means going beyond words and political negotiation. It means giving stakeholders opportunities to </a:t>
            </a:r>
            <a:r>
              <a:rPr lang="en-US" sz="2400" b="1" dirty="0" smtClean="0">
                <a:solidFill>
                  <a:srgbClr val="063DE8"/>
                </a:solidFill>
              </a:rPr>
              <a:t>observe, learn, and comment in an iterative process of analysis and deliberation on policy alternatives</a:t>
            </a:r>
            <a:r>
              <a:rPr lang="en-US" sz="2400" dirty="0">
                <a:solidFill>
                  <a:srgbClr val="063DE8"/>
                </a:solidFill>
              </a:rPr>
              <a:t>. </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0" y="211138"/>
            <a:ext cx="12192000" cy="838200"/>
          </a:xfrm>
        </p:spPr>
        <p:txBody>
          <a:bodyPr>
            <a:noAutofit/>
          </a:bodyPr>
          <a:lstStyle/>
          <a:p>
            <a:pPr algn="ctr">
              <a:defRPr/>
            </a:pPr>
            <a:r>
              <a:rPr lang="en-US" b="1" dirty="0" smtClean="0">
                <a:solidFill>
                  <a:srgbClr val="863A53"/>
                </a:solidFill>
                <a:latin typeface="+mn-lt"/>
              </a:rPr>
              <a:t>Risk Resources</a:t>
            </a:r>
          </a:p>
        </p:txBody>
      </p:sp>
      <p:sp>
        <p:nvSpPr>
          <p:cNvPr id="36867" name="Content Placeholder 2"/>
          <p:cNvSpPr>
            <a:spLocks noGrp="1"/>
          </p:cNvSpPr>
          <p:nvPr>
            <p:ph idx="4294967295"/>
          </p:nvPr>
        </p:nvSpPr>
        <p:spPr>
          <a:xfrm>
            <a:off x="166103" y="1154932"/>
            <a:ext cx="10115656" cy="4502150"/>
          </a:xfrm>
        </p:spPr>
        <p:txBody>
          <a:bodyPr>
            <a:normAutofit/>
          </a:bodyPr>
          <a:lstStyle/>
          <a:p>
            <a:pPr marL="228600" indent="-228600" eaLnBrk="1" hangingPunct="1">
              <a:spcBef>
                <a:spcPts val="1800"/>
              </a:spcBef>
              <a:spcAft>
                <a:spcPts val="1800"/>
              </a:spcAft>
              <a:buClr>
                <a:schemeClr val="tx1"/>
              </a:buClr>
              <a:buNone/>
            </a:pPr>
            <a:r>
              <a:rPr lang="en-US" sz="2000" dirty="0" smtClean="0">
                <a:latin typeface="Arial" pitchFamily="34" charset="0"/>
                <a:cs typeface="Arial" pitchFamily="34" charset="0"/>
              </a:rPr>
              <a:t>	Many excellent resources (books, reviews, and technical papers) available in published literature, some </a:t>
            </a:r>
            <a:r>
              <a:rPr lang="en-US" sz="2000" b="1" dirty="0" smtClean="0">
                <a:solidFill>
                  <a:srgbClr val="C00000"/>
                </a:solidFill>
                <a:latin typeface="Arial" pitchFamily="34" charset="0"/>
                <a:cs typeface="Arial" pitchFamily="34" charset="0"/>
              </a:rPr>
              <a:t>free full text</a:t>
            </a:r>
          </a:p>
          <a:p>
            <a:pPr marL="628650" lvl="1" indent="-228600">
              <a:spcBef>
                <a:spcPts val="1800"/>
              </a:spcBef>
              <a:spcAft>
                <a:spcPts val="1800"/>
              </a:spcAft>
              <a:buClr>
                <a:schemeClr val="tx1"/>
              </a:buClr>
              <a:buFont typeface="Arial" pitchFamily="34" charset="0"/>
              <a:buChar char="•"/>
            </a:pPr>
            <a:r>
              <a:rPr lang="en-US" sz="1600" dirty="0" smtClean="0">
                <a:latin typeface="Arial" pitchFamily="34" charset="0"/>
                <a:cs typeface="Arial" pitchFamily="34" charset="0"/>
              </a:rPr>
              <a:t>National Academy of Sciences, the National Academies Press (more technical, but </a:t>
            </a:r>
            <a:r>
              <a:rPr lang="en-US" sz="1600" b="1" dirty="0" smtClean="0">
                <a:solidFill>
                  <a:srgbClr val="C00000"/>
                </a:solidFill>
                <a:latin typeface="Arial" pitchFamily="34" charset="0"/>
                <a:cs typeface="Arial" pitchFamily="34" charset="0"/>
              </a:rPr>
              <a:t>free</a:t>
            </a:r>
            <a:r>
              <a:rPr lang="en-US" sz="1600" dirty="0" smtClean="0">
                <a:latin typeface="Arial" pitchFamily="34" charset="0"/>
                <a:cs typeface="Arial" pitchFamily="34" charset="0"/>
              </a:rPr>
              <a:t> </a:t>
            </a:r>
            <a:r>
              <a:rPr lang="en-US" sz="1600" b="1" dirty="0" smtClean="0">
                <a:solidFill>
                  <a:srgbClr val="C00000"/>
                </a:solidFill>
                <a:latin typeface="Arial" pitchFamily="34" charset="0"/>
                <a:cs typeface="Arial" pitchFamily="34" charset="0"/>
              </a:rPr>
              <a:t>downloads</a:t>
            </a:r>
            <a:r>
              <a:rPr lang="en-US" sz="1600" dirty="0" smtClean="0">
                <a:latin typeface="Arial" pitchFamily="34" charset="0"/>
                <a:cs typeface="Arial" pitchFamily="34" charset="0"/>
              </a:rPr>
              <a:t> </a:t>
            </a:r>
            <a:br>
              <a:rPr lang="en-US" sz="1600" dirty="0" smtClean="0">
                <a:latin typeface="Arial" pitchFamily="34" charset="0"/>
                <a:cs typeface="Arial" pitchFamily="34" charset="0"/>
              </a:rPr>
            </a:br>
            <a:r>
              <a:rPr lang="en-US" sz="1600" dirty="0" smtClean="0">
                <a:latin typeface="Arial" pitchFamily="34" charset="0"/>
                <a:cs typeface="Arial" pitchFamily="34" charset="0"/>
              </a:rPr>
              <a:t>at </a:t>
            </a:r>
            <a:r>
              <a:rPr lang="en-US" sz="1600" dirty="0" smtClean="0">
                <a:latin typeface="Arial" pitchFamily="34" charset="0"/>
                <a:cs typeface="Arial" pitchFamily="34" charset="0"/>
                <a:hlinkClick r:id="rId2"/>
              </a:rPr>
              <a:t>http://www.nap.edu/</a:t>
            </a:r>
            <a:r>
              <a:rPr lang="en-US" sz="1600" dirty="0" smtClean="0">
                <a:latin typeface="Arial" pitchFamily="34" charset="0"/>
                <a:cs typeface="Arial" pitchFamily="34" charset="0"/>
              </a:rPr>
              <a:t>)</a:t>
            </a:r>
          </a:p>
          <a:p>
            <a:pPr marL="628650" lvl="1" indent="-228600">
              <a:spcBef>
                <a:spcPts val="1800"/>
              </a:spcBef>
              <a:spcAft>
                <a:spcPts val="1800"/>
              </a:spcAft>
              <a:buClr>
                <a:schemeClr val="tx1"/>
              </a:buClr>
              <a:buFont typeface="Arial" pitchFamily="34" charset="0"/>
              <a:buChar char="•"/>
            </a:pPr>
            <a:endParaRPr lang="en-US" sz="1600" dirty="0" smtClean="0">
              <a:latin typeface="Arial" pitchFamily="34" charset="0"/>
              <a:cs typeface="Arial" pitchFamily="34" charset="0"/>
            </a:endParaRPr>
          </a:p>
          <a:p>
            <a:pPr marL="628650" lvl="1" indent="-228600">
              <a:spcBef>
                <a:spcPts val="1800"/>
              </a:spcBef>
              <a:spcAft>
                <a:spcPts val="1800"/>
              </a:spcAft>
              <a:buClr>
                <a:schemeClr val="tx1"/>
              </a:buClr>
              <a:buFont typeface="Arial" pitchFamily="34" charset="0"/>
              <a:buChar char="•"/>
            </a:pPr>
            <a:endParaRPr lang="en-US" sz="1600" dirty="0" smtClean="0">
              <a:latin typeface="Arial" pitchFamily="34" charset="0"/>
              <a:cs typeface="Arial" pitchFamily="34" charset="0"/>
            </a:endParaRPr>
          </a:p>
          <a:p>
            <a:pPr marL="628650" lvl="1" indent="-228600">
              <a:spcBef>
                <a:spcPts val="1800"/>
              </a:spcBef>
              <a:spcAft>
                <a:spcPts val="1800"/>
              </a:spcAft>
              <a:buClr>
                <a:schemeClr val="tx1"/>
              </a:buClr>
              <a:buFont typeface="Arial" pitchFamily="34" charset="0"/>
              <a:buChar char="•"/>
            </a:pPr>
            <a:r>
              <a:rPr lang="en-US" sz="1600" dirty="0" smtClean="0">
                <a:latin typeface="Arial" pitchFamily="34" charset="0"/>
                <a:cs typeface="Arial" pitchFamily="34" charset="0"/>
              </a:rPr>
              <a:t>Technical journals (fees for online access without subscription)</a:t>
            </a:r>
          </a:p>
        </p:txBody>
      </p:sp>
      <p:pic>
        <p:nvPicPr>
          <p:cNvPr id="36869" name="Picture 7" descr="NASsciDec.gif"/>
          <p:cNvPicPr>
            <a:picLocks noChangeAspect="1"/>
          </p:cNvPicPr>
          <p:nvPr/>
        </p:nvPicPr>
        <p:blipFill>
          <a:blip r:embed="rId3" cstate="print"/>
          <a:srcRect/>
          <a:stretch>
            <a:fillRect/>
          </a:stretch>
        </p:blipFill>
        <p:spPr bwMode="auto">
          <a:xfrm>
            <a:off x="4120405" y="2873823"/>
            <a:ext cx="1069948" cy="1440881"/>
          </a:xfrm>
          <a:prstGeom prst="rect">
            <a:avLst/>
          </a:prstGeom>
          <a:noFill/>
          <a:ln w="9525">
            <a:noFill/>
            <a:miter lim="800000"/>
            <a:headEnd/>
            <a:tailEnd/>
          </a:ln>
        </p:spPr>
      </p:pic>
      <p:pic>
        <p:nvPicPr>
          <p:cNvPr id="36870" name="Picture 6" descr="83redBook.gif"/>
          <p:cNvPicPr>
            <a:picLocks noChangeAspect="1"/>
          </p:cNvPicPr>
          <p:nvPr/>
        </p:nvPicPr>
        <p:blipFill>
          <a:blip r:embed="rId4" cstate="print"/>
          <a:srcRect/>
          <a:stretch>
            <a:fillRect/>
          </a:stretch>
        </p:blipFill>
        <p:spPr bwMode="auto">
          <a:xfrm>
            <a:off x="2311598" y="2885953"/>
            <a:ext cx="1011428" cy="1428750"/>
          </a:xfrm>
          <a:prstGeom prst="rect">
            <a:avLst/>
          </a:prstGeom>
          <a:noFill/>
          <a:ln w="9525">
            <a:noFill/>
            <a:miter lim="800000"/>
            <a:headEnd/>
            <a:tailEnd/>
          </a:ln>
        </p:spPr>
      </p:pic>
      <p:pic>
        <p:nvPicPr>
          <p:cNvPr id="36871" name="Picture 7" descr="coverRA.bmp"/>
          <p:cNvPicPr>
            <a:picLocks noChangeAspect="1"/>
          </p:cNvPicPr>
          <p:nvPr/>
        </p:nvPicPr>
        <p:blipFill>
          <a:blip r:embed="rId5" cstate="print"/>
          <a:srcRect/>
          <a:stretch>
            <a:fillRect/>
          </a:stretch>
        </p:blipFill>
        <p:spPr bwMode="auto">
          <a:xfrm>
            <a:off x="4778628" y="4926551"/>
            <a:ext cx="1171964" cy="1431510"/>
          </a:xfrm>
          <a:prstGeom prst="rect">
            <a:avLst/>
          </a:prstGeom>
          <a:noFill/>
          <a:ln w="9525">
            <a:solidFill>
              <a:schemeClr val="tx1"/>
            </a:solidFill>
            <a:miter lim="800000"/>
            <a:headEnd/>
            <a:tailEnd/>
          </a:ln>
        </p:spPr>
      </p:pic>
      <p:pic>
        <p:nvPicPr>
          <p:cNvPr id="36873" name="Picture 9" descr="NRC2010fda.gif"/>
          <p:cNvPicPr>
            <a:picLocks noChangeAspect="1"/>
          </p:cNvPicPr>
          <p:nvPr/>
        </p:nvPicPr>
        <p:blipFill>
          <a:blip r:embed="rId6" cstate="print"/>
          <a:srcRect/>
          <a:stretch>
            <a:fillRect/>
          </a:stretch>
        </p:blipFill>
        <p:spPr bwMode="auto">
          <a:xfrm>
            <a:off x="5946817" y="2851752"/>
            <a:ext cx="1036820" cy="1462952"/>
          </a:xfrm>
          <a:prstGeom prst="rect">
            <a:avLst/>
          </a:prstGeom>
          <a:noFill/>
          <a:ln w="9525">
            <a:noFill/>
            <a:miter lim="800000"/>
            <a:headEnd/>
            <a:tailEnd/>
          </a:ln>
        </p:spPr>
      </p:pic>
      <p:pic>
        <p:nvPicPr>
          <p:cNvPr id="12" name="Picture 11" descr="HERA.jpg"/>
          <p:cNvPicPr>
            <a:picLocks noChangeAspect="1"/>
          </p:cNvPicPr>
          <p:nvPr/>
        </p:nvPicPr>
        <p:blipFill>
          <a:blip r:embed="rId7" cstate="print"/>
          <a:stretch>
            <a:fillRect/>
          </a:stretch>
        </p:blipFill>
        <p:spPr>
          <a:xfrm>
            <a:off x="2972030" y="4942180"/>
            <a:ext cx="1060144" cy="1415881"/>
          </a:xfrm>
          <a:prstGeom prst="rect">
            <a:avLst/>
          </a:prstGeom>
        </p:spPr>
      </p:pic>
      <p:pic>
        <p:nvPicPr>
          <p:cNvPr id="13" name="Picture 12" descr="JRiskResearch.jpg"/>
          <p:cNvPicPr>
            <a:picLocks noChangeAspect="1"/>
          </p:cNvPicPr>
          <p:nvPr/>
        </p:nvPicPr>
        <p:blipFill>
          <a:blip r:embed="rId8" cstate="print"/>
          <a:stretch>
            <a:fillRect/>
          </a:stretch>
        </p:blipFill>
        <p:spPr>
          <a:xfrm>
            <a:off x="6682300" y="4912594"/>
            <a:ext cx="1068596" cy="1445467"/>
          </a:xfrm>
          <a:prstGeom prst="rect">
            <a:avLst/>
          </a:prstGeom>
        </p:spPr>
      </p:pic>
      <p:pic>
        <p:nvPicPr>
          <p:cNvPr id="14" name="Picture 2" descr="Understanding Risk: Informing Decisions in a…">
            <a:hlinkClick r:id="rId9"/>
          </p:cNvPr>
          <p:cNvPicPr>
            <a:picLocks noChangeAspect="1" noChangeArrowheads="1"/>
          </p:cNvPicPr>
          <p:nvPr/>
        </p:nvPicPr>
        <p:blipFill>
          <a:blip r:embed="rId10" cstate="print"/>
          <a:srcRect/>
          <a:stretch>
            <a:fillRect/>
          </a:stretch>
        </p:blipFill>
        <p:spPr bwMode="auto">
          <a:xfrm>
            <a:off x="7523475" y="2843507"/>
            <a:ext cx="976120" cy="1470798"/>
          </a:xfrm>
          <a:prstGeom prst="rect">
            <a:avLst/>
          </a:prstGeom>
          <a:noFill/>
          <a:ln>
            <a:solidFill>
              <a:schemeClr val="accent1"/>
            </a:solidFill>
          </a:ln>
          <a:effec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6966"/>
            <a:ext cx="12192000" cy="597355"/>
          </a:xfrm>
        </p:spPr>
        <p:txBody>
          <a:bodyPr>
            <a:normAutofit/>
          </a:bodyPr>
          <a:lstStyle/>
          <a:p>
            <a:pPr algn="ctr">
              <a:defRPr/>
            </a:pPr>
            <a:r>
              <a:rPr lang="en-US" sz="3200" b="1" dirty="0">
                <a:solidFill>
                  <a:srgbClr val="863A53"/>
                </a:solidFill>
                <a:cs typeface="+mj-cs"/>
              </a:rPr>
              <a:t>Some Requirements for Selling Certified Raw Milk in NY State</a:t>
            </a:r>
          </a:p>
        </p:txBody>
      </p:sp>
      <p:sp>
        <p:nvSpPr>
          <p:cNvPr id="23555" name="Slide Number Placeholder 3"/>
          <p:cNvSpPr>
            <a:spLocks noGrp="1"/>
          </p:cNvSpPr>
          <p:nvPr>
            <p:ph type="sldNum" sz="quarter" idx="10"/>
          </p:nvPr>
        </p:nvSpPr>
        <p:spPr>
          <a:noFill/>
        </p:spPr>
        <p:txBody>
          <a:bodyPr/>
          <a:lstStyle/>
          <a:p>
            <a:fld id="{53EAA306-6D8C-4451-8662-8E23EB683ADE}" type="slidenum">
              <a:rPr lang="en-US" smtClean="0">
                <a:latin typeface="Arial" pitchFamily="34" charset="0"/>
                <a:ea typeface="ＭＳ Ｐゴシック"/>
                <a:cs typeface="ＭＳ Ｐゴシック"/>
              </a:rPr>
              <a:pPr/>
              <a:t>71</a:t>
            </a:fld>
            <a:endParaRPr lang="en-US" dirty="0">
              <a:latin typeface="Arial" pitchFamily="34" charset="0"/>
              <a:ea typeface="ＭＳ Ｐゴシック"/>
              <a:cs typeface="ＭＳ Ｐゴシック"/>
            </a:endParaRPr>
          </a:p>
        </p:txBody>
      </p:sp>
      <p:sp>
        <p:nvSpPr>
          <p:cNvPr id="23556" name="Content Placeholder 2"/>
          <p:cNvSpPr>
            <a:spLocks noGrp="1"/>
          </p:cNvSpPr>
          <p:nvPr>
            <p:ph idx="4294967295"/>
          </p:nvPr>
        </p:nvSpPr>
        <p:spPr>
          <a:xfrm>
            <a:off x="478824" y="1036320"/>
            <a:ext cx="11201400" cy="5608320"/>
          </a:xfrm>
          <a:ln>
            <a:noFill/>
          </a:ln>
        </p:spPr>
        <p:txBody>
          <a:bodyPr>
            <a:noAutofit/>
          </a:bodyPr>
          <a:lstStyle/>
          <a:p>
            <a:pPr>
              <a:lnSpc>
                <a:spcPct val="150000"/>
              </a:lnSpc>
              <a:spcBef>
                <a:spcPts val="0"/>
              </a:spcBef>
              <a:buFont typeface="Wingdings 3" panose="05040102010807070707" pitchFamily="18" charset="2"/>
              <a:buChar char=""/>
            </a:pPr>
            <a:r>
              <a:rPr lang="en-US" sz="2000" dirty="0">
                <a:solidFill>
                  <a:schemeClr val="bg1">
                    <a:lumMod val="50000"/>
                  </a:schemeClr>
                </a:solidFill>
                <a:ea typeface="ＭＳ Ｐゴシック"/>
              </a:rPr>
              <a:t>Brucellosis ring test </a:t>
            </a:r>
          </a:p>
          <a:p>
            <a:pPr marL="685800" lvl="1">
              <a:lnSpc>
                <a:spcPct val="150000"/>
              </a:lnSpc>
              <a:spcBef>
                <a:spcPts val="0"/>
              </a:spcBef>
              <a:buFont typeface="Wingdings 3" panose="05040102010807070707" pitchFamily="18" charset="2"/>
              <a:buChar char=""/>
            </a:pPr>
            <a:r>
              <a:rPr lang="en-US" dirty="0">
                <a:ea typeface="ＭＳ Ｐゴシック"/>
              </a:rPr>
              <a:t>No longer required in NY and other validated brucellosis-free states; 9 CFR 78.43</a:t>
            </a:r>
          </a:p>
          <a:p>
            <a:pPr>
              <a:lnSpc>
                <a:spcPct val="150000"/>
              </a:lnSpc>
              <a:spcBef>
                <a:spcPts val="0"/>
              </a:spcBef>
              <a:buFont typeface="Wingdings 3" panose="05040102010807070707" pitchFamily="18" charset="2"/>
              <a:buChar char=""/>
            </a:pPr>
            <a:r>
              <a:rPr lang="en-US" sz="2000" dirty="0">
                <a:solidFill>
                  <a:schemeClr val="bg1">
                    <a:lumMod val="50000"/>
                  </a:schemeClr>
                </a:solidFill>
                <a:ea typeface="ＭＳ Ｐゴシック"/>
              </a:rPr>
              <a:t>Tuberculosis test for each animal </a:t>
            </a:r>
          </a:p>
          <a:p>
            <a:pPr marL="685800" lvl="1">
              <a:lnSpc>
                <a:spcPct val="150000"/>
              </a:lnSpc>
              <a:spcBef>
                <a:spcPts val="0"/>
              </a:spcBef>
              <a:buFont typeface="Wingdings 3" panose="05040102010807070707" pitchFamily="18" charset="2"/>
              <a:buChar char=""/>
            </a:pPr>
            <a:r>
              <a:rPr lang="en-US" dirty="0">
                <a:ea typeface="ＭＳ Ｐゴシック"/>
              </a:rPr>
              <a:t>No longer required in NY and other validated TB-free states</a:t>
            </a:r>
            <a:endParaRPr lang="en-US" dirty="0">
              <a:solidFill>
                <a:schemeClr val="bg1">
                  <a:lumMod val="50000"/>
                </a:schemeClr>
              </a:solidFill>
              <a:ea typeface="ＭＳ Ｐゴシック"/>
            </a:endParaRPr>
          </a:p>
          <a:p>
            <a:pPr>
              <a:lnSpc>
                <a:spcPct val="150000"/>
              </a:lnSpc>
              <a:spcBef>
                <a:spcPts val="0"/>
              </a:spcBef>
              <a:buFont typeface="Wingdings 3" panose="05040102010807070707" pitchFamily="18" charset="2"/>
              <a:buChar char=""/>
            </a:pPr>
            <a:r>
              <a:rPr lang="en-US" sz="2000" dirty="0">
                <a:ea typeface="ＭＳ Ｐゴシック"/>
              </a:rPr>
              <a:t>Quality Milk Production Services (QMPS) program</a:t>
            </a:r>
          </a:p>
          <a:p>
            <a:pPr marL="627062" lvl="1">
              <a:lnSpc>
                <a:spcPct val="150000"/>
              </a:lnSpc>
              <a:spcBef>
                <a:spcPts val="0"/>
              </a:spcBef>
              <a:buFont typeface="Wingdings 3" panose="05040102010807070707" pitchFamily="18" charset="2"/>
              <a:buChar char=""/>
            </a:pPr>
            <a:r>
              <a:rPr lang="en-US" dirty="0">
                <a:ea typeface="ＭＳ Ｐゴシック"/>
              </a:rPr>
              <a:t>Each animal tested for </a:t>
            </a:r>
            <a:r>
              <a:rPr lang="en-US" i="1" dirty="0">
                <a:ea typeface="ＭＳ Ｐゴシック"/>
              </a:rPr>
              <a:t>E. coli </a:t>
            </a:r>
            <a:r>
              <a:rPr lang="en-US" dirty="0">
                <a:ea typeface="ＭＳ Ｐゴシック"/>
              </a:rPr>
              <a:t>and pathogens including </a:t>
            </a:r>
            <a:r>
              <a:rPr lang="en-US" i="1" dirty="0">
                <a:ea typeface="ＭＳ Ｐゴシック"/>
              </a:rPr>
              <a:t>Staphylococcus </a:t>
            </a:r>
            <a:r>
              <a:rPr lang="en-US" i="1" dirty="0" err="1">
                <a:ea typeface="ＭＳ Ｐゴシック"/>
              </a:rPr>
              <a:t>aureus</a:t>
            </a:r>
            <a:endParaRPr lang="en-US" i="1" dirty="0">
              <a:ea typeface="ＭＳ Ｐゴシック"/>
            </a:endParaRPr>
          </a:p>
          <a:p>
            <a:pPr>
              <a:lnSpc>
                <a:spcPct val="150000"/>
              </a:lnSpc>
              <a:spcBef>
                <a:spcPts val="0"/>
              </a:spcBef>
              <a:buFont typeface="Wingdings 3" panose="05040102010807070707" pitchFamily="18" charset="2"/>
              <a:buChar char=""/>
            </a:pPr>
            <a:r>
              <a:rPr lang="en-US" sz="2000" dirty="0">
                <a:ea typeface="ＭＳ Ｐゴシック"/>
              </a:rPr>
              <a:t>Monthly or quarterly milk sample tested for </a:t>
            </a:r>
            <a:r>
              <a:rPr lang="en-US" sz="2000" dirty="0" err="1">
                <a:ea typeface="ＭＳ Ｐゴシック"/>
              </a:rPr>
              <a:t>coliforms</a:t>
            </a:r>
            <a:r>
              <a:rPr lang="en-US" sz="2000" dirty="0">
                <a:ea typeface="ＭＳ Ｐゴシック"/>
              </a:rPr>
              <a:t> and pathogens including </a:t>
            </a:r>
            <a:r>
              <a:rPr lang="en-US" sz="2000" i="1" dirty="0">
                <a:ea typeface="ＭＳ Ｐゴシック"/>
              </a:rPr>
              <a:t>Salmonella, Listeria, E. coli O157:H7, Campylobacter, Staphylococci</a:t>
            </a:r>
          </a:p>
          <a:p>
            <a:pPr>
              <a:lnSpc>
                <a:spcPct val="150000"/>
              </a:lnSpc>
              <a:spcBef>
                <a:spcPts val="0"/>
              </a:spcBef>
              <a:buFont typeface="Wingdings 3" panose="05040102010807070707" pitchFamily="18" charset="2"/>
              <a:buChar char=""/>
            </a:pPr>
            <a:r>
              <a:rPr lang="en-US" sz="2000" dirty="0">
                <a:ea typeface="ＭＳ Ｐゴシック"/>
              </a:rPr>
              <a:t>Satisfactory farm water test</a:t>
            </a:r>
          </a:p>
          <a:p>
            <a:pPr>
              <a:lnSpc>
                <a:spcPct val="150000"/>
              </a:lnSpc>
              <a:spcBef>
                <a:spcPts val="0"/>
              </a:spcBef>
              <a:buFont typeface="Wingdings 3" panose="05040102010807070707" pitchFamily="18" charset="2"/>
              <a:buChar char=""/>
            </a:pPr>
            <a:r>
              <a:rPr lang="en-US" sz="2000" dirty="0">
                <a:ea typeface="ＭＳ Ｐゴシック"/>
              </a:rPr>
              <a:t>Farm inspections at least twice a year</a:t>
            </a:r>
          </a:p>
          <a:p>
            <a:pPr marL="627062" lvl="1">
              <a:lnSpc>
                <a:spcPct val="150000"/>
              </a:lnSpc>
              <a:spcBef>
                <a:spcPts val="0"/>
              </a:spcBef>
              <a:buFont typeface="Wingdings 3" panose="05040102010807070707" pitchFamily="18" charset="2"/>
              <a:buChar char=""/>
            </a:pPr>
            <a:r>
              <a:rPr lang="en-US" dirty="0">
                <a:ea typeface="ＭＳ Ｐゴシック"/>
              </a:rPr>
              <a:t>Sanitary conditions</a:t>
            </a:r>
          </a:p>
          <a:p>
            <a:pPr marL="627062" lvl="1">
              <a:lnSpc>
                <a:spcPct val="150000"/>
              </a:lnSpc>
              <a:spcBef>
                <a:spcPts val="0"/>
              </a:spcBef>
              <a:buFont typeface="Wingdings 3" panose="05040102010807070707" pitchFamily="18" charset="2"/>
              <a:buChar char=""/>
            </a:pPr>
            <a:r>
              <a:rPr lang="en-US" dirty="0">
                <a:ea typeface="ＭＳ Ｐゴシック"/>
              </a:rPr>
              <a:t>Health of cows</a:t>
            </a:r>
          </a:p>
          <a:p>
            <a:pPr marL="627062" lvl="1">
              <a:lnSpc>
                <a:spcPct val="150000"/>
              </a:lnSpc>
              <a:spcBef>
                <a:spcPts val="0"/>
              </a:spcBef>
              <a:buFont typeface="Wingdings 3" panose="05040102010807070707" pitchFamily="18" charset="2"/>
              <a:buChar char=""/>
            </a:pPr>
            <a:r>
              <a:rPr lang="en-US" dirty="0">
                <a:ea typeface="ＭＳ Ｐゴシック"/>
              </a:rPr>
              <a:t>Health of individuals working on farm</a:t>
            </a:r>
          </a:p>
        </p:txBody>
      </p:sp>
      <p:sp>
        <p:nvSpPr>
          <p:cNvPr id="23557" name="Rectangle 12"/>
          <p:cNvSpPr txBox="1">
            <a:spLocks noChangeArrowheads="1"/>
          </p:cNvSpPr>
          <p:nvPr/>
        </p:nvSpPr>
        <p:spPr bwMode="auto">
          <a:xfrm>
            <a:off x="10600267" y="6604000"/>
            <a:ext cx="1354667" cy="355600"/>
          </a:xfrm>
          <a:prstGeom prst="rect">
            <a:avLst/>
          </a:prstGeom>
          <a:noFill/>
          <a:ln w="9525">
            <a:noFill/>
            <a:miter lim="800000"/>
            <a:headEnd/>
            <a:tailEnd/>
          </a:ln>
        </p:spPr>
        <p:txBody>
          <a:bodyPr/>
          <a:lstStyle/>
          <a:p>
            <a:pPr algn="r"/>
            <a:fld id="{D59862AB-621A-4737-B6D4-2F0FBB0272E5}" type="slidenum">
              <a:rPr lang="en-US" sz="800">
                <a:latin typeface="Arial" pitchFamily="34" charset="0"/>
              </a:rPr>
              <a:pPr algn="r"/>
              <a:t>71</a:t>
            </a:fld>
            <a:endParaRPr lang="en-US" sz="800" dirty="0">
              <a:latin typeface="Arial" pitchFamily="34"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637520" cy="711200"/>
          </a:xfrm>
        </p:spPr>
        <p:txBody>
          <a:bodyPr>
            <a:normAutofit fontScale="90000"/>
          </a:bodyPr>
          <a:lstStyle/>
          <a:p>
            <a:pPr algn="ctr"/>
            <a:r>
              <a:rPr lang="en-US" sz="3100" b="1" dirty="0" smtClean="0">
                <a:solidFill>
                  <a:srgbClr val="863A53"/>
                </a:solidFill>
              </a:rPr>
              <a:t>Data NY State Outbreaks Associated with </a:t>
            </a:r>
            <a:br>
              <a:rPr lang="en-US" sz="3100" b="1" dirty="0" smtClean="0">
                <a:solidFill>
                  <a:srgbClr val="863A53"/>
                </a:solidFill>
              </a:rPr>
            </a:br>
            <a:r>
              <a:rPr lang="en-US" sz="3100" b="1" dirty="0" err="1" smtClean="0">
                <a:solidFill>
                  <a:srgbClr val="863A53"/>
                </a:solidFill>
              </a:rPr>
              <a:t>Nonpasteurized</a:t>
            </a:r>
            <a:r>
              <a:rPr lang="en-US" sz="3100" b="1" dirty="0" smtClean="0">
                <a:solidFill>
                  <a:srgbClr val="863A53"/>
                </a:solidFill>
              </a:rPr>
              <a:t> Milk (1998-2015)</a:t>
            </a:r>
            <a:r>
              <a:rPr lang="en-US" sz="2800" dirty="0" smtClean="0">
                <a:solidFill>
                  <a:srgbClr val="863A53"/>
                </a:solidFill>
              </a:rPr>
              <a:t/>
            </a:r>
            <a:br>
              <a:rPr lang="en-US" sz="2800" dirty="0" smtClean="0">
                <a:solidFill>
                  <a:srgbClr val="863A53"/>
                </a:solidFill>
              </a:rPr>
            </a:br>
            <a:r>
              <a:rPr lang="en-US" sz="2200" dirty="0" smtClean="0">
                <a:solidFill>
                  <a:srgbClr val="863A53"/>
                </a:solidFill>
              </a:rPr>
              <a:t>Currently ~40 Licensed Dairies in NY State</a:t>
            </a:r>
            <a:r>
              <a:rPr lang="en-US" sz="2000" dirty="0" smtClean="0">
                <a:solidFill>
                  <a:srgbClr val="863A53"/>
                </a:solidFill>
              </a:rPr>
              <a:t/>
            </a:r>
            <a:br>
              <a:rPr lang="en-US" sz="2000" dirty="0" smtClean="0">
                <a:solidFill>
                  <a:srgbClr val="863A53"/>
                </a:solidFill>
              </a:rPr>
            </a:br>
            <a:r>
              <a:rPr lang="en-US" sz="1800" dirty="0" smtClean="0">
                <a:solidFill>
                  <a:srgbClr val="863A53"/>
                </a:solidFill>
              </a:rPr>
              <a:t>No Salmonellosis, </a:t>
            </a:r>
            <a:r>
              <a:rPr lang="en-US" sz="1800" i="1" dirty="0" smtClean="0">
                <a:solidFill>
                  <a:srgbClr val="863A53"/>
                </a:solidFill>
              </a:rPr>
              <a:t>E. coli </a:t>
            </a:r>
            <a:r>
              <a:rPr lang="en-US" sz="1800" dirty="0" err="1" smtClean="0">
                <a:solidFill>
                  <a:srgbClr val="863A53"/>
                </a:solidFill>
              </a:rPr>
              <a:t>enteritidis</a:t>
            </a:r>
            <a:r>
              <a:rPr lang="en-US" sz="1800" dirty="0" smtClean="0">
                <a:solidFill>
                  <a:srgbClr val="863A53"/>
                </a:solidFill>
              </a:rPr>
              <a:t>, Listeriosis, or </a:t>
            </a:r>
            <a:r>
              <a:rPr lang="en-US" sz="1800" i="1" dirty="0" smtClean="0">
                <a:solidFill>
                  <a:srgbClr val="863A53"/>
                </a:solidFill>
              </a:rPr>
              <a:t>Staphylococcus aureus </a:t>
            </a:r>
            <a:r>
              <a:rPr lang="en-US" sz="1800" dirty="0" smtClean="0">
                <a:solidFill>
                  <a:srgbClr val="863A53"/>
                </a:solidFill>
              </a:rPr>
              <a:t>Illness Outbreaks</a:t>
            </a:r>
            <a:endParaRPr lang="en-US" sz="1800" dirty="0">
              <a:solidFill>
                <a:srgbClr val="863A53"/>
              </a:solidFill>
            </a:endParaRPr>
          </a:p>
        </p:txBody>
      </p:sp>
      <p:graphicFrame>
        <p:nvGraphicFramePr>
          <p:cNvPr id="64514" name="Object 2"/>
          <p:cNvGraphicFramePr>
            <a:graphicFrameLocks noChangeAspect="1"/>
          </p:cNvGraphicFramePr>
          <p:nvPr/>
        </p:nvGraphicFramePr>
        <p:xfrm>
          <a:off x="1960435" y="1529259"/>
          <a:ext cx="6563237" cy="4770189"/>
        </p:xfrm>
        <a:graphic>
          <a:graphicData uri="http://schemas.openxmlformats.org/presentationml/2006/ole">
            <p:oleObj spid="_x0000_s193538" name="Worksheet" r:id="rId3" imgW="3695685" imgH="2686130" progId="Excel.Sheet.12">
              <p:embed/>
            </p:oleObj>
          </a:graphicData>
        </a:graphic>
      </p:graphicFrame>
      <p:sp>
        <p:nvSpPr>
          <p:cNvPr id="5" name="TextBox 4"/>
          <p:cNvSpPr txBox="1"/>
          <p:nvPr/>
        </p:nvSpPr>
        <p:spPr>
          <a:xfrm>
            <a:off x="1884550" y="6294983"/>
            <a:ext cx="6745706" cy="461665"/>
          </a:xfrm>
          <a:prstGeom prst="rect">
            <a:avLst/>
          </a:prstGeom>
          <a:noFill/>
          <a:ln w="25400">
            <a:noFill/>
          </a:ln>
        </p:spPr>
        <p:txBody>
          <a:bodyPr wrap="square" rtlCol="0">
            <a:spAutoFit/>
          </a:bodyPr>
          <a:lstStyle/>
          <a:p>
            <a:r>
              <a:rPr lang="en-US" sz="1200" dirty="0" smtClean="0"/>
              <a:t>Data for all 18 years of surveillance currently available in CDC FOOD tool (July, 2017 download)</a:t>
            </a:r>
          </a:p>
          <a:p>
            <a:r>
              <a:rPr lang="en-US" sz="1200" dirty="0" smtClean="0"/>
              <a:t>All 10 outbreaks attributed to </a:t>
            </a:r>
            <a:r>
              <a:rPr lang="en-US" sz="1200" i="1" dirty="0" smtClean="0"/>
              <a:t>Campylobacter</a:t>
            </a:r>
            <a:r>
              <a:rPr lang="en-US" sz="1200" dirty="0" smtClean="0"/>
              <a:t>; no deaths reported for this 18-year period</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5531"/>
            <a:ext cx="9687339" cy="711200"/>
          </a:xfrm>
        </p:spPr>
        <p:txBody>
          <a:bodyPr>
            <a:normAutofit/>
          </a:bodyPr>
          <a:lstStyle/>
          <a:p>
            <a:pPr algn="ctr"/>
            <a:r>
              <a:rPr lang="en-US" sz="3000" b="1" dirty="0" smtClean="0">
                <a:solidFill>
                  <a:schemeClr val="accent1">
                    <a:lumMod val="50000"/>
                  </a:schemeClr>
                </a:solidFill>
              </a:rPr>
              <a:t>Correlative Evidence from US Epidemiologic Studies</a:t>
            </a:r>
            <a:endParaRPr lang="en-US" sz="3000" b="1" dirty="0">
              <a:solidFill>
                <a:schemeClr val="accent1">
                  <a:lumMod val="50000"/>
                </a:schemeClr>
              </a:solidFill>
            </a:endParaRPr>
          </a:p>
        </p:txBody>
      </p:sp>
      <p:sp>
        <p:nvSpPr>
          <p:cNvPr id="3" name="Content Placeholder 2"/>
          <p:cNvSpPr>
            <a:spLocks noGrp="1"/>
          </p:cNvSpPr>
          <p:nvPr>
            <p:ph idx="1"/>
          </p:nvPr>
        </p:nvSpPr>
        <p:spPr>
          <a:xfrm>
            <a:off x="311574" y="843280"/>
            <a:ext cx="10099366" cy="5892800"/>
          </a:xfrm>
        </p:spPr>
        <p:txBody>
          <a:bodyPr>
            <a:normAutofit/>
          </a:bodyPr>
          <a:lstStyle/>
          <a:p>
            <a:pPr>
              <a:buFont typeface="Wingdings" pitchFamily="2" charset="2"/>
              <a:buChar char="Ø"/>
            </a:pPr>
            <a:r>
              <a:rPr lang="en-US" sz="2400" dirty="0" err="1" smtClean="0"/>
              <a:t>Mungai</a:t>
            </a:r>
            <a:r>
              <a:rPr lang="en-US" sz="2400" dirty="0" smtClean="0"/>
              <a:t> et al. </a:t>
            </a:r>
            <a:r>
              <a:rPr lang="en-US" sz="2000" dirty="0" smtClean="0"/>
              <a:t>(2015; 2007-2012)</a:t>
            </a:r>
          </a:p>
          <a:p>
            <a:pPr lvl="1">
              <a:buFont typeface="Arial" pitchFamily="34" charset="0"/>
              <a:buChar char="•"/>
            </a:pPr>
            <a:r>
              <a:rPr lang="en-US" sz="1800" dirty="0" smtClean="0"/>
              <a:t>Data for pasteurized milk or total outbreak statistics not reported for context</a:t>
            </a:r>
          </a:p>
          <a:p>
            <a:pPr lvl="1">
              <a:buFont typeface="Arial" pitchFamily="34" charset="0"/>
              <a:buChar char="•"/>
            </a:pPr>
            <a:r>
              <a:rPr lang="en-US" sz="1800" dirty="0" smtClean="0"/>
              <a:t>‘Black market’ milk, not certified raw milk from licensed farms, is associated with majority of illness outbreaks</a:t>
            </a:r>
          </a:p>
          <a:p>
            <a:pPr>
              <a:buFont typeface="Wingdings" pitchFamily="2" charset="2"/>
              <a:buChar char="Ø"/>
            </a:pPr>
            <a:r>
              <a:rPr lang="en-US" sz="2400" dirty="0" err="1" smtClean="0"/>
              <a:t>Costard</a:t>
            </a:r>
            <a:r>
              <a:rPr lang="en-US" sz="2400" dirty="0" smtClean="0"/>
              <a:t> et al. </a:t>
            </a:r>
            <a:r>
              <a:rPr lang="en-US" sz="2000" dirty="0" smtClean="0"/>
              <a:t>(2017; 2009-2014)</a:t>
            </a:r>
          </a:p>
          <a:p>
            <a:pPr lvl="1">
              <a:buFont typeface="Arial" pitchFamily="34" charset="0"/>
              <a:buChar char="•"/>
            </a:pPr>
            <a:r>
              <a:rPr lang="en-US" sz="1800" dirty="0" smtClean="0"/>
              <a:t>Pooling of milk and cheese for convenience of analysis problematic</a:t>
            </a:r>
          </a:p>
          <a:p>
            <a:pPr lvl="1">
              <a:buFont typeface="Arial" pitchFamily="34" charset="0"/>
              <a:buChar char="•"/>
            </a:pPr>
            <a:r>
              <a:rPr lang="en-US" sz="1800" dirty="0" smtClean="0"/>
              <a:t>Outbreaks associated with certified raw milk from licensed dairies not reported</a:t>
            </a:r>
          </a:p>
          <a:p>
            <a:pPr lvl="1">
              <a:buFont typeface="Arial" pitchFamily="34" charset="0"/>
              <a:buChar char="•"/>
            </a:pPr>
            <a:r>
              <a:rPr lang="en-US" sz="1800" dirty="0" smtClean="0"/>
              <a:t>Causality not demonstrated in this study</a:t>
            </a:r>
          </a:p>
          <a:p>
            <a:pPr lvl="1">
              <a:buFont typeface="Arial" pitchFamily="34" charset="0"/>
              <a:buChar char="•"/>
            </a:pPr>
            <a:r>
              <a:rPr lang="en-US" sz="1800" dirty="0" smtClean="0"/>
              <a:t>Generalizing from dairy outbreaks in the past invalid for predicting certified raw milk outbreaks, cases, and hospitalizations in the future</a:t>
            </a:r>
          </a:p>
          <a:p>
            <a:pPr lvl="1">
              <a:buFont typeface="Arial" pitchFamily="34" charset="0"/>
              <a:buChar char="•"/>
            </a:pPr>
            <a:r>
              <a:rPr lang="en-US" sz="1800" dirty="0" smtClean="0"/>
              <a:t>Model predictions most sensitive to the adjustment factors applied to the raw data</a:t>
            </a:r>
          </a:p>
          <a:p>
            <a:pPr lvl="1">
              <a:buFont typeface="Arial" pitchFamily="34" charset="0"/>
              <a:buChar char="•"/>
            </a:pPr>
            <a:r>
              <a:rPr lang="en-US" sz="1800" dirty="0" smtClean="0"/>
              <a:t>For states regulating raw milk, claims for ‘unpasteurized dairy products’ not supported</a:t>
            </a:r>
          </a:p>
          <a:p>
            <a:pPr lvl="2">
              <a:buFont typeface="Arial" pitchFamily="34" charset="0"/>
              <a:buChar char="•"/>
            </a:pPr>
            <a:r>
              <a:rPr lang="en-US" dirty="0" smtClean="0"/>
              <a:t>cause 760 illnesses and 22 hospitalizations per year, mostly from </a:t>
            </a:r>
            <a:r>
              <a:rPr lang="en-US" i="1" dirty="0" smtClean="0"/>
              <a:t>Salmonella</a:t>
            </a:r>
            <a:r>
              <a:rPr lang="en-US" dirty="0" smtClean="0"/>
              <a:t> and </a:t>
            </a:r>
            <a:r>
              <a:rPr lang="en-US" i="1" dirty="0" smtClean="0"/>
              <a:t>Campylobacter</a:t>
            </a:r>
            <a:endParaRPr lang="en-US" dirty="0" smtClean="0"/>
          </a:p>
          <a:p>
            <a:pPr lvl="2">
              <a:buFont typeface="Arial" pitchFamily="34" charset="0"/>
              <a:buChar char="•"/>
            </a:pPr>
            <a:r>
              <a:rPr lang="en-US" dirty="0" smtClean="0"/>
              <a:t>840 (95% credibility interval 611-1,158) times more illnesses and 45 (95% credibility interval 34-59) </a:t>
            </a:r>
            <a:br>
              <a:rPr lang="en-US" dirty="0" smtClean="0"/>
            </a:br>
            <a:r>
              <a:rPr lang="en-US" dirty="0" smtClean="0"/>
              <a:t>times more hospitalizations than pasteurized products</a:t>
            </a:r>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8050" name="Rectangle 2"/>
          <p:cNvSpPr>
            <a:spLocks noGrp="1" noChangeArrowheads="1"/>
          </p:cNvSpPr>
          <p:nvPr>
            <p:ph type="title"/>
          </p:nvPr>
        </p:nvSpPr>
        <p:spPr>
          <a:xfrm>
            <a:off x="-152400" y="8895"/>
            <a:ext cx="12344400" cy="838200"/>
          </a:xfrm>
        </p:spPr>
        <p:txBody>
          <a:bodyPr>
            <a:noAutofit/>
          </a:bodyPr>
          <a:lstStyle/>
          <a:p>
            <a:pPr algn="ctr">
              <a:defRPr/>
            </a:pPr>
            <a:r>
              <a:rPr lang="en-US" sz="3000" b="1" dirty="0" smtClean="0">
                <a:solidFill>
                  <a:srgbClr val="863A53"/>
                </a:solidFill>
                <a:latin typeface="+mn-lt"/>
                <a:cs typeface="Times New Roman" pitchFamily="18" charset="0"/>
              </a:rPr>
              <a:t>Bottom-Up: </a:t>
            </a:r>
            <a:r>
              <a:rPr lang="en-US" sz="2400" b="1" dirty="0" smtClean="0">
                <a:solidFill>
                  <a:srgbClr val="863A53"/>
                </a:solidFill>
                <a:latin typeface="+mn-lt"/>
                <a:cs typeface="Times New Roman" pitchFamily="18" charset="0"/>
              </a:rPr>
              <a:t>Listeriosis Relative </a:t>
            </a:r>
            <a:r>
              <a:rPr lang="en-US" sz="2400" b="1" dirty="0">
                <a:solidFill>
                  <a:srgbClr val="863A53"/>
                </a:solidFill>
                <a:latin typeface="+mn-lt"/>
                <a:cs typeface="Times New Roman" pitchFamily="18" charset="0"/>
              </a:rPr>
              <a:t>Risks </a:t>
            </a:r>
            <a:r>
              <a:rPr lang="en-US" sz="2400" b="1" dirty="0" smtClean="0">
                <a:solidFill>
                  <a:srgbClr val="863A53"/>
                </a:solidFill>
                <a:latin typeface="+mn-lt"/>
                <a:cs typeface="Times New Roman" pitchFamily="18" charset="0"/>
              </a:rPr>
              <a:t>for Dairy Commodities Very Low to High</a:t>
            </a:r>
            <a:br>
              <a:rPr lang="en-US" sz="2400" b="1" dirty="0" smtClean="0">
                <a:solidFill>
                  <a:srgbClr val="863A53"/>
                </a:solidFill>
                <a:latin typeface="+mn-lt"/>
                <a:cs typeface="Times New Roman" pitchFamily="18" charset="0"/>
              </a:rPr>
            </a:br>
            <a:r>
              <a:rPr lang="en-US" sz="1800" b="1" dirty="0" smtClean="0">
                <a:solidFill>
                  <a:srgbClr val="863A53"/>
                </a:solidFill>
                <a:latin typeface="+mn-lt"/>
                <a:cs typeface="Times New Roman" pitchFamily="18" charset="0"/>
              </a:rPr>
              <a:t>FDA/FSIS, 2003</a:t>
            </a:r>
            <a:endParaRPr lang="en-US" sz="1800" b="1" dirty="0">
              <a:solidFill>
                <a:srgbClr val="863A53"/>
              </a:solidFill>
              <a:latin typeface="+mn-lt"/>
              <a:cs typeface="Times New Roman" pitchFamily="18" charset="0"/>
            </a:endParaRPr>
          </a:p>
        </p:txBody>
      </p:sp>
      <p:sp>
        <p:nvSpPr>
          <p:cNvPr id="49155" name="Rectangle 3"/>
          <p:cNvSpPr>
            <a:spLocks noGrp="1" noChangeArrowheads="1"/>
          </p:cNvSpPr>
          <p:nvPr>
            <p:ph idx="1"/>
          </p:nvPr>
        </p:nvSpPr>
        <p:spPr>
          <a:xfrm>
            <a:off x="304801" y="1544499"/>
            <a:ext cx="4426226" cy="4511744"/>
          </a:xfrm>
        </p:spPr>
        <p:txBody>
          <a:bodyPr>
            <a:noAutofit/>
          </a:bodyPr>
          <a:lstStyle/>
          <a:p>
            <a:pPr indent="-228600">
              <a:spcAft>
                <a:spcPts val="1800"/>
              </a:spcAft>
              <a:buFont typeface="Wingdings" pitchFamily="2" charset="2"/>
              <a:buChar char="Ø"/>
            </a:pPr>
            <a:r>
              <a:rPr lang="en-US" sz="2000" b="1" dirty="0">
                <a:latin typeface="Arial" pitchFamily="34" charset="0"/>
                <a:cs typeface="Arial" pitchFamily="34" charset="0"/>
              </a:rPr>
              <a:t>Very high and high risk foods </a:t>
            </a:r>
            <a:r>
              <a:rPr lang="en-US" sz="2000" dirty="0">
                <a:latin typeface="Arial" pitchFamily="34" charset="0"/>
                <a:cs typeface="Arial" pitchFamily="34" charset="0"/>
              </a:rPr>
              <a:t>(upper left) </a:t>
            </a:r>
            <a:r>
              <a:rPr lang="en-US" sz="2000" b="1" dirty="0" smtClean="0">
                <a:solidFill>
                  <a:srgbClr val="C00000"/>
                </a:solidFill>
                <a:latin typeface="Arial" pitchFamily="34" charset="0"/>
                <a:cs typeface="Arial" pitchFamily="34" charset="0"/>
              </a:rPr>
              <a:t>presumed </a:t>
            </a:r>
            <a:r>
              <a:rPr lang="en-US" sz="2000" dirty="0" smtClean="0">
                <a:latin typeface="Arial" pitchFamily="34" charset="0"/>
                <a:cs typeface="Arial" pitchFamily="34" charset="0"/>
              </a:rPr>
              <a:t>to </a:t>
            </a:r>
            <a:r>
              <a:rPr lang="en-US" sz="2000" dirty="0">
                <a:latin typeface="Arial" pitchFamily="34" charset="0"/>
                <a:cs typeface="Arial" pitchFamily="34" charset="0"/>
              </a:rPr>
              <a:t>support growth, including </a:t>
            </a:r>
            <a:r>
              <a:rPr lang="en-US" sz="2000" b="1" dirty="0" smtClean="0">
                <a:solidFill>
                  <a:srgbClr val="C00000"/>
                </a:solidFill>
                <a:latin typeface="Arial" pitchFamily="34" charset="0"/>
                <a:cs typeface="Arial" pitchFamily="34" charset="0"/>
              </a:rPr>
              <a:t>BOTH</a:t>
            </a:r>
            <a:r>
              <a:rPr lang="en-US" sz="2000" dirty="0" smtClean="0">
                <a:latin typeface="Arial" pitchFamily="34" charset="0"/>
                <a:cs typeface="Arial" pitchFamily="34" charset="0"/>
              </a:rPr>
              <a:t> milks (</a:t>
            </a:r>
            <a:r>
              <a:rPr lang="en-US" sz="2000" b="1" dirty="0" smtClean="0">
                <a:solidFill>
                  <a:srgbClr val="C00000"/>
                </a:solidFill>
                <a:latin typeface="Arial" pitchFamily="34" charset="0"/>
                <a:cs typeface="Arial" pitchFamily="34" charset="0"/>
              </a:rPr>
              <a:t>pasteurized </a:t>
            </a:r>
            <a:r>
              <a:rPr lang="en-US" sz="2000" dirty="0">
                <a:latin typeface="Arial" pitchFamily="34" charset="0"/>
                <a:cs typeface="Arial" pitchFamily="34" charset="0"/>
              </a:rPr>
              <a:t>and</a:t>
            </a:r>
            <a:r>
              <a:rPr lang="en-US" sz="2000" b="1" dirty="0">
                <a:solidFill>
                  <a:srgbClr val="C00000"/>
                </a:solidFill>
                <a:latin typeface="Arial" pitchFamily="34" charset="0"/>
                <a:cs typeface="Arial" pitchFamily="34" charset="0"/>
              </a:rPr>
              <a:t> </a:t>
            </a:r>
            <a:r>
              <a:rPr lang="en-US" sz="2000" b="1" dirty="0" smtClean="0">
                <a:solidFill>
                  <a:srgbClr val="C00000"/>
                </a:solidFill>
                <a:latin typeface="Arial" pitchFamily="34" charset="0"/>
                <a:cs typeface="Arial" pitchFamily="34" charset="0"/>
              </a:rPr>
              <a:t>unpasteurized</a:t>
            </a:r>
            <a:r>
              <a:rPr lang="en-US" sz="2000" dirty="0" smtClean="0">
                <a:solidFill>
                  <a:schemeClr val="tx1"/>
                </a:solidFill>
                <a:latin typeface="Arial" pitchFamily="34" charset="0"/>
                <a:cs typeface="Arial" pitchFamily="34" charset="0"/>
              </a:rPr>
              <a:t>)</a:t>
            </a:r>
            <a:endParaRPr lang="en-US" sz="2000" dirty="0">
              <a:solidFill>
                <a:schemeClr val="tx1"/>
              </a:solidFill>
              <a:latin typeface="Arial" pitchFamily="34" charset="0"/>
              <a:cs typeface="Arial" pitchFamily="34" charset="0"/>
            </a:endParaRPr>
          </a:p>
          <a:p>
            <a:pPr indent="-228600">
              <a:spcAft>
                <a:spcPts val="1800"/>
              </a:spcAft>
              <a:buFont typeface="Wingdings" pitchFamily="2" charset="2"/>
              <a:buChar char="Ø"/>
            </a:pPr>
            <a:r>
              <a:rPr lang="en-US" sz="2000" b="1" dirty="0">
                <a:latin typeface="Arial" pitchFamily="34" charset="0"/>
                <a:cs typeface="Arial" pitchFamily="34" charset="0"/>
              </a:rPr>
              <a:t>Very low and low risk foods </a:t>
            </a:r>
            <a:r>
              <a:rPr lang="en-US" sz="2000" dirty="0">
                <a:latin typeface="Arial" pitchFamily="34" charset="0"/>
                <a:cs typeface="Arial" pitchFamily="34" charset="0"/>
              </a:rPr>
              <a:t>(lower right), including frozen foods and hard cheeses, </a:t>
            </a:r>
            <a:r>
              <a:rPr lang="en-US" sz="2000" b="1" dirty="0" smtClean="0">
                <a:solidFill>
                  <a:srgbClr val="00B050"/>
                </a:solidFill>
                <a:latin typeface="Arial" pitchFamily="34" charset="0"/>
                <a:cs typeface="Arial" pitchFamily="34" charset="0"/>
              </a:rPr>
              <a:t>presumed to have </a:t>
            </a:r>
            <a:r>
              <a:rPr lang="en-US" sz="2000" b="1" dirty="0">
                <a:solidFill>
                  <a:srgbClr val="00B050"/>
                </a:solidFill>
                <a:latin typeface="Arial" pitchFamily="34" charset="0"/>
                <a:cs typeface="Arial" pitchFamily="34" charset="0"/>
              </a:rPr>
              <a:t>intrinsic or extrinsic factors to prevent the growth</a:t>
            </a:r>
            <a:r>
              <a:rPr lang="en-US" sz="2000" dirty="0">
                <a:solidFill>
                  <a:srgbClr val="00B050"/>
                </a:solidFill>
                <a:latin typeface="Arial" pitchFamily="34" charset="0"/>
                <a:cs typeface="Arial" pitchFamily="34" charset="0"/>
              </a:rPr>
              <a:t> </a:t>
            </a:r>
            <a:r>
              <a:rPr lang="en-US" sz="2000" dirty="0">
                <a:latin typeface="Arial" pitchFamily="34" charset="0"/>
                <a:cs typeface="Arial" pitchFamily="34" charset="0"/>
              </a:rPr>
              <a:t>or are </a:t>
            </a:r>
            <a:r>
              <a:rPr lang="en-US" sz="2000" b="1" dirty="0">
                <a:solidFill>
                  <a:srgbClr val="00B050"/>
                </a:solidFill>
                <a:latin typeface="Arial" pitchFamily="34" charset="0"/>
                <a:cs typeface="Arial" pitchFamily="34" charset="0"/>
              </a:rPr>
              <a:t>processed</a:t>
            </a:r>
            <a:r>
              <a:rPr lang="en-US" sz="2000" dirty="0">
                <a:latin typeface="Arial" pitchFamily="34" charset="0"/>
                <a:cs typeface="Arial" pitchFamily="34" charset="0"/>
              </a:rPr>
              <a:t> to alter the normal characteristics of </a:t>
            </a:r>
            <a:r>
              <a:rPr lang="en-US" sz="2000" dirty="0" smtClean="0">
                <a:latin typeface="Arial" pitchFamily="34" charset="0"/>
                <a:cs typeface="Arial" pitchFamily="34" charset="0"/>
              </a:rPr>
              <a:t>food</a:t>
            </a:r>
            <a:endParaRPr lang="en-US" sz="2000" dirty="0">
              <a:latin typeface="Arial" pitchFamily="34" charset="0"/>
              <a:cs typeface="Arial" pitchFamily="34" charset="0"/>
            </a:endParaRPr>
          </a:p>
        </p:txBody>
      </p:sp>
      <p:grpSp>
        <p:nvGrpSpPr>
          <p:cNvPr id="15" name="Group 14"/>
          <p:cNvGrpSpPr/>
          <p:nvPr/>
        </p:nvGrpSpPr>
        <p:grpSpPr>
          <a:xfrm>
            <a:off x="4671066" y="773326"/>
            <a:ext cx="7785974" cy="5256414"/>
            <a:chOff x="4671066" y="1290154"/>
            <a:chExt cx="7785974" cy="5256414"/>
          </a:xfrm>
        </p:grpSpPr>
        <p:graphicFrame>
          <p:nvGraphicFramePr>
            <p:cNvPr id="743431" name="Object 7"/>
            <p:cNvGraphicFramePr>
              <a:graphicFrameLocks noChangeAspect="1"/>
            </p:cNvGraphicFramePr>
            <p:nvPr/>
          </p:nvGraphicFramePr>
          <p:xfrm>
            <a:off x="4671066" y="1290154"/>
            <a:ext cx="7785974" cy="5256414"/>
          </p:xfrm>
          <a:graphic>
            <a:graphicData uri="http://schemas.openxmlformats.org/presentationml/2006/ole">
              <p:oleObj spid="_x0000_s92162" name="Document" r:id="rId3" imgW="7001101" imgH="6933095" progId="Word.Document.12">
                <p:embed/>
              </p:oleObj>
            </a:graphicData>
          </a:graphic>
        </p:graphicFrame>
        <p:sp>
          <p:nvSpPr>
            <p:cNvPr id="10" name="Oval 9"/>
            <p:cNvSpPr/>
            <p:nvPr/>
          </p:nvSpPr>
          <p:spPr>
            <a:xfrm>
              <a:off x="7754956" y="2203177"/>
              <a:ext cx="1555103" cy="19594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654441" y="3139825"/>
              <a:ext cx="1555103" cy="19594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9732776" y="5401955"/>
              <a:ext cx="1779036" cy="1131367"/>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p:cNvSpPr txBox="1"/>
          <p:nvPr/>
        </p:nvSpPr>
        <p:spPr>
          <a:xfrm>
            <a:off x="331304" y="6070602"/>
            <a:ext cx="11449878" cy="707886"/>
          </a:xfrm>
          <a:prstGeom prst="rect">
            <a:avLst/>
          </a:prstGeom>
          <a:solidFill>
            <a:schemeClr val="accent1">
              <a:lumMod val="20000"/>
              <a:lumOff val="80000"/>
            </a:schemeClr>
          </a:solidFill>
          <a:ln w="38100">
            <a:solidFill>
              <a:srgbClr val="0070C0"/>
            </a:solidFill>
          </a:ln>
        </p:spPr>
        <p:txBody>
          <a:bodyPr wrap="square" rtlCol="0">
            <a:spAutoFit/>
          </a:bodyPr>
          <a:lstStyle/>
          <a:p>
            <a:pPr algn="ctr"/>
            <a:r>
              <a:rPr lang="en-US" sz="2000" dirty="0" smtClean="0">
                <a:solidFill>
                  <a:srgbClr val="003366"/>
                </a:solidFill>
                <a:latin typeface="Arial" pitchFamily="34" charset="0"/>
                <a:cs typeface="Arial" pitchFamily="34" charset="0"/>
              </a:rPr>
              <a:t>Recent </a:t>
            </a:r>
            <a:r>
              <a:rPr lang="en-US" sz="2000" b="1" dirty="0" smtClean="0">
                <a:solidFill>
                  <a:srgbClr val="C00000"/>
                </a:solidFill>
                <a:latin typeface="Arial" pitchFamily="34" charset="0"/>
                <a:cs typeface="Arial" pitchFamily="34" charset="0"/>
              </a:rPr>
              <a:t>fatal outbreak </a:t>
            </a:r>
            <a:r>
              <a:rPr lang="en-US" sz="2000" dirty="0" smtClean="0">
                <a:solidFill>
                  <a:srgbClr val="003366"/>
                </a:solidFill>
                <a:latin typeface="Arial" pitchFamily="34" charset="0"/>
                <a:cs typeface="Arial" pitchFamily="34" charset="0"/>
              </a:rPr>
              <a:t>from commodity estimated </a:t>
            </a:r>
            <a:r>
              <a:rPr lang="en-US" sz="2000" b="1" dirty="0">
                <a:solidFill>
                  <a:srgbClr val="C00000"/>
                </a:solidFill>
                <a:latin typeface="Arial" pitchFamily="34" charset="0"/>
                <a:cs typeface="Arial" pitchFamily="34" charset="0"/>
              </a:rPr>
              <a:t>very low </a:t>
            </a:r>
            <a:r>
              <a:rPr lang="en-US" sz="2000" b="1" dirty="0" smtClean="0">
                <a:solidFill>
                  <a:srgbClr val="C00000"/>
                </a:solidFill>
                <a:latin typeface="Arial" pitchFamily="34" charset="0"/>
                <a:cs typeface="Arial" pitchFamily="34" charset="0"/>
              </a:rPr>
              <a:t>risk</a:t>
            </a:r>
            <a:r>
              <a:rPr lang="en-US" sz="2000" dirty="0" smtClean="0">
                <a:solidFill>
                  <a:srgbClr val="002060"/>
                </a:solidFill>
                <a:latin typeface="Arial" pitchFamily="34" charset="0"/>
                <a:cs typeface="Arial" pitchFamily="34" charset="0"/>
              </a:rPr>
              <a:t>: </a:t>
            </a:r>
            <a:r>
              <a:rPr lang="en-US" sz="2000" dirty="0" smtClean="0">
                <a:solidFill>
                  <a:srgbClr val="003366"/>
                </a:solidFill>
                <a:latin typeface="Arial" pitchFamily="34" charset="0"/>
                <a:cs typeface="Arial" pitchFamily="34" charset="0"/>
              </a:rPr>
              <a:t>ice </a:t>
            </a:r>
            <a:r>
              <a:rPr lang="en-US" sz="2000" dirty="0">
                <a:solidFill>
                  <a:srgbClr val="003366"/>
                </a:solidFill>
                <a:latin typeface="Arial" pitchFamily="34" charset="0"/>
                <a:cs typeface="Arial" pitchFamily="34" charset="0"/>
              </a:rPr>
              <a:t>cream prepared from </a:t>
            </a:r>
            <a:r>
              <a:rPr lang="en-US" sz="2000" b="1" dirty="0">
                <a:solidFill>
                  <a:srgbClr val="C00000"/>
                </a:solidFill>
                <a:latin typeface="Arial" pitchFamily="34" charset="0"/>
                <a:cs typeface="Arial" pitchFamily="34" charset="0"/>
              </a:rPr>
              <a:t>pasteurized</a:t>
            </a:r>
            <a:r>
              <a:rPr lang="en-US" sz="2000" dirty="0">
                <a:solidFill>
                  <a:srgbClr val="003366"/>
                </a:solidFill>
                <a:latin typeface="Arial" pitchFamily="34" charset="0"/>
                <a:cs typeface="Arial" pitchFamily="34" charset="0"/>
              </a:rPr>
              <a:t> </a:t>
            </a:r>
            <a:r>
              <a:rPr lang="en-US" sz="2000" dirty="0" smtClean="0">
                <a:solidFill>
                  <a:srgbClr val="003366"/>
                </a:solidFill>
                <a:latin typeface="Arial" pitchFamily="34" charset="0"/>
                <a:cs typeface="Arial" pitchFamily="34" charset="0"/>
              </a:rPr>
              <a:t>milk served in </a:t>
            </a:r>
            <a:r>
              <a:rPr lang="en-US" sz="2000" b="1" dirty="0" smtClean="0">
                <a:solidFill>
                  <a:srgbClr val="C00000"/>
                </a:solidFill>
                <a:latin typeface="Arial" pitchFamily="34" charset="0"/>
                <a:cs typeface="Arial" pitchFamily="34" charset="0"/>
              </a:rPr>
              <a:t>hospitals</a:t>
            </a:r>
            <a:r>
              <a:rPr lang="en-US" sz="2000" dirty="0" smtClean="0">
                <a:solidFill>
                  <a:srgbClr val="003366"/>
                </a:solidFill>
                <a:latin typeface="Arial" pitchFamily="34" charset="0"/>
                <a:cs typeface="Arial" pitchFamily="34" charset="0"/>
              </a:rPr>
              <a:t>, not consumed in general population (</a:t>
            </a:r>
            <a:r>
              <a:rPr lang="en-US" sz="1800" dirty="0" err="1" smtClean="0">
                <a:solidFill>
                  <a:srgbClr val="003366"/>
                </a:solidFill>
                <a:latin typeface="Arial" pitchFamily="34" charset="0"/>
                <a:cs typeface="Arial" pitchFamily="34" charset="0"/>
              </a:rPr>
              <a:t>Pouillot</a:t>
            </a:r>
            <a:r>
              <a:rPr lang="en-US" sz="1800" dirty="0" smtClean="0">
                <a:solidFill>
                  <a:srgbClr val="003366"/>
                </a:solidFill>
                <a:latin typeface="Arial" pitchFamily="34" charset="0"/>
                <a:cs typeface="Arial" pitchFamily="34" charset="0"/>
              </a:rPr>
              <a:t> </a:t>
            </a:r>
            <a:r>
              <a:rPr lang="en-US" sz="1800" dirty="0">
                <a:solidFill>
                  <a:srgbClr val="003366"/>
                </a:solidFill>
                <a:latin typeface="Arial" pitchFamily="34" charset="0"/>
                <a:cs typeface="Arial" pitchFamily="34" charset="0"/>
              </a:rPr>
              <a:t>et al., 2016</a:t>
            </a:r>
            <a:r>
              <a:rPr lang="en-US" sz="2000" dirty="0">
                <a:solidFill>
                  <a:srgbClr val="003366"/>
                </a:solidFill>
                <a:latin typeface="Arial" pitchFamily="34" charset="0"/>
                <a:cs typeface="Arial"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0594"/>
            <a:ext cx="12192000" cy="665162"/>
          </a:xfrm>
        </p:spPr>
        <p:txBody>
          <a:bodyPr>
            <a:normAutofit fontScale="90000"/>
          </a:bodyPr>
          <a:lstStyle/>
          <a:p>
            <a:pPr algn="ctr">
              <a:lnSpc>
                <a:spcPts val="2800"/>
              </a:lnSpc>
              <a:defRPr/>
            </a:pPr>
            <a:r>
              <a:rPr lang="en-US" sz="3600" b="1" dirty="0" smtClean="0">
                <a:solidFill>
                  <a:srgbClr val="003366"/>
                </a:solidFill>
                <a:latin typeface="+mn-lt"/>
              </a:rPr>
              <a:t>Evidence for Updating Assumptions about </a:t>
            </a:r>
            <a:r>
              <a:rPr lang="en-US" sz="3600" b="1" i="1" dirty="0" smtClean="0">
                <a:solidFill>
                  <a:srgbClr val="003366"/>
                </a:solidFill>
                <a:latin typeface="+mn-lt"/>
              </a:rPr>
              <a:t>Listeria</a:t>
            </a:r>
            <a:r>
              <a:rPr lang="en-US" sz="3600" b="1" dirty="0" smtClean="0">
                <a:solidFill>
                  <a:srgbClr val="003366"/>
                </a:solidFill>
                <a:latin typeface="+mn-lt"/>
              </a:rPr>
              <a:t> Growth</a:t>
            </a:r>
            <a:br>
              <a:rPr lang="en-US" sz="3600" b="1" dirty="0" smtClean="0">
                <a:solidFill>
                  <a:srgbClr val="003366"/>
                </a:solidFill>
                <a:latin typeface="+mn-lt"/>
              </a:rPr>
            </a:br>
            <a:endParaRPr lang="en-US" sz="3100" dirty="0" smtClean="0">
              <a:solidFill>
                <a:srgbClr val="003366"/>
              </a:solidFill>
              <a:latin typeface="+mn-lt"/>
            </a:endParaRPr>
          </a:p>
        </p:txBody>
      </p:sp>
      <p:sp>
        <p:nvSpPr>
          <p:cNvPr id="13" name="TextBox 12"/>
          <p:cNvSpPr txBox="1"/>
          <p:nvPr/>
        </p:nvSpPr>
        <p:spPr>
          <a:xfrm>
            <a:off x="541866" y="6311900"/>
            <a:ext cx="5797975" cy="338554"/>
          </a:xfrm>
          <a:prstGeom prst="rect">
            <a:avLst/>
          </a:prstGeom>
          <a:noFill/>
        </p:spPr>
        <p:txBody>
          <a:bodyPr wrap="square" rtlCol="0">
            <a:spAutoFit/>
          </a:bodyPr>
          <a:lstStyle/>
          <a:p>
            <a:r>
              <a:rPr lang="en-US" sz="1600" dirty="0" smtClean="0">
                <a:latin typeface="Arial" pitchFamily="34" charset="0"/>
                <a:cs typeface="Arial" pitchFamily="34" charset="0"/>
              </a:rPr>
              <a:t>(FDA/FSIS, 2003; </a:t>
            </a:r>
            <a:r>
              <a:rPr lang="en-US" sz="1600" dirty="0" err="1" smtClean="0">
                <a:latin typeface="Arial" pitchFamily="34" charset="0"/>
                <a:ea typeface="MS PGothic" pitchFamily="34" charset="-128"/>
                <a:cs typeface="Arial" pitchFamily="34" charset="0"/>
              </a:rPr>
              <a:t>Stasiewicz</a:t>
            </a:r>
            <a:r>
              <a:rPr lang="en-US" sz="1600" dirty="0" smtClean="0">
                <a:latin typeface="Arial" pitchFamily="34" charset="0"/>
                <a:ea typeface="MS PGothic" pitchFamily="34" charset="-128"/>
                <a:cs typeface="Arial" pitchFamily="34" charset="0"/>
              </a:rPr>
              <a:t> et al, 2014</a:t>
            </a:r>
            <a:r>
              <a:rPr lang="en-US" sz="1600" dirty="0" smtClean="0">
                <a:latin typeface="Arial" pitchFamily="34" charset="0"/>
                <a:cs typeface="Arial" pitchFamily="34" charset="0"/>
              </a:rPr>
              <a:t>)</a:t>
            </a:r>
            <a:endParaRPr lang="en-US" sz="1600" dirty="0">
              <a:latin typeface="Arial" pitchFamily="34" charset="0"/>
              <a:cs typeface="Arial" pitchFamily="34" charset="0"/>
            </a:endParaRPr>
          </a:p>
        </p:txBody>
      </p:sp>
      <p:sp>
        <p:nvSpPr>
          <p:cNvPr id="20" name="Content Placeholder 2"/>
          <p:cNvSpPr txBox="1">
            <a:spLocks/>
          </p:cNvSpPr>
          <p:nvPr/>
        </p:nvSpPr>
        <p:spPr>
          <a:xfrm>
            <a:off x="809108" y="1130525"/>
            <a:ext cx="10850880" cy="4181302"/>
          </a:xfrm>
          <a:prstGeom prst="rect">
            <a:avLst/>
          </a:prstGeom>
        </p:spPr>
        <p:txBody>
          <a:bodyPr vert="horz" lIns="91440" tIns="45720" rIns="91440" bIns="45720" rtlCol="0">
            <a:normAutofit/>
          </a:bodyPr>
          <a:lstStyle/>
          <a:p>
            <a:pPr lvl="0" fontAlgn="auto">
              <a:spcBef>
                <a:spcPts val="600"/>
              </a:spcBef>
              <a:spcAft>
                <a:spcPts val="600"/>
              </a:spcAft>
            </a:pPr>
            <a:r>
              <a:rPr kumimoji="0" lang="en-US" sz="1800" b="0" i="0" u="none" strike="noStrike" kern="1200" cap="none" spc="0" normalizeH="0" baseline="0" noProof="0" dirty="0" smtClean="0">
                <a:ln>
                  <a:noFill/>
                </a:ln>
                <a:solidFill>
                  <a:schemeClr val="tx1"/>
                </a:solidFill>
                <a:effectLst/>
                <a:uLnTx/>
                <a:uFillTx/>
                <a:latin typeface="Arial" pitchFamily="34" charset="0"/>
                <a:ea typeface="MS PGothic" pitchFamily="34" charset="-128"/>
                <a:cs typeface="Arial" pitchFamily="34" charset="0"/>
              </a:rPr>
              <a:t>At refrigeration</a:t>
            </a:r>
            <a:r>
              <a:rPr kumimoji="0" lang="en-US" sz="1800" b="0" i="0" u="none" strike="noStrike" kern="1200" cap="none" spc="0" normalizeH="0" noProof="0" dirty="0" smtClean="0">
                <a:ln>
                  <a:noFill/>
                </a:ln>
                <a:solidFill>
                  <a:schemeClr val="tx1"/>
                </a:solidFill>
                <a:effectLst/>
                <a:uLnTx/>
                <a:uFillTx/>
                <a:latin typeface="Arial" pitchFamily="34" charset="0"/>
                <a:ea typeface="MS PGothic" pitchFamily="34" charset="-128"/>
                <a:cs typeface="Arial" pitchFamily="34" charset="0"/>
              </a:rPr>
              <a:t> temperatures of 41-43</a:t>
            </a:r>
            <a:r>
              <a:rPr lang="en-US" sz="1800" dirty="0" smtClean="0">
                <a:latin typeface="Arial" pitchFamily="34" charset="0"/>
                <a:ea typeface="MS PGothic" pitchFamily="34" charset="-128"/>
                <a:cs typeface="Arial" pitchFamily="34" charset="0"/>
              </a:rPr>
              <a:t> °(F):</a:t>
            </a:r>
            <a:endParaRPr kumimoji="0" lang="en-US" sz="1800" b="0" i="0" u="none" strike="noStrike" kern="1200" cap="none" spc="0" normalizeH="0" baseline="0" noProof="0" dirty="0" smtClean="0">
              <a:ln>
                <a:noFill/>
              </a:ln>
              <a:solidFill>
                <a:schemeClr val="tx1"/>
              </a:solidFill>
              <a:effectLst/>
              <a:uLnTx/>
              <a:uFillTx/>
              <a:latin typeface="Arial" pitchFamily="34" charset="0"/>
              <a:ea typeface="MS PGothic" pitchFamily="34" charset="-128"/>
              <a:cs typeface="Arial" pitchFamily="34" charset="0"/>
            </a:endParaRPr>
          </a:p>
          <a:p>
            <a:pPr lvl="0" fontAlgn="auto">
              <a:spcBef>
                <a:spcPts val="1200"/>
              </a:spcBef>
              <a:spcAft>
                <a:spcPts val="600"/>
              </a:spcAft>
              <a:buFont typeface="Arial" pitchFamily="34" charset="0"/>
              <a:buChar char="•"/>
            </a:pPr>
            <a:r>
              <a:rPr kumimoji="0" lang="en-US" sz="1800" b="0" i="1" u="none" strike="noStrike" kern="1200" cap="none" spc="0" normalizeH="0" baseline="0" noProof="0" dirty="0" smtClean="0">
                <a:ln>
                  <a:noFill/>
                </a:ln>
                <a:solidFill>
                  <a:schemeClr val="tx1"/>
                </a:solidFill>
                <a:effectLst/>
                <a:uLnTx/>
                <a:uFillTx/>
                <a:latin typeface="Arial" pitchFamily="34" charset="0"/>
                <a:ea typeface="MS PGothic" pitchFamily="34" charset="-128"/>
                <a:cs typeface="Arial" pitchFamily="34" charset="0"/>
              </a:rPr>
              <a:t>Listeria</a:t>
            </a:r>
            <a:r>
              <a:rPr kumimoji="0" lang="en-US" sz="1800" b="0" i="0" u="none" strike="noStrike" kern="1200" cap="none" spc="0" normalizeH="0" baseline="0" noProof="0" dirty="0" smtClean="0">
                <a:ln>
                  <a:noFill/>
                </a:ln>
                <a:solidFill>
                  <a:schemeClr val="tx1"/>
                </a:solidFill>
                <a:effectLst/>
                <a:uLnTx/>
                <a:uFillTx/>
                <a:latin typeface="Arial" pitchFamily="34" charset="0"/>
                <a:ea typeface="MS PGothic" pitchFamily="34" charset="-128"/>
                <a:cs typeface="Arial" pitchFamily="34" charset="0"/>
              </a:rPr>
              <a:t> growth rate assumed by FDA/FSIS </a:t>
            </a:r>
            <a:r>
              <a:rPr lang="en-US" sz="1800" dirty="0" smtClean="0">
                <a:latin typeface="Arial" pitchFamily="34" charset="0"/>
                <a:ea typeface="MS PGothic" pitchFamily="34" charset="-128"/>
                <a:cs typeface="Arial" pitchFamily="34" charset="0"/>
              </a:rPr>
              <a:t>for </a:t>
            </a:r>
            <a:r>
              <a:rPr lang="en-US" sz="1800" b="1" dirty="0" smtClean="0">
                <a:solidFill>
                  <a:srgbClr val="C00000"/>
                </a:solidFill>
                <a:latin typeface="Arial" pitchFamily="34" charset="0"/>
                <a:ea typeface="MS PGothic" pitchFamily="34" charset="-128"/>
                <a:cs typeface="Arial" pitchFamily="34" charset="0"/>
              </a:rPr>
              <a:t>both </a:t>
            </a:r>
            <a:r>
              <a:rPr lang="en-US" sz="1800" b="1" dirty="0" smtClean="0">
                <a:solidFill>
                  <a:schemeClr val="tx2"/>
                </a:solidFill>
                <a:latin typeface="Arial" pitchFamily="34" charset="0"/>
                <a:ea typeface="MS PGothic" pitchFamily="34" charset="-128"/>
                <a:cs typeface="Arial" pitchFamily="34" charset="0"/>
              </a:rPr>
              <a:t>pasteurized</a:t>
            </a:r>
            <a:r>
              <a:rPr lang="en-US" sz="1800" b="1" dirty="0" smtClean="0">
                <a:solidFill>
                  <a:srgbClr val="C00000"/>
                </a:solidFill>
                <a:latin typeface="Arial" pitchFamily="34" charset="0"/>
                <a:ea typeface="MS PGothic" pitchFamily="34" charset="-128"/>
                <a:cs typeface="Arial" pitchFamily="34" charset="0"/>
              </a:rPr>
              <a:t> </a:t>
            </a:r>
            <a:r>
              <a:rPr lang="en-US" sz="1800" dirty="0" smtClean="0">
                <a:latin typeface="Arial" pitchFamily="34" charset="0"/>
                <a:ea typeface="MS PGothic" pitchFamily="34" charset="-128"/>
                <a:cs typeface="Arial" pitchFamily="34" charset="0"/>
              </a:rPr>
              <a:t>and </a:t>
            </a:r>
            <a:r>
              <a:rPr lang="en-US" sz="1800" b="1" dirty="0" smtClean="0">
                <a:solidFill>
                  <a:schemeClr val="tx2"/>
                </a:solidFill>
                <a:latin typeface="Arial" pitchFamily="34" charset="0"/>
                <a:ea typeface="MS PGothic" pitchFamily="34" charset="-128"/>
                <a:cs typeface="Arial" pitchFamily="34" charset="0"/>
              </a:rPr>
              <a:t>unpasteurized</a:t>
            </a:r>
            <a:r>
              <a:rPr lang="en-US" sz="1800" dirty="0" smtClean="0">
                <a:latin typeface="Arial" pitchFamily="34" charset="0"/>
                <a:ea typeface="MS PGothic" pitchFamily="34" charset="-128"/>
                <a:cs typeface="Arial" pitchFamily="34" charset="0"/>
              </a:rPr>
              <a:t> milk  </a:t>
            </a:r>
            <a:endParaRPr kumimoji="0" lang="en-US" sz="1800" b="0" i="0" u="none" strike="noStrike" kern="1200" cap="none" spc="0" normalizeH="0" baseline="0" noProof="0" dirty="0" smtClean="0">
              <a:ln>
                <a:noFill/>
              </a:ln>
              <a:solidFill>
                <a:schemeClr val="tx1"/>
              </a:solidFill>
              <a:effectLst/>
              <a:uLnTx/>
              <a:uFillTx/>
              <a:latin typeface="Arial" pitchFamily="34" charset="0"/>
              <a:ea typeface="MS PGothic" pitchFamily="34" charset="-128"/>
              <a:cs typeface="Arial" pitchFamily="34" charset="0"/>
            </a:endParaRPr>
          </a:p>
          <a:p>
            <a:pPr lvl="1" fontAlgn="auto">
              <a:spcBef>
                <a:spcPts val="600"/>
              </a:spcBef>
              <a:spcAft>
                <a:spcPts val="600"/>
              </a:spcAft>
              <a:buFont typeface="Wingdings" pitchFamily="2" charset="2"/>
              <a:buChar char="§"/>
            </a:pPr>
            <a:r>
              <a:rPr kumimoji="0" lang="en-US" sz="1800" b="0" i="0" u="none" strike="noStrike" kern="1200" cap="none" spc="0" normalizeH="0" baseline="0" noProof="0" dirty="0" smtClean="0">
                <a:ln>
                  <a:noFill/>
                </a:ln>
                <a:solidFill>
                  <a:schemeClr val="tx1"/>
                </a:solidFill>
                <a:effectLst/>
                <a:uLnTx/>
                <a:uFillTx/>
                <a:latin typeface="Arial" pitchFamily="34" charset="0"/>
                <a:ea typeface="MS PGothic" pitchFamily="34" charset="-128"/>
                <a:cs typeface="Arial" pitchFamily="34" charset="0"/>
              </a:rPr>
              <a:t> 0.257 cfu/g/day </a:t>
            </a:r>
            <a:endParaRPr kumimoji="0" lang="en-US" sz="1800" b="0" i="0" u="none" strike="noStrike" kern="1200" cap="none" spc="0" normalizeH="0" noProof="0" dirty="0" smtClean="0">
              <a:ln>
                <a:noFill/>
              </a:ln>
              <a:solidFill>
                <a:schemeClr val="tx1"/>
              </a:solidFill>
              <a:effectLst/>
              <a:uLnTx/>
              <a:uFillTx/>
              <a:latin typeface="Arial" pitchFamily="34" charset="0"/>
              <a:ea typeface="MS PGothic" pitchFamily="34" charset="-128"/>
              <a:cs typeface="Arial" pitchFamily="34" charset="0"/>
            </a:endParaRPr>
          </a:p>
          <a:p>
            <a:pPr lvl="0" fontAlgn="auto">
              <a:spcBef>
                <a:spcPts val="1800"/>
              </a:spcBef>
              <a:spcAft>
                <a:spcPts val="600"/>
              </a:spcAft>
              <a:buFont typeface="Arial" pitchFamily="34" charset="0"/>
              <a:buChar char="•"/>
            </a:pPr>
            <a:r>
              <a:rPr lang="en-US" sz="1800" i="1" dirty="0" smtClean="0">
                <a:latin typeface="Arial" pitchFamily="34" charset="0"/>
                <a:ea typeface="MS PGothic" pitchFamily="34" charset="-128"/>
                <a:cs typeface="Arial" pitchFamily="34" charset="0"/>
              </a:rPr>
              <a:t>Listeria</a:t>
            </a:r>
            <a:r>
              <a:rPr lang="en-US" sz="1800" dirty="0" smtClean="0">
                <a:latin typeface="Arial" pitchFamily="34" charset="0"/>
                <a:ea typeface="MS PGothic" pitchFamily="34" charset="-128"/>
                <a:cs typeface="Arial" pitchFamily="34" charset="0"/>
              </a:rPr>
              <a:t> growth rate </a:t>
            </a:r>
            <a:r>
              <a:rPr lang="en-US" sz="1800" b="1" dirty="0" smtClean="0">
                <a:solidFill>
                  <a:srgbClr val="C00000"/>
                </a:solidFill>
                <a:latin typeface="Arial" pitchFamily="34" charset="0"/>
                <a:ea typeface="MS PGothic" pitchFamily="34" charset="-128"/>
                <a:cs typeface="Arial" pitchFamily="34" charset="0"/>
              </a:rPr>
              <a:t>increased</a:t>
            </a:r>
            <a:r>
              <a:rPr lang="en-US" sz="1800" dirty="0" smtClean="0">
                <a:latin typeface="Arial" pitchFamily="34" charset="0"/>
                <a:ea typeface="MS PGothic" pitchFamily="34" charset="-128"/>
                <a:cs typeface="Arial" pitchFamily="34" charset="0"/>
              </a:rPr>
              <a:t> with </a:t>
            </a:r>
            <a:r>
              <a:rPr lang="en-US" sz="1800" b="1" dirty="0" smtClean="0">
                <a:solidFill>
                  <a:srgbClr val="C00000"/>
                </a:solidFill>
                <a:latin typeface="Arial" pitchFamily="34" charset="0"/>
                <a:ea typeface="MS PGothic" pitchFamily="34" charset="-128"/>
                <a:cs typeface="Arial" pitchFamily="34" charset="0"/>
              </a:rPr>
              <a:t>increasing pasteurization temperature</a:t>
            </a:r>
            <a:r>
              <a:rPr lang="en-US" sz="1800" dirty="0" smtClean="0">
                <a:latin typeface="Arial" pitchFamily="34" charset="0"/>
                <a:ea typeface="MS PGothic" pitchFamily="34" charset="-128"/>
                <a:cs typeface="Arial" pitchFamily="34" charset="0"/>
              </a:rPr>
              <a:t> for 25 seconds in recent university study</a:t>
            </a:r>
          </a:p>
          <a:p>
            <a:pPr lvl="1" fontAlgn="auto">
              <a:spcBef>
                <a:spcPts val="600"/>
              </a:spcBef>
              <a:spcAft>
                <a:spcPts val="600"/>
              </a:spcAft>
              <a:buFont typeface="Wingdings" pitchFamily="2" charset="2"/>
              <a:buChar char="§"/>
            </a:pPr>
            <a:r>
              <a:rPr lang="en-US" sz="1800" dirty="0" smtClean="0">
                <a:latin typeface="Arial" pitchFamily="34" charset="0"/>
                <a:ea typeface="MS PGothic" pitchFamily="34" charset="-128"/>
                <a:cs typeface="Arial" pitchFamily="34" charset="0"/>
              </a:rPr>
              <a:t> 0.503 cfu/</a:t>
            </a:r>
            <a:r>
              <a:rPr lang="en-US" sz="1800" dirty="0" err="1" smtClean="0">
                <a:latin typeface="Arial" pitchFamily="34" charset="0"/>
                <a:ea typeface="MS PGothic" pitchFamily="34" charset="-128"/>
                <a:cs typeface="Arial" pitchFamily="34" charset="0"/>
              </a:rPr>
              <a:t>mL</a:t>
            </a:r>
            <a:r>
              <a:rPr lang="en-US" sz="1800" dirty="0" smtClean="0">
                <a:latin typeface="Arial" pitchFamily="34" charset="0"/>
                <a:ea typeface="MS PGothic" pitchFamily="34" charset="-128"/>
                <a:cs typeface="Arial" pitchFamily="34" charset="0"/>
              </a:rPr>
              <a:t>/day for milk treated at 162°(F)  </a:t>
            </a:r>
          </a:p>
          <a:p>
            <a:pPr lvl="1" fontAlgn="auto">
              <a:spcBef>
                <a:spcPts val="600"/>
              </a:spcBef>
              <a:spcAft>
                <a:spcPts val="600"/>
              </a:spcAft>
              <a:buFont typeface="Wingdings" pitchFamily="2" charset="2"/>
              <a:buChar char="§"/>
            </a:pPr>
            <a:r>
              <a:rPr kumimoji="0" lang="en-US" sz="1800" b="0" i="0" u="none" strike="noStrike" kern="1200" cap="none" spc="0" normalizeH="0" baseline="0" noProof="0" dirty="0" smtClean="0">
                <a:ln>
                  <a:noFill/>
                </a:ln>
                <a:solidFill>
                  <a:schemeClr val="tx1"/>
                </a:solidFill>
                <a:effectLst/>
                <a:uLnTx/>
                <a:uFillTx/>
                <a:latin typeface="Arial" pitchFamily="34" charset="0"/>
                <a:ea typeface="MS PGothic" pitchFamily="34" charset="-128"/>
                <a:cs typeface="Arial" pitchFamily="34" charset="0"/>
              </a:rPr>
              <a:t> 0.562 </a:t>
            </a:r>
            <a:r>
              <a:rPr lang="en-US" sz="1800" dirty="0" smtClean="0">
                <a:latin typeface="Arial" pitchFamily="34" charset="0"/>
                <a:ea typeface="MS PGothic" pitchFamily="34" charset="-128"/>
                <a:cs typeface="Arial" pitchFamily="34" charset="0"/>
              </a:rPr>
              <a:t>cfu/</a:t>
            </a:r>
            <a:r>
              <a:rPr lang="en-US" sz="1800" dirty="0" err="1" smtClean="0">
                <a:latin typeface="Arial" pitchFamily="34" charset="0"/>
                <a:ea typeface="MS PGothic" pitchFamily="34" charset="-128"/>
                <a:cs typeface="Arial" pitchFamily="34" charset="0"/>
              </a:rPr>
              <a:t>mL</a:t>
            </a:r>
            <a:r>
              <a:rPr lang="en-US" sz="1800" dirty="0" smtClean="0">
                <a:latin typeface="Arial" pitchFamily="34" charset="0"/>
                <a:ea typeface="MS PGothic" pitchFamily="34" charset="-128"/>
                <a:cs typeface="Arial" pitchFamily="34" charset="0"/>
              </a:rPr>
              <a:t>/day for milk treated at 180°(F)</a:t>
            </a:r>
          </a:p>
          <a:p>
            <a:pPr fontAlgn="auto">
              <a:spcBef>
                <a:spcPts val="1800"/>
              </a:spcBef>
              <a:spcAft>
                <a:spcPts val="600"/>
              </a:spcAft>
              <a:buFont typeface="Arial" pitchFamily="34" charset="0"/>
              <a:buChar char="•"/>
            </a:pPr>
            <a:r>
              <a:rPr lang="en-US" sz="1800" dirty="0" smtClean="0">
                <a:latin typeface="Arial" pitchFamily="34" charset="0"/>
                <a:ea typeface="MS PGothic" pitchFamily="34" charset="-128"/>
                <a:cs typeface="Arial" pitchFamily="34" charset="0"/>
              </a:rPr>
              <a:t>Higher temperature also significantly </a:t>
            </a:r>
            <a:r>
              <a:rPr lang="en-US" sz="1800" b="1" dirty="0" smtClean="0">
                <a:solidFill>
                  <a:srgbClr val="C00000"/>
                </a:solidFill>
                <a:latin typeface="Arial" pitchFamily="34" charset="0"/>
                <a:ea typeface="MS PGothic" pitchFamily="34" charset="-128"/>
                <a:cs typeface="Arial" pitchFamily="34" charset="0"/>
              </a:rPr>
              <a:t>decreased</a:t>
            </a:r>
            <a:r>
              <a:rPr lang="en-US" sz="1800" dirty="0" smtClean="0">
                <a:latin typeface="Arial" pitchFamily="34" charset="0"/>
                <a:ea typeface="MS PGothic" pitchFamily="34" charset="-128"/>
                <a:cs typeface="Arial" pitchFamily="34" charset="0"/>
              </a:rPr>
              <a:t> the time before </a:t>
            </a:r>
            <a:r>
              <a:rPr lang="en-US" sz="1800" i="1" dirty="0" smtClean="0">
                <a:latin typeface="Arial" pitchFamily="34" charset="0"/>
                <a:ea typeface="MS PGothic" pitchFamily="34" charset="-128"/>
                <a:cs typeface="Arial" pitchFamily="34" charset="0"/>
              </a:rPr>
              <a:t>Listeria</a:t>
            </a:r>
            <a:r>
              <a:rPr lang="en-US" sz="1800" dirty="0" smtClean="0">
                <a:latin typeface="Arial" pitchFamily="34" charset="0"/>
                <a:ea typeface="MS PGothic" pitchFamily="34" charset="-128"/>
                <a:cs typeface="Arial" pitchFamily="34" charset="0"/>
              </a:rPr>
              <a:t> growth began (shorter lag) and </a:t>
            </a:r>
            <a:r>
              <a:rPr lang="en-US" sz="1800" b="1" dirty="0" smtClean="0">
                <a:solidFill>
                  <a:srgbClr val="C00000"/>
                </a:solidFill>
                <a:latin typeface="Arial" pitchFamily="34" charset="0"/>
                <a:ea typeface="MS PGothic" pitchFamily="34" charset="-128"/>
                <a:cs typeface="Arial" pitchFamily="34" charset="0"/>
              </a:rPr>
              <a:t>increased</a:t>
            </a:r>
            <a:r>
              <a:rPr lang="en-US" sz="1800" dirty="0" smtClean="0">
                <a:latin typeface="Arial" pitchFamily="34" charset="0"/>
                <a:ea typeface="MS PGothic" pitchFamily="34" charset="-128"/>
                <a:cs typeface="Arial" pitchFamily="34" charset="0"/>
              </a:rPr>
              <a:t> maximal growth (higher maximal density, </a:t>
            </a:r>
            <a:r>
              <a:rPr lang="en-US" sz="1800" dirty="0" err="1" smtClean="0">
                <a:latin typeface="Arial" pitchFamily="34" charset="0"/>
                <a:ea typeface="MS PGothic" pitchFamily="34" charset="-128"/>
                <a:cs typeface="Arial" pitchFamily="34" charset="0"/>
              </a:rPr>
              <a:t>N</a:t>
            </a:r>
            <a:r>
              <a:rPr lang="en-US" sz="1800" baseline="-25000" dirty="0" err="1" smtClean="0">
                <a:latin typeface="Arial" pitchFamily="34" charset="0"/>
                <a:ea typeface="MS PGothic" pitchFamily="34" charset="-128"/>
                <a:cs typeface="Arial" pitchFamily="34" charset="0"/>
              </a:rPr>
              <a:t>max</a:t>
            </a:r>
            <a:r>
              <a:rPr lang="en-US" sz="1800" dirty="0" smtClean="0">
                <a:latin typeface="Arial" pitchFamily="34" charset="0"/>
                <a:ea typeface="MS PGothic" pitchFamily="34" charset="-128"/>
                <a:cs typeface="Arial" pitchFamily="34" charset="0"/>
              </a:rPr>
              <a:t>), causing </a:t>
            </a:r>
            <a:r>
              <a:rPr lang="en-US" sz="1800" b="1" dirty="0" smtClean="0">
                <a:solidFill>
                  <a:srgbClr val="C00000"/>
                </a:solidFill>
                <a:latin typeface="Arial" pitchFamily="34" charset="0"/>
                <a:ea typeface="MS PGothic" pitchFamily="34" charset="-128"/>
                <a:cs typeface="Arial" pitchFamily="34" charset="0"/>
              </a:rPr>
              <a:t>higher growth </a:t>
            </a:r>
            <a:r>
              <a:rPr lang="en-US" sz="1800" dirty="0" smtClean="0">
                <a:latin typeface="Arial" pitchFamily="34" charset="0"/>
                <a:ea typeface="MS PGothic" pitchFamily="34" charset="-128"/>
                <a:cs typeface="Arial" pitchFamily="34" charset="0"/>
              </a:rPr>
              <a:t>of the pathogen at the higher pasteurization temperature</a:t>
            </a:r>
            <a:endParaRPr kumimoji="0" lang="en-US" sz="1800" b="0" i="0" u="none" strike="noStrike" kern="1200" cap="none" spc="0" normalizeH="0" baseline="0" noProof="0" dirty="0" smtClean="0">
              <a:ln>
                <a:noFill/>
              </a:ln>
              <a:solidFill>
                <a:schemeClr val="tx1"/>
              </a:solidFill>
              <a:effectLst/>
              <a:uLnTx/>
              <a:uFillTx/>
              <a:latin typeface="+mn-lt"/>
              <a:ea typeface="MS PGothic" pitchFamily="34" charset="-128"/>
              <a:cs typeface="+mn-cs"/>
            </a:endParaRPr>
          </a:p>
        </p:txBody>
      </p:sp>
      <p:sp>
        <p:nvSpPr>
          <p:cNvPr id="23" name="Rounded Rectangle 22"/>
          <p:cNvSpPr/>
          <p:nvPr/>
        </p:nvSpPr>
        <p:spPr>
          <a:xfrm>
            <a:off x="682885" y="5519648"/>
            <a:ext cx="10752667" cy="64608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latin typeface="Arial" pitchFamily="34" charset="0"/>
                <a:ea typeface="MS PGothic" pitchFamily="34" charset="-128"/>
                <a:cs typeface="Arial" pitchFamily="34" charset="0"/>
              </a:rPr>
              <a:t>Exposure is </a:t>
            </a:r>
            <a:r>
              <a:rPr lang="en-US" sz="1800" b="1" dirty="0" smtClean="0">
                <a:solidFill>
                  <a:srgbClr val="C00000"/>
                </a:solidFill>
                <a:latin typeface="Arial" pitchFamily="34" charset="0"/>
                <a:ea typeface="MS PGothic" pitchFamily="34" charset="-128"/>
                <a:cs typeface="Arial" pitchFamily="34" charset="0"/>
              </a:rPr>
              <a:t>underestimated </a:t>
            </a:r>
            <a:r>
              <a:rPr lang="en-US" sz="1800" dirty="0" smtClean="0">
                <a:solidFill>
                  <a:schemeClr val="tx1"/>
                </a:solidFill>
                <a:latin typeface="Arial" pitchFamily="34" charset="0"/>
                <a:ea typeface="MS PGothic" pitchFamily="34" charset="-128"/>
                <a:cs typeface="Arial" pitchFamily="34" charset="0"/>
              </a:rPr>
              <a:t>for</a:t>
            </a:r>
            <a:r>
              <a:rPr lang="en-US" sz="1800" b="1" dirty="0" smtClean="0">
                <a:solidFill>
                  <a:srgbClr val="C00000"/>
                </a:solidFill>
                <a:latin typeface="Arial" pitchFamily="34" charset="0"/>
                <a:ea typeface="MS PGothic" pitchFamily="34" charset="-128"/>
                <a:cs typeface="Arial" pitchFamily="34" charset="0"/>
              </a:rPr>
              <a:t> PASTEURIZED milk </a:t>
            </a:r>
            <a:r>
              <a:rPr lang="en-US" sz="1800" dirty="0" smtClean="0">
                <a:solidFill>
                  <a:schemeClr val="tx1"/>
                </a:solidFill>
                <a:latin typeface="Arial" pitchFamily="34" charset="0"/>
                <a:ea typeface="MS PGothic" pitchFamily="34" charset="-128"/>
                <a:cs typeface="Arial" pitchFamily="34" charset="0"/>
              </a:rPr>
              <a:t>in FDA/FSIS assessment!</a:t>
            </a:r>
            <a:endParaRPr lang="en-US" dirty="0">
              <a:solidFill>
                <a:schemeClr val="tx1"/>
              </a:solidFill>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773" y="248652"/>
            <a:ext cx="10132907" cy="774032"/>
          </a:xfrm>
        </p:spPr>
        <p:txBody>
          <a:bodyPr>
            <a:noAutofit/>
          </a:bodyPr>
          <a:lstStyle/>
          <a:p>
            <a:r>
              <a:rPr lang="en-US" sz="3200" b="1" dirty="0">
                <a:solidFill>
                  <a:srgbClr val="863A53"/>
                </a:solidFill>
              </a:rPr>
              <a:t>Pasteurized (and Certified Raw) Milks </a:t>
            </a:r>
            <a:r>
              <a:rPr lang="en-US" sz="3200" b="1" u="sng" dirty="0">
                <a:solidFill>
                  <a:srgbClr val="863A53"/>
                </a:solidFill>
              </a:rPr>
              <a:t>Not</a:t>
            </a:r>
            <a:r>
              <a:rPr lang="en-US" sz="3200" b="1" dirty="0">
                <a:solidFill>
                  <a:srgbClr val="863A53"/>
                </a:solidFill>
              </a:rPr>
              <a:t> Risk-Free</a:t>
            </a:r>
          </a:p>
        </p:txBody>
      </p:sp>
      <p:sp>
        <p:nvSpPr>
          <p:cNvPr id="3" name="Content Placeholder 2"/>
          <p:cNvSpPr>
            <a:spLocks noGrp="1"/>
          </p:cNvSpPr>
          <p:nvPr>
            <p:ph idx="1"/>
          </p:nvPr>
        </p:nvSpPr>
        <p:spPr>
          <a:xfrm>
            <a:off x="677334" y="1022684"/>
            <a:ext cx="9299786" cy="5835315"/>
          </a:xfrm>
        </p:spPr>
        <p:txBody>
          <a:bodyPr>
            <a:normAutofit/>
          </a:bodyPr>
          <a:lstStyle/>
          <a:p>
            <a:pPr>
              <a:buFont typeface="Wingdings 3" panose="05040102010807070707" pitchFamily="18" charset="2"/>
              <a:buChar char=""/>
            </a:pPr>
            <a:r>
              <a:rPr lang="en-US" sz="2400" dirty="0"/>
              <a:t>Pasteurization reduces pathogen numbers but does </a:t>
            </a:r>
            <a:r>
              <a:rPr lang="en-US" sz="2400" dirty="0">
                <a:solidFill>
                  <a:srgbClr val="863A53"/>
                </a:solidFill>
              </a:rPr>
              <a:t>not</a:t>
            </a:r>
            <a:r>
              <a:rPr lang="en-US" sz="2400" dirty="0"/>
              <a:t> kill all bacteria </a:t>
            </a:r>
            <a:r>
              <a:rPr lang="en-US" sz="2400" dirty="0" smtClean="0"/>
              <a:t>present.</a:t>
            </a:r>
            <a:endParaRPr lang="en-US" sz="2400" dirty="0"/>
          </a:p>
          <a:p>
            <a:pPr>
              <a:buFont typeface="Wingdings 3" panose="05040102010807070707" pitchFamily="18" charset="2"/>
              <a:buChar char=""/>
            </a:pPr>
            <a:r>
              <a:rPr lang="en-US" sz="2400" dirty="0"/>
              <a:t>Milk is a </a:t>
            </a:r>
            <a:r>
              <a:rPr lang="en-US" sz="2400" b="1" dirty="0"/>
              <a:t>better</a:t>
            </a:r>
            <a:r>
              <a:rPr lang="en-US" sz="2400" dirty="0"/>
              <a:t> growth medium for </a:t>
            </a:r>
            <a:r>
              <a:rPr lang="en-US" sz="2400" i="1" dirty="0"/>
              <a:t>Listeria </a:t>
            </a:r>
            <a:r>
              <a:rPr lang="en-US" sz="2400" dirty="0"/>
              <a:t>after heat treatment than before (</a:t>
            </a:r>
            <a:r>
              <a:rPr lang="en-US" sz="2400" dirty="0" err="1"/>
              <a:t>Stasiewicz</a:t>
            </a:r>
            <a:r>
              <a:rPr lang="en-US" sz="2400" dirty="0"/>
              <a:t> et al., 2014</a:t>
            </a:r>
            <a:r>
              <a:rPr lang="en-US" sz="2400" dirty="0" smtClean="0"/>
              <a:t>).</a:t>
            </a:r>
            <a:endParaRPr lang="en-US" sz="2400" dirty="0"/>
          </a:p>
          <a:p>
            <a:pPr>
              <a:buFont typeface="Wingdings 3" panose="05040102010807070707" pitchFamily="18" charset="2"/>
              <a:buChar char=""/>
            </a:pPr>
            <a:r>
              <a:rPr lang="en-US" sz="2400" dirty="0"/>
              <a:t>The greater the volume of milk produced and distributed for consumption, the wider the effect when something goes wrong.</a:t>
            </a:r>
          </a:p>
          <a:p>
            <a:pPr>
              <a:buFont typeface="Wingdings 3" panose="05040102010807070707" pitchFamily="18" charset="2"/>
              <a:buChar char=""/>
            </a:pPr>
            <a:r>
              <a:rPr lang="en-US" sz="2400" b="1" dirty="0" smtClean="0"/>
              <a:t>Sterile milk</a:t>
            </a:r>
            <a:r>
              <a:rPr lang="en-US" sz="2400" dirty="0" smtClean="0"/>
              <a:t>, inside or outside the udder, is a myth now that the first decade of microbiome studies are published. </a:t>
            </a:r>
          </a:p>
          <a:p>
            <a:pPr>
              <a:buFont typeface="Wingdings 3" panose="05040102010807070707" pitchFamily="18" charset="2"/>
              <a:buChar char=""/>
            </a:pPr>
            <a:r>
              <a:rPr lang="en-US" sz="2400" dirty="0" smtClean="0"/>
              <a:t>The microbiome of post-pasteurization milk includes similar organisms and diversity as raw milk, but lower counts (Quigley et al., 2013a,b).</a:t>
            </a:r>
          </a:p>
          <a:p>
            <a:pPr>
              <a:buFont typeface="Wingdings 3" panose="05040102010807070707" pitchFamily="18" charset="2"/>
              <a:buChar char=""/>
            </a:pPr>
            <a:r>
              <a:rPr lang="en-US" sz="2400" dirty="0" smtClean="0"/>
              <a:t>Need </a:t>
            </a:r>
            <a:r>
              <a:rPr lang="en-US" sz="2400" dirty="0"/>
              <a:t>for both sides of </a:t>
            </a:r>
            <a:r>
              <a:rPr lang="en-US" sz="2400" dirty="0" smtClean="0"/>
              <a:t>milk wars to </a:t>
            </a:r>
            <a:r>
              <a:rPr lang="en-US" sz="2400" dirty="0"/>
              <a:t>consider all the evidence and address the true </a:t>
            </a:r>
            <a:r>
              <a:rPr lang="en-US" sz="2400" dirty="0" smtClean="0"/>
              <a:t>problem. </a:t>
            </a:r>
            <a:endParaRPr lang="en-US" sz="2400" dirty="0"/>
          </a:p>
          <a:p>
            <a:endParaRPr lang="en-US" sz="2400" dirty="0"/>
          </a:p>
        </p:txBody>
      </p:sp>
    </p:spTree>
    <p:extLst>
      <p:ext uri="{BB962C8B-B14F-4D97-AF65-F5344CB8AC3E}">
        <p14:creationId xmlns="" xmlns:p14="http://schemas.microsoft.com/office/powerpoint/2010/main" val="36798779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014" y="152400"/>
            <a:ext cx="8596668" cy="1320800"/>
          </a:xfrm>
        </p:spPr>
        <p:txBody>
          <a:bodyPr/>
          <a:lstStyle/>
          <a:p>
            <a:pPr algn="ctr"/>
            <a:r>
              <a:rPr lang="en-US" dirty="0" smtClean="0">
                <a:solidFill>
                  <a:srgbClr val="863A53"/>
                </a:solidFill>
              </a:rPr>
              <a:t>Milk Wars in Canada</a:t>
            </a:r>
            <a:endParaRPr lang="en-US" dirty="0">
              <a:solidFill>
                <a:srgbClr val="863A53"/>
              </a:solidFill>
            </a:endParaRPr>
          </a:p>
        </p:txBody>
      </p:sp>
      <p:sp>
        <p:nvSpPr>
          <p:cNvPr id="3" name="Content Placeholder 2"/>
          <p:cNvSpPr>
            <a:spLocks noGrp="1"/>
          </p:cNvSpPr>
          <p:nvPr>
            <p:ph idx="1"/>
          </p:nvPr>
        </p:nvSpPr>
        <p:spPr>
          <a:xfrm>
            <a:off x="507516" y="958468"/>
            <a:ext cx="9198185" cy="5564252"/>
          </a:xfrm>
        </p:spPr>
        <p:txBody>
          <a:bodyPr>
            <a:noAutofit/>
          </a:bodyPr>
          <a:lstStyle/>
          <a:p>
            <a:pPr>
              <a:buFont typeface="Wingdings" pitchFamily="2" charset="2"/>
              <a:buChar char="Ø"/>
            </a:pPr>
            <a:r>
              <a:rPr lang="en-US" sz="2000" dirty="0" smtClean="0">
                <a:solidFill>
                  <a:schemeClr val="bg1">
                    <a:lumMod val="65000"/>
                  </a:schemeClr>
                </a:solidFill>
              </a:rPr>
              <a:t>Economics: Milk Control Act/Milk Control Act intended to stabilize pricing (milk glut, falling prices; subsidies; limit supply)</a:t>
            </a:r>
          </a:p>
          <a:p>
            <a:pPr>
              <a:buFont typeface="Wingdings" pitchFamily="2" charset="2"/>
              <a:buChar char="Ø"/>
            </a:pPr>
            <a:r>
              <a:rPr lang="en-US" sz="2000" dirty="0" smtClean="0"/>
              <a:t>Sale of raw milk illegal since</a:t>
            </a:r>
            <a:r>
              <a:rPr lang="en-US" sz="2000" dirty="0" smtClean="0">
                <a:solidFill>
                  <a:schemeClr val="tx1"/>
                </a:solidFill>
              </a:rPr>
              <a:t> 1981 (</a:t>
            </a:r>
            <a:r>
              <a:rPr lang="en-US" sz="2000" dirty="0" smtClean="0"/>
              <a:t>Health Canada) </a:t>
            </a:r>
            <a:endParaRPr lang="en-US" sz="2000" dirty="0" smtClean="0">
              <a:solidFill>
                <a:schemeClr val="tx1"/>
              </a:solidFill>
            </a:endParaRPr>
          </a:p>
          <a:p>
            <a:pPr lvl="1">
              <a:buFont typeface="Arial" pitchFamily="34" charset="0"/>
              <a:buChar char="•"/>
            </a:pPr>
            <a:r>
              <a:rPr lang="en-US" dirty="0" smtClean="0">
                <a:solidFill>
                  <a:schemeClr val="tx1"/>
                </a:solidFill>
              </a:rPr>
              <a:t>Potential presence of pathogenic bacteria </a:t>
            </a:r>
          </a:p>
          <a:p>
            <a:pPr lvl="2">
              <a:buFont typeface="Arial" pitchFamily="34" charset="0"/>
              <a:buChar char="•"/>
            </a:pPr>
            <a:r>
              <a:rPr lang="it-IT" i="1" dirty="0" smtClean="0">
                <a:solidFill>
                  <a:schemeClr val="tx1"/>
                </a:solidFill>
              </a:rPr>
              <a:t>Listeria, </a:t>
            </a:r>
            <a:r>
              <a:rPr lang="it-IT" dirty="0" smtClean="0">
                <a:solidFill>
                  <a:schemeClr val="tx1"/>
                </a:solidFill>
              </a:rPr>
              <a:t>pathogenic </a:t>
            </a:r>
            <a:r>
              <a:rPr lang="it-IT" i="1" dirty="0" smtClean="0">
                <a:solidFill>
                  <a:schemeClr val="tx1"/>
                </a:solidFill>
              </a:rPr>
              <a:t>E. coli</a:t>
            </a:r>
            <a:r>
              <a:rPr lang="it-IT" dirty="0" smtClean="0">
                <a:solidFill>
                  <a:schemeClr val="tx1"/>
                </a:solidFill>
              </a:rPr>
              <a:t>, and </a:t>
            </a:r>
            <a:r>
              <a:rPr lang="it-IT" i="1" dirty="0" smtClean="0">
                <a:solidFill>
                  <a:schemeClr val="tx1"/>
                </a:solidFill>
              </a:rPr>
              <a:t>Salmonella</a:t>
            </a:r>
            <a:endParaRPr lang="it-IT" dirty="0" smtClean="0">
              <a:solidFill>
                <a:schemeClr val="tx1"/>
              </a:solidFill>
            </a:endParaRPr>
          </a:p>
          <a:p>
            <a:pPr lvl="1">
              <a:buFont typeface="Arial" pitchFamily="34" charset="0"/>
              <a:buChar char="•"/>
            </a:pPr>
            <a:r>
              <a:rPr lang="en-US" sz="1400" dirty="0" smtClean="0">
                <a:hlinkClick r:id="rId2"/>
              </a:rPr>
              <a:t>https://www.canada.ca/en/health-canada/services/food-nutrition/food-safety/information-product/statement-about-drinking-milk.html</a:t>
            </a:r>
            <a:endParaRPr lang="en-US" sz="1400" dirty="0" smtClean="0"/>
          </a:p>
          <a:p>
            <a:pPr>
              <a:buFont typeface="Wingdings" pitchFamily="2" charset="2"/>
              <a:buChar char="Ø"/>
            </a:pPr>
            <a:r>
              <a:rPr lang="en-US" sz="2000" dirty="0" smtClean="0"/>
              <a:t>Ontario law prohibits selling or giving away raw milk </a:t>
            </a:r>
          </a:p>
          <a:p>
            <a:pPr>
              <a:buFont typeface="Wingdings" pitchFamily="2" charset="2"/>
              <a:buChar char="Ø"/>
            </a:pPr>
            <a:r>
              <a:rPr lang="en-US" sz="2000" dirty="0" smtClean="0"/>
              <a:t>Dairy farmer Michael Schmidt (</a:t>
            </a:r>
            <a:r>
              <a:rPr lang="en-US" sz="2000" dirty="0" err="1" smtClean="0"/>
              <a:t>Glencolton</a:t>
            </a:r>
            <a:r>
              <a:rPr lang="en-US" sz="2000" dirty="0" smtClean="0"/>
              <a:t> Farm) awaiting decision in courts</a:t>
            </a:r>
          </a:p>
          <a:p>
            <a:pPr lvl="1">
              <a:buFont typeface="Arial" pitchFamily="34" charset="0"/>
              <a:buChar char="•"/>
            </a:pPr>
            <a:r>
              <a:rPr lang="en-US" dirty="0" smtClean="0"/>
              <a:t>Legality of farm-share, 200-member cooperative farm?</a:t>
            </a:r>
          </a:p>
          <a:p>
            <a:pPr lvl="1">
              <a:buFont typeface="Arial" pitchFamily="34" charset="0"/>
              <a:buChar char="•"/>
            </a:pPr>
            <a:r>
              <a:rPr lang="en-US" dirty="0" smtClean="0"/>
              <a:t>“It’s a total police state when it comes to raw milk here because there’s absolutely no leniency on any level. They are saying it’s the most dangerous substance you can think of and should never be allowed. There’s not even a proper scientific debate about it. It’s all on an emotional, fear-based level.”</a:t>
            </a:r>
          </a:p>
          <a:p>
            <a:pPr lvl="1">
              <a:buFont typeface="Arial" pitchFamily="34" charset="0"/>
              <a:buChar char="•"/>
            </a:pPr>
            <a:r>
              <a:rPr lang="en-US" dirty="0" smtClean="0"/>
              <a:t>Raw Milk Xenophobia?</a:t>
            </a:r>
          </a:p>
          <a:p>
            <a:pPr lvl="1"/>
            <a:endParaRPr lang="en-US" sz="1800"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62400" y="3276601"/>
            <a:ext cx="5659869" cy="1323439"/>
          </a:xfrm>
          <a:prstGeom prst="rect">
            <a:avLst/>
          </a:prstGeom>
          <a:noFill/>
        </p:spPr>
        <p:txBody>
          <a:bodyPr wrap="square" rtlCol="0">
            <a:spAutoFit/>
          </a:bodyPr>
          <a:lstStyle/>
          <a:p>
            <a:r>
              <a:rPr lang="en-US" sz="4000" dirty="0" smtClean="0"/>
              <a:t>Insert Fig  page 28 of UR </a:t>
            </a:r>
            <a:endParaRPr lang="en-US" sz="4000" dirty="0"/>
          </a:p>
        </p:txBody>
      </p:sp>
      <p:pic>
        <p:nvPicPr>
          <p:cNvPr id="3" name="Picture 2" descr="UR page 280001.tif"/>
          <p:cNvPicPr>
            <a:picLocks noChangeAspect="1"/>
          </p:cNvPicPr>
          <p:nvPr/>
        </p:nvPicPr>
        <p:blipFill>
          <a:blip r:embed="rId2" cstate="print"/>
          <a:stretch>
            <a:fillRect/>
          </a:stretch>
        </p:blipFill>
        <p:spPr>
          <a:xfrm>
            <a:off x="-6407" y="1979676"/>
            <a:ext cx="11792007" cy="3990818"/>
          </a:xfrm>
          <a:prstGeom prst="rect">
            <a:avLst/>
          </a:prstGeom>
        </p:spPr>
      </p:pic>
      <p:sp>
        <p:nvSpPr>
          <p:cNvPr id="5" name="TextBox 4"/>
          <p:cNvSpPr txBox="1"/>
          <p:nvPr/>
        </p:nvSpPr>
        <p:spPr>
          <a:xfrm>
            <a:off x="1" y="466165"/>
            <a:ext cx="9992562" cy="954107"/>
          </a:xfrm>
          <a:prstGeom prst="rect">
            <a:avLst/>
          </a:prstGeom>
          <a:noFill/>
        </p:spPr>
        <p:txBody>
          <a:bodyPr wrap="square" rtlCol="0">
            <a:spAutoFit/>
          </a:bodyPr>
          <a:lstStyle/>
          <a:p>
            <a:pPr algn="ctr"/>
            <a:r>
              <a:rPr lang="en-US" sz="3200" b="1" dirty="0" smtClean="0">
                <a:solidFill>
                  <a:srgbClr val="863A53"/>
                </a:solidFill>
              </a:rPr>
              <a:t>Process Diagram from </a:t>
            </a:r>
            <a:r>
              <a:rPr lang="en-US" sz="3200" b="1" i="1" dirty="0" smtClean="0">
                <a:solidFill>
                  <a:srgbClr val="863A53"/>
                </a:solidFill>
              </a:rPr>
              <a:t>Understanding Risk  </a:t>
            </a:r>
            <a:br>
              <a:rPr lang="en-US" sz="3200" b="1" i="1" dirty="0" smtClean="0">
                <a:solidFill>
                  <a:srgbClr val="863A53"/>
                </a:solidFill>
              </a:rPr>
            </a:br>
            <a:r>
              <a:rPr lang="en-US" sz="2400" dirty="0" smtClean="0">
                <a:solidFill>
                  <a:srgbClr val="863A53"/>
                </a:solidFill>
              </a:rPr>
              <a:t>(1996; page 28)</a:t>
            </a:r>
            <a:endParaRPr lang="en-US" sz="2400" dirty="0">
              <a:solidFill>
                <a:srgbClr val="863A53"/>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3333CC"/>
                </a:solidFill>
              </a:rPr>
              <a:t>Five Key Points </a:t>
            </a:r>
            <a:endParaRPr lang="en-US" b="1" dirty="0"/>
          </a:p>
        </p:txBody>
      </p:sp>
      <p:sp>
        <p:nvSpPr>
          <p:cNvPr id="3" name="Content Placeholder 2"/>
          <p:cNvSpPr>
            <a:spLocks noGrp="1"/>
          </p:cNvSpPr>
          <p:nvPr>
            <p:ph idx="1"/>
          </p:nvPr>
        </p:nvSpPr>
        <p:spPr>
          <a:xfrm>
            <a:off x="677334" y="1828801"/>
            <a:ext cx="9831640" cy="4212562"/>
          </a:xfrm>
        </p:spPr>
        <p:txBody>
          <a:bodyPr/>
          <a:lstStyle/>
          <a:p>
            <a:pPr>
              <a:lnSpc>
                <a:spcPct val="150000"/>
              </a:lnSpc>
              <a:buFont typeface="Wingdings" pitchFamily="2" charset="2"/>
              <a:buChar char="Ø"/>
            </a:pPr>
            <a:r>
              <a:rPr lang="en-US" sz="2400" dirty="0" smtClean="0"/>
              <a:t>Getting the </a:t>
            </a:r>
            <a:r>
              <a:rPr lang="en-US" sz="2400" b="1" dirty="0" smtClean="0">
                <a:solidFill>
                  <a:srgbClr val="C00000"/>
                </a:solidFill>
              </a:rPr>
              <a:t>science right </a:t>
            </a:r>
          </a:p>
          <a:p>
            <a:pPr>
              <a:lnSpc>
                <a:spcPct val="150000"/>
              </a:lnSpc>
              <a:buFont typeface="Wingdings" pitchFamily="2" charset="2"/>
              <a:buChar char="Ø"/>
            </a:pPr>
            <a:r>
              <a:rPr lang="en-US" sz="2400" dirty="0" smtClean="0"/>
              <a:t>Getting the </a:t>
            </a:r>
            <a:r>
              <a:rPr lang="en-US" sz="2400" b="1" dirty="0" smtClean="0">
                <a:solidFill>
                  <a:srgbClr val="C00000"/>
                </a:solidFill>
              </a:rPr>
              <a:t>right science</a:t>
            </a:r>
          </a:p>
          <a:p>
            <a:pPr>
              <a:lnSpc>
                <a:spcPct val="150000"/>
              </a:lnSpc>
              <a:buFont typeface="Wingdings" pitchFamily="2" charset="2"/>
              <a:buChar char="Ø"/>
            </a:pPr>
            <a:r>
              <a:rPr lang="en-US" sz="2400" dirty="0" smtClean="0"/>
              <a:t>Getting the </a:t>
            </a:r>
            <a:r>
              <a:rPr lang="en-US" sz="2400" b="1" dirty="0" smtClean="0">
                <a:solidFill>
                  <a:srgbClr val="3333CC"/>
                </a:solidFill>
              </a:rPr>
              <a:t>right participation </a:t>
            </a:r>
          </a:p>
          <a:p>
            <a:pPr>
              <a:lnSpc>
                <a:spcPct val="150000"/>
              </a:lnSpc>
              <a:buFont typeface="Wingdings" pitchFamily="2" charset="2"/>
              <a:buChar char="Ø"/>
            </a:pPr>
            <a:r>
              <a:rPr lang="en-US" sz="2400" dirty="0" smtClean="0"/>
              <a:t>Getting the </a:t>
            </a:r>
            <a:r>
              <a:rPr lang="en-US" sz="2400" b="1" dirty="0" smtClean="0">
                <a:solidFill>
                  <a:srgbClr val="3333CC"/>
                </a:solidFill>
              </a:rPr>
              <a:t>participation right </a:t>
            </a:r>
          </a:p>
          <a:p>
            <a:pPr>
              <a:lnSpc>
                <a:spcPct val="150000"/>
              </a:lnSpc>
              <a:buFont typeface="Wingdings" pitchFamily="2" charset="2"/>
              <a:buChar char="Ø"/>
            </a:pPr>
            <a:r>
              <a:rPr lang="en-US" sz="2400" dirty="0" smtClean="0"/>
              <a:t>Developing an </a:t>
            </a:r>
            <a:r>
              <a:rPr lang="en-US" sz="2400" b="1" dirty="0" smtClean="0">
                <a:solidFill>
                  <a:srgbClr val="00B050"/>
                </a:solidFill>
              </a:rPr>
              <a:t>accurate, balanced, and informative synthesis. </a:t>
            </a:r>
          </a:p>
          <a:p>
            <a:pPr>
              <a:buNone/>
            </a:pPr>
            <a:r>
              <a:rPr lang="en-US" sz="2400" b="1" dirty="0" smtClean="0">
                <a:solidFill>
                  <a:srgbClr val="00B050"/>
                </a:solidFill>
              </a:rPr>
              <a:t>						    </a:t>
            </a:r>
            <a:r>
              <a:rPr lang="en-US" sz="2400" b="1" dirty="0" smtClean="0"/>
              <a:t>(</a:t>
            </a:r>
            <a:r>
              <a:rPr lang="en-US" sz="2400" b="1" i="1" dirty="0" smtClean="0"/>
              <a:t>Understanding Risk</a:t>
            </a:r>
            <a:r>
              <a:rPr lang="en-US" sz="2400" b="1" dirty="0" smtClean="0"/>
              <a:t>, 1996; pages 6-7) </a:t>
            </a:r>
          </a:p>
          <a:p>
            <a:pPr>
              <a:buNone/>
            </a:pPr>
            <a:endParaRPr lang="en-US" dirty="0"/>
          </a:p>
        </p:txBody>
      </p:sp>
    </p:spTree>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7652</TotalTime>
  <Words>4354</Words>
  <Application>Microsoft Office PowerPoint</Application>
  <PresentationFormat>Custom</PresentationFormat>
  <Paragraphs>638</Paragraphs>
  <Slides>77</Slides>
  <Notes>15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77</vt:i4>
      </vt:variant>
    </vt:vector>
  </HeadingPairs>
  <TitlesOfParts>
    <vt:vector size="80" baseType="lpstr">
      <vt:lpstr>Facet</vt:lpstr>
      <vt:lpstr>Worksheet</vt:lpstr>
      <vt:lpstr>Document</vt:lpstr>
      <vt:lpstr>Welcome to the SRA 2017 Advancing the Science Webinar Series    Microbiota Informing Next-Generation Risks &amp; Benefits</vt:lpstr>
      <vt:lpstr>Preparing to Deliberate Evidence on Benefits and Risks Posed by the Microbiota of Milks </vt:lpstr>
      <vt:lpstr>Introduction Warner North </vt:lpstr>
      <vt:lpstr>The Society for Risk Analysis </vt:lpstr>
      <vt:lpstr>Peg Coleman and Warner North</vt:lpstr>
      <vt:lpstr>Analytic – Deliberative Process</vt:lpstr>
      <vt:lpstr>Stakeholder Involvement</vt:lpstr>
      <vt:lpstr>Slide 8</vt:lpstr>
      <vt:lpstr>Five Key Points </vt:lpstr>
      <vt:lpstr>Now, over to Peg Coleman </vt:lpstr>
      <vt:lpstr>Slide 11</vt:lpstr>
      <vt:lpstr>Slide 12</vt:lpstr>
      <vt:lpstr>Slide 13</vt:lpstr>
      <vt:lpstr>Slide 14</vt:lpstr>
      <vt:lpstr>Slide 15</vt:lpstr>
      <vt:lpstr>Outline: Closing 2017 Webinar Series</vt:lpstr>
      <vt:lpstr>Early Microbiological Discoveries Impacting the Milk Wars</vt:lpstr>
      <vt:lpstr>Later Microbiological Discoveries Paving Path for  Microbiome Studies</vt:lpstr>
      <vt:lpstr>Path for Microbiome Studies</vt:lpstr>
      <vt:lpstr>Recent Microbiological Discoveries Advancing  Microbial Ecology</vt:lpstr>
      <vt:lpstr>Traditional Population Ecology Meets Microbiome Research</vt:lpstr>
      <vt:lpstr> 2017 Advancing the Science Webinar Series Concludes</vt:lpstr>
      <vt:lpstr>Learnings on Human Superorganism</vt:lpstr>
      <vt:lpstr>Learnings about Human Milk Microbiota</vt:lpstr>
      <vt:lpstr>Learnings about Human Milk Microbiota </vt:lpstr>
      <vt:lpstr>Learnings about Bovine Milk Microbiota</vt:lpstr>
      <vt:lpstr>Learnings about Bovine Milk Microbiota</vt:lpstr>
      <vt:lpstr>Role/significance of Some Microorganisms in Raw Milk</vt:lpstr>
      <vt:lpstr>Compiling Evidence for Benefits and Risks</vt:lpstr>
      <vt:lpstr>Slide 30</vt:lpstr>
      <vt:lpstr>Early Highlights of the US Milk War</vt:lpstr>
      <vt:lpstr>Slide 32</vt:lpstr>
      <vt:lpstr>“Raw Milk Kills”</vt:lpstr>
      <vt:lpstr>The Continuing Milk Wars</vt:lpstr>
      <vt:lpstr>Coexistence of Pasteurized and Certified Raw Milk</vt:lpstr>
      <vt:lpstr>Hearing from Organizations Challenging Pro-Pasteurization </vt:lpstr>
      <vt:lpstr>Some Common Ground for Safe Milks</vt:lpstr>
      <vt:lpstr>Working towards Resolution of the Continuing Milk Wars</vt:lpstr>
      <vt:lpstr>Current State Regulations in US</vt:lpstr>
      <vt:lpstr>Slide 40</vt:lpstr>
      <vt:lpstr>Australia</vt:lpstr>
      <vt:lpstr>Slide 42</vt:lpstr>
      <vt:lpstr>New Zealand</vt:lpstr>
      <vt:lpstr>Slide 44</vt:lpstr>
      <vt:lpstr>United Kingdom</vt:lpstr>
      <vt:lpstr>UK Food Standards Agency (FSA) Approaches</vt:lpstr>
      <vt:lpstr>Slide 47</vt:lpstr>
      <vt:lpstr>Some Examples of Top-Down, Bottom-Up Assessments for US </vt:lpstr>
      <vt:lpstr>Slide 49</vt:lpstr>
      <vt:lpstr>Correlative Evidence from Epidemiologic Studies</vt:lpstr>
      <vt:lpstr>NY State Outbreaks over 18 Years (CDC FOOD Tool)</vt:lpstr>
      <vt:lpstr>Slide 52</vt:lpstr>
      <vt:lpstr>Research Supporting Evidence-Based Policies  for Listeriosis?</vt:lpstr>
      <vt:lpstr>Difficulties of Communicating Scientific Information about Microbial Ecosystems </vt:lpstr>
      <vt:lpstr>Evidence Maps: Communicating Risk Assessments in Societal Controversies:  The Case of Engineered Nanoparticles</vt:lpstr>
      <vt:lpstr>Back to Warner North </vt:lpstr>
      <vt:lpstr>Five Key Points </vt:lpstr>
      <vt:lpstr>Where Are We in This Process? </vt:lpstr>
      <vt:lpstr>Where Are We in This Process? </vt:lpstr>
      <vt:lpstr>Some Insights to Date: </vt:lpstr>
      <vt:lpstr>Some Probiotic Examples – Clinical Trials</vt:lpstr>
      <vt:lpstr>Paradigm Shifts Are Difficult Even in the Scientific Community </vt:lpstr>
      <vt:lpstr>Paradigm Shifts Are Difficult Even in the Scientific Community </vt:lpstr>
      <vt:lpstr>Acknowledgments of Collaborators on Joint SRA Project</vt:lpstr>
      <vt:lpstr>Questions ? More Information and Resources Appended</vt:lpstr>
      <vt:lpstr>Back-up Slides </vt:lpstr>
      <vt:lpstr>Free Resource for Consumers</vt:lpstr>
      <vt:lpstr>Food Microbiology and Risk Resources</vt:lpstr>
      <vt:lpstr>Other Resources</vt:lpstr>
      <vt:lpstr>Risk Resources</vt:lpstr>
      <vt:lpstr>Some Requirements for Selling Certified Raw Milk in NY State</vt:lpstr>
      <vt:lpstr>Data NY State Outbreaks Associated with  Nonpasteurized Milk (1998-2015) Currently ~40 Licensed Dairies in NY State No Salmonellosis, E. coli enteritidis, Listeriosis, or Staphylococcus aureus Illness Outbreaks</vt:lpstr>
      <vt:lpstr>Correlative Evidence from US Epidemiologic Studies</vt:lpstr>
      <vt:lpstr>Bottom-Up: Listeriosis Relative Risks for Dairy Commodities Very Low to High FDA/FSIS, 2003</vt:lpstr>
      <vt:lpstr>Evidence for Updating Assumptions about Listeria Growth </vt:lpstr>
      <vt:lpstr>Pasteurized (and Certified Raw) Milks Not Risk-Free</vt:lpstr>
      <vt:lpstr>Milk Wars in Canada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Bacteria Land” The Battle over Raw Milk</dc:title>
  <dc:creator>Michele Stephenson</dc:creator>
  <cp:lastModifiedBy>Peg</cp:lastModifiedBy>
  <cp:revision>365</cp:revision>
  <dcterms:created xsi:type="dcterms:W3CDTF">2017-05-07T20:34:13Z</dcterms:created>
  <dcterms:modified xsi:type="dcterms:W3CDTF">2018-03-20T16:17:11Z</dcterms:modified>
</cp:coreProperties>
</file>